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6" r:id="rId5"/>
    <p:sldId id="257" r:id="rId6"/>
    <p:sldId id="290" r:id="rId7"/>
    <p:sldId id="352" r:id="rId8"/>
    <p:sldId id="275" r:id="rId9"/>
    <p:sldId id="357" r:id="rId10"/>
    <p:sldId id="433" r:id="rId11"/>
    <p:sldId id="534" r:id="rId12"/>
    <p:sldId id="494" r:id="rId13"/>
    <p:sldId id="497" r:id="rId14"/>
    <p:sldId id="435" r:id="rId15"/>
    <p:sldId id="533" r:id="rId16"/>
    <p:sldId id="544" r:id="rId17"/>
    <p:sldId id="530" r:id="rId18"/>
    <p:sldId id="536" r:id="rId19"/>
    <p:sldId id="537" r:id="rId20"/>
    <p:sldId id="540" r:id="rId21"/>
    <p:sldId id="539" r:id="rId22"/>
    <p:sldId id="444" r:id="rId23"/>
    <p:sldId id="541" r:id="rId24"/>
    <p:sldId id="542" r:id="rId25"/>
    <p:sldId id="500" r:id="rId26"/>
    <p:sldId id="543" r:id="rId27"/>
    <p:sldId id="318" r:id="rId28"/>
    <p:sldId id="508" r:id="rId29"/>
    <p:sldId id="283"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94607"/>
  </p:normalViewPr>
  <p:slideViewPr>
    <p:cSldViewPr snapToGrid="0" snapToObjects="1">
      <p:cViewPr varScale="1">
        <p:scale>
          <a:sx n="81" d="100"/>
          <a:sy n="81" d="100"/>
        </p:scale>
        <p:origin x="1123" y="6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6/1/2023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6/1/2023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26</a:t>
            </a:fld>
            <a:endParaRPr lang="en-US" dirty="0"/>
          </a:p>
        </p:txBody>
      </p:sp>
    </p:spTree>
    <p:extLst>
      <p:ext uri="{BB962C8B-B14F-4D97-AF65-F5344CB8AC3E}">
        <p14:creationId xmlns:p14="http://schemas.microsoft.com/office/powerpoint/2010/main" val="218650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a:t>March 31, 2021</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31, 2021</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Adult Eligibility</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June 1st,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9823F-C3D1-434A-A4D9-3D46CC642525}"/>
              </a:ext>
            </a:extLst>
          </p:cNvPr>
          <p:cNvSpPr>
            <a:spLocks noGrp="1"/>
          </p:cNvSpPr>
          <p:nvPr>
            <p:ph type="title"/>
          </p:nvPr>
        </p:nvSpPr>
        <p:spPr>
          <a:xfrm>
            <a:off x="1557868" y="610865"/>
            <a:ext cx="9269286" cy="561049"/>
          </a:xfrm>
        </p:spPr>
        <p:txBody>
          <a:bodyPr>
            <a:normAutofit fontScale="90000"/>
          </a:bodyPr>
          <a:lstStyle/>
          <a:p>
            <a:pPr algn="ctr"/>
            <a:r>
              <a:rPr lang="en-US" dirty="0">
                <a:latin typeface="Trebuchet MS" panose="020B0603020202020204" pitchFamily="34" charset="0"/>
              </a:rPr>
              <a:t>DOL TEGL 7-20 </a:t>
            </a:r>
          </a:p>
        </p:txBody>
      </p:sp>
      <p:sp>
        <p:nvSpPr>
          <p:cNvPr id="3" name="Content Placeholder 2">
            <a:extLst>
              <a:ext uri="{FF2B5EF4-FFF2-40B4-BE49-F238E27FC236}">
                <a16:creationId xmlns:a16="http://schemas.microsoft.com/office/drawing/2014/main" id="{0EC3973F-BE52-4CC4-85F3-AE9CE2994F98}"/>
              </a:ext>
            </a:extLst>
          </p:cNvPr>
          <p:cNvSpPr>
            <a:spLocks noGrp="1"/>
          </p:cNvSpPr>
          <p:nvPr>
            <p:ph idx="1"/>
          </p:nvPr>
        </p:nvSpPr>
        <p:spPr>
          <a:xfrm>
            <a:off x="1786270" y="2118167"/>
            <a:ext cx="8474149" cy="4058796"/>
          </a:xfrm>
        </p:spPr>
        <p:txBody>
          <a:bodyPr/>
          <a:lstStyle/>
          <a:p>
            <a:pPr marL="0" indent="0">
              <a:spcBef>
                <a:spcPts val="600"/>
              </a:spcBef>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This guidance issues a threshold for each state (which in turn will be monitored down to each LWIA,) to serve at least 75% of their Adult population in one or more of the priority groups of Low-Income, Basic Skills Deficient (including English Language Learners), as well as Veterans or Qualified Spouse of a Veteran. </a:t>
            </a:r>
          </a:p>
          <a:p>
            <a:pPr marL="0" indent="0">
              <a:buNone/>
            </a:pPr>
            <a:r>
              <a:rPr lang="en-US" dirty="0">
                <a:solidFill>
                  <a:schemeClr val="tx1"/>
                </a:solidFill>
                <a:latin typeface="Trebuchet MS" panose="020B0603020202020204" pitchFamily="34" charset="0"/>
              </a:rPr>
              <a:t> </a:t>
            </a:r>
            <a:endParaRPr lang="en-US" dirty="0"/>
          </a:p>
        </p:txBody>
      </p:sp>
      <p:sp>
        <p:nvSpPr>
          <p:cNvPr id="4" name="Footer Placeholder 3">
            <a:extLst>
              <a:ext uri="{FF2B5EF4-FFF2-40B4-BE49-F238E27FC236}">
                <a16:creationId xmlns:a16="http://schemas.microsoft.com/office/drawing/2014/main" id="{69B179F5-5255-4377-A98E-FBE0C2688944}"/>
              </a:ext>
            </a:extLst>
          </p:cNvPr>
          <p:cNvSpPr>
            <a:spLocks noGrp="1"/>
          </p:cNvSpPr>
          <p:nvPr>
            <p:ph type="ftr" sz="quarter" idx="11"/>
          </p:nvPr>
        </p:nvSpPr>
        <p:spPr/>
        <p:txBody>
          <a:bodyPr/>
          <a:lstStyle/>
          <a:p>
            <a:r>
              <a:rPr lang="en-US" dirty="0"/>
              <a:t>December 1st,   2022</a:t>
            </a:r>
          </a:p>
        </p:txBody>
      </p:sp>
    </p:spTree>
    <p:extLst>
      <p:ext uri="{BB962C8B-B14F-4D97-AF65-F5344CB8AC3E}">
        <p14:creationId xmlns:p14="http://schemas.microsoft.com/office/powerpoint/2010/main" val="336444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A340-BA21-4E4D-BAC4-080BFF1EED7D}"/>
              </a:ext>
            </a:extLst>
          </p:cNvPr>
          <p:cNvSpPr>
            <a:spLocks noGrp="1"/>
          </p:cNvSpPr>
          <p:nvPr>
            <p:ph type="title"/>
          </p:nvPr>
        </p:nvSpPr>
        <p:spPr>
          <a:xfrm>
            <a:off x="2528711" y="610865"/>
            <a:ext cx="8431389" cy="561049"/>
          </a:xfrm>
        </p:spPr>
        <p:txBody>
          <a:bodyPr>
            <a:noAutofit/>
          </a:bodyPr>
          <a:lstStyle/>
          <a:p>
            <a:pPr algn="ctr"/>
            <a:r>
              <a:rPr lang="en-US" sz="3600" dirty="0">
                <a:latin typeface="Trebuchet MS" panose="020B0603020202020204" pitchFamily="34" charset="0"/>
              </a:rPr>
              <a:t>DOL TEGL 7-20 – Tracked by Exiters</a:t>
            </a:r>
          </a:p>
        </p:txBody>
      </p:sp>
      <p:sp>
        <p:nvSpPr>
          <p:cNvPr id="3" name="Content Placeholder 2">
            <a:extLst>
              <a:ext uri="{FF2B5EF4-FFF2-40B4-BE49-F238E27FC236}">
                <a16:creationId xmlns:a16="http://schemas.microsoft.com/office/drawing/2014/main" id="{B25EB2BA-E8F0-466A-88FF-FAF55ACF0A36}"/>
              </a:ext>
            </a:extLst>
          </p:cNvPr>
          <p:cNvSpPr>
            <a:spLocks noGrp="1"/>
          </p:cNvSpPr>
          <p:nvPr>
            <p:ph idx="1"/>
          </p:nvPr>
        </p:nvSpPr>
        <p:spPr>
          <a:xfrm>
            <a:off x="1722474" y="2118167"/>
            <a:ext cx="9237626" cy="4058796"/>
          </a:xfrm>
        </p:spPr>
        <p:txBody>
          <a:bodyPr/>
          <a:lstStyle/>
          <a:p>
            <a:pPr marL="0" indent="0">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Closer examination of TEGL 7-20, it was noted that DOL will be tracking this Adult Priority based on Adult Exiters in PY20 (7-1-20 – 6-30-21) to capture a baseline on how each state (and each LWIA) has been doing regarding serving Adult clients who have met the WIOA Adult Priorities outlined in the WIOA legislation.</a:t>
            </a:r>
          </a:p>
          <a:p>
            <a:pPr marL="0" indent="0">
              <a:buNone/>
            </a:pP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2E4F229-F2CB-47C5-B61C-3E47B7FBECFF}"/>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27364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545A-D6F0-4C96-B8A7-86F77694C7D7}"/>
              </a:ext>
            </a:extLst>
          </p:cNvPr>
          <p:cNvSpPr>
            <a:spLocks noGrp="1"/>
          </p:cNvSpPr>
          <p:nvPr>
            <p:ph type="title"/>
          </p:nvPr>
        </p:nvSpPr>
        <p:spPr>
          <a:xfrm>
            <a:off x="1535290" y="610865"/>
            <a:ext cx="9291864" cy="561049"/>
          </a:xfrm>
        </p:spPr>
        <p:txBody>
          <a:bodyPr>
            <a:normAutofit fontScale="90000"/>
          </a:bodyPr>
          <a:lstStyle/>
          <a:p>
            <a:pPr algn="ctr"/>
            <a:r>
              <a:rPr lang="en-US" dirty="0">
                <a:latin typeface="Trebuchet MS" panose="020B0603020202020204" pitchFamily="34" charset="0"/>
              </a:rPr>
              <a:t>PY20 Adult Exiters</a:t>
            </a:r>
          </a:p>
        </p:txBody>
      </p:sp>
      <p:sp>
        <p:nvSpPr>
          <p:cNvPr id="3" name="Content Placeholder 2">
            <a:extLst>
              <a:ext uri="{FF2B5EF4-FFF2-40B4-BE49-F238E27FC236}">
                <a16:creationId xmlns:a16="http://schemas.microsoft.com/office/drawing/2014/main" id="{7DF67F76-C068-41BA-9596-5A40D7F91F4F}"/>
              </a:ext>
            </a:extLst>
          </p:cNvPr>
          <p:cNvSpPr>
            <a:spLocks noGrp="1"/>
          </p:cNvSpPr>
          <p:nvPr>
            <p:ph idx="1"/>
          </p:nvPr>
        </p:nvSpPr>
        <p:spPr/>
        <p:txBody>
          <a:bodyPr>
            <a:normAutofit/>
          </a:bodyPr>
          <a:lstStyle/>
          <a:p>
            <a:pPr marL="0" indent="0">
              <a:buNone/>
            </a:pPr>
            <a:r>
              <a:rPr lang="en-US" b="1" dirty="0">
                <a:solidFill>
                  <a:schemeClr val="tx1"/>
                </a:solidFill>
                <a:latin typeface="Trebuchet MS" panose="020B0603020202020204" pitchFamily="34" charset="0"/>
              </a:rPr>
              <a:t>Below were how the PY20 exiters numbers were reported (exited on or after 7-1-2020 through 6-30-21) - number of </a:t>
            </a:r>
            <a:r>
              <a:rPr lang="en-US" b="1" u="sng" dirty="0">
                <a:solidFill>
                  <a:schemeClr val="tx1"/>
                </a:solidFill>
                <a:highlight>
                  <a:srgbClr val="FFFF00"/>
                </a:highlight>
                <a:latin typeface="Trebuchet MS" panose="020B0603020202020204" pitchFamily="34" charset="0"/>
              </a:rPr>
              <a:t>Adult exited clients</a:t>
            </a:r>
            <a:r>
              <a:rPr lang="en-US" b="1" dirty="0">
                <a:solidFill>
                  <a:schemeClr val="tx1"/>
                </a:solidFill>
                <a:latin typeface="Trebuchet MS" panose="020B0603020202020204" pitchFamily="34" charset="0"/>
              </a:rPr>
              <a:t> who had met one or more of the Adult Priorities:</a:t>
            </a:r>
          </a:p>
          <a:p>
            <a:pPr marL="457200">
              <a:buFont typeface="Arial" panose="020B0604020202020204" pitchFamily="34" charset="0"/>
              <a:buChar char="•"/>
            </a:pPr>
            <a:r>
              <a:rPr lang="en-US" dirty="0">
                <a:solidFill>
                  <a:schemeClr val="tx1"/>
                </a:solidFill>
                <a:latin typeface="Trebuchet MS" panose="020B0603020202020204" pitchFamily="34" charset="0"/>
              </a:rPr>
              <a:t>State-wide: 3,424 total – 3,137 who met priority = 91.6%</a:t>
            </a:r>
          </a:p>
          <a:p>
            <a:pPr marL="457200">
              <a:buFont typeface="Arial" panose="020B0604020202020204" pitchFamily="34" charset="0"/>
              <a:buChar char="•"/>
            </a:pPr>
            <a:r>
              <a:rPr lang="en-US" dirty="0">
                <a:solidFill>
                  <a:schemeClr val="tx1"/>
                </a:solidFill>
                <a:latin typeface="Trebuchet MS" panose="020B0603020202020204" pitchFamily="34" charset="0"/>
              </a:rPr>
              <a:t>LWIA 24: 110 total – 94 met priority = 85.5%</a:t>
            </a:r>
          </a:p>
          <a:p>
            <a:pPr marL="457200">
              <a:buFont typeface="Arial" panose="020B0604020202020204" pitchFamily="34" charset="0"/>
              <a:buChar char="•"/>
            </a:pPr>
            <a:r>
              <a:rPr lang="en-US" dirty="0">
                <a:solidFill>
                  <a:schemeClr val="tx1"/>
                </a:solidFill>
                <a:latin typeface="Trebuchet MS" panose="020B0603020202020204" pitchFamily="34" charset="0"/>
              </a:rPr>
              <a:t>LWIA 25: 51 total – 51 met priority = 100%</a:t>
            </a:r>
          </a:p>
          <a:p>
            <a:pPr marL="457200">
              <a:buFont typeface="Arial" panose="020B0604020202020204" pitchFamily="34" charset="0"/>
              <a:buChar char="•"/>
            </a:pPr>
            <a:r>
              <a:rPr lang="en-US" dirty="0">
                <a:solidFill>
                  <a:schemeClr val="tx1"/>
                </a:solidFill>
                <a:latin typeface="Trebuchet MS" panose="020B0603020202020204" pitchFamily="34" charset="0"/>
              </a:rPr>
              <a:t>LWIA 26: 99 total – 92 met priority = 92.9%</a:t>
            </a:r>
          </a:p>
          <a:p>
            <a:endParaRPr lang="en-US" dirty="0"/>
          </a:p>
        </p:txBody>
      </p:sp>
      <p:sp>
        <p:nvSpPr>
          <p:cNvPr id="4" name="Footer Placeholder 3">
            <a:extLst>
              <a:ext uri="{FF2B5EF4-FFF2-40B4-BE49-F238E27FC236}">
                <a16:creationId xmlns:a16="http://schemas.microsoft.com/office/drawing/2014/main" id="{60D166D5-BB39-41C1-AECD-3A24D4B541DF}"/>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09312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9CEE-D58F-488B-8B19-842A8952DA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PY21 Adult Exiters</a:t>
            </a:r>
            <a:endParaRPr lang="en-US" dirty="0"/>
          </a:p>
        </p:txBody>
      </p:sp>
      <p:sp>
        <p:nvSpPr>
          <p:cNvPr id="3" name="Content Placeholder 2">
            <a:extLst>
              <a:ext uri="{FF2B5EF4-FFF2-40B4-BE49-F238E27FC236}">
                <a16:creationId xmlns:a16="http://schemas.microsoft.com/office/drawing/2014/main" id="{A69C6D88-F098-4360-9D19-5AD891F5B874}"/>
              </a:ext>
            </a:extLst>
          </p:cNvPr>
          <p:cNvSpPr>
            <a:spLocks noGrp="1"/>
          </p:cNvSpPr>
          <p:nvPr>
            <p:ph idx="1"/>
          </p:nvPr>
        </p:nvSpPr>
        <p:spPr/>
        <p:txBody>
          <a:bodyPr>
            <a:normAutofit lnSpcReduction="10000"/>
          </a:bodyPr>
          <a:lstStyle/>
          <a:p>
            <a:pPr marL="0" indent="0">
              <a:buNone/>
            </a:pPr>
            <a:r>
              <a:rPr lang="en-US" b="1" dirty="0">
                <a:solidFill>
                  <a:schemeClr val="tx1"/>
                </a:solidFill>
                <a:latin typeface="Trebuchet MS" panose="020B0603020202020204" pitchFamily="34" charset="0"/>
              </a:rPr>
              <a:t>Below were how the PY21 exiters numbers were reported (exited on or after 7-1-2021 through 6-30-22) - number of </a:t>
            </a:r>
            <a:r>
              <a:rPr lang="en-US" b="1" u="sng" dirty="0">
                <a:solidFill>
                  <a:schemeClr val="tx1"/>
                </a:solidFill>
                <a:highlight>
                  <a:srgbClr val="FFFF00"/>
                </a:highlight>
                <a:latin typeface="Trebuchet MS" panose="020B0603020202020204" pitchFamily="34" charset="0"/>
              </a:rPr>
              <a:t>Adult exited clients</a:t>
            </a:r>
            <a:r>
              <a:rPr lang="en-US" b="1" dirty="0">
                <a:solidFill>
                  <a:schemeClr val="tx1"/>
                </a:solidFill>
                <a:latin typeface="Trebuchet MS" panose="020B0603020202020204" pitchFamily="34" charset="0"/>
              </a:rPr>
              <a:t> who had met one or more of the Adult Priorities:</a:t>
            </a:r>
          </a:p>
          <a:p>
            <a:pPr marL="457200">
              <a:buFont typeface="Arial" panose="020B0604020202020204" pitchFamily="34" charset="0"/>
              <a:buChar char="•"/>
            </a:pPr>
            <a:r>
              <a:rPr lang="en-US" sz="2700" dirty="0">
                <a:solidFill>
                  <a:schemeClr val="tx1"/>
                </a:solidFill>
                <a:latin typeface="Trebuchet MS" panose="020B0603020202020204" pitchFamily="34" charset="0"/>
              </a:rPr>
              <a:t>State-wide: 4,292 total – 3,925 who met priority = 91.4%</a:t>
            </a:r>
          </a:p>
          <a:p>
            <a:pPr marL="457200">
              <a:buFont typeface="Arial" panose="020B0604020202020204" pitchFamily="34" charset="0"/>
              <a:buChar char="•"/>
            </a:pPr>
            <a:r>
              <a:rPr lang="en-US" sz="2400" dirty="0">
                <a:solidFill>
                  <a:schemeClr val="tx1"/>
                </a:solidFill>
                <a:latin typeface="Trebuchet MS" panose="020B0603020202020204" pitchFamily="34" charset="0"/>
              </a:rPr>
              <a:t>LWIA 24: 120 total – 114 met priority =  95%</a:t>
            </a:r>
          </a:p>
          <a:p>
            <a:pPr marL="457200">
              <a:buFont typeface="Arial" panose="020B0604020202020204" pitchFamily="34" charset="0"/>
              <a:buChar char="•"/>
            </a:pPr>
            <a:r>
              <a:rPr lang="en-US" sz="2400" dirty="0">
                <a:solidFill>
                  <a:schemeClr val="tx1"/>
                </a:solidFill>
                <a:latin typeface="Trebuchet MS" panose="020B0603020202020204" pitchFamily="34" charset="0"/>
              </a:rPr>
              <a:t>LWIA 25:  69 total –    69 met priority = 100%</a:t>
            </a:r>
          </a:p>
          <a:p>
            <a:pPr marL="457200">
              <a:buFont typeface="Arial" panose="020B0604020202020204" pitchFamily="34" charset="0"/>
              <a:buChar char="•"/>
            </a:pPr>
            <a:r>
              <a:rPr lang="en-US" sz="2400" dirty="0">
                <a:solidFill>
                  <a:schemeClr val="tx1"/>
                </a:solidFill>
                <a:latin typeface="Trebuchet MS" panose="020B0603020202020204" pitchFamily="34" charset="0"/>
              </a:rPr>
              <a:t>LWIA 26:  83 total –    78 met priority =  94%</a:t>
            </a:r>
          </a:p>
          <a:p>
            <a:pPr indent="0">
              <a:buNone/>
            </a:pPr>
            <a:endParaRPr lang="en-US" sz="2700" dirty="0">
              <a:solidFill>
                <a:schemeClr val="tx1"/>
              </a:solidFill>
              <a:latin typeface="Trebuchet MS" panose="020B0603020202020204" pitchFamily="34" charset="0"/>
            </a:endParaRPr>
          </a:p>
          <a:p>
            <a:pPr marL="0" indent="0">
              <a:buNone/>
            </a:pPr>
            <a:r>
              <a:rPr lang="en-US" sz="1400" b="1" dirty="0">
                <a:solidFill>
                  <a:schemeClr val="tx1"/>
                </a:solidFill>
                <a:latin typeface="Trebuchet MS" panose="020B0603020202020204" pitchFamily="34" charset="0"/>
              </a:rPr>
              <a:t>Note: These reported FY21 Adult exiter counts were as of 11-29-2022 </a:t>
            </a:r>
          </a:p>
        </p:txBody>
      </p:sp>
      <p:sp>
        <p:nvSpPr>
          <p:cNvPr id="4" name="Footer Placeholder 3">
            <a:extLst>
              <a:ext uri="{FF2B5EF4-FFF2-40B4-BE49-F238E27FC236}">
                <a16:creationId xmlns:a16="http://schemas.microsoft.com/office/drawing/2014/main" id="{ADF26E9F-4753-45E7-AD8F-4C98B8518729}"/>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159771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1FC0-10A6-49F4-B9AB-3FB33CE14369}"/>
              </a:ext>
            </a:extLst>
          </p:cNvPr>
          <p:cNvSpPr>
            <a:spLocks noGrp="1"/>
          </p:cNvSpPr>
          <p:nvPr>
            <p:ph type="title"/>
          </p:nvPr>
        </p:nvSpPr>
        <p:spPr>
          <a:xfrm>
            <a:off x="2760845" y="681037"/>
            <a:ext cx="8282293" cy="561049"/>
          </a:xfrm>
        </p:spPr>
        <p:txBody>
          <a:bodyPr>
            <a:noAutofit/>
          </a:bodyPr>
          <a:lstStyle/>
          <a:p>
            <a:pPr algn="ctr"/>
            <a:r>
              <a:rPr lang="en-US" sz="3800" dirty="0">
                <a:latin typeface="Trebuchet MS" panose="020B0603020202020204" pitchFamily="34" charset="0"/>
              </a:rPr>
              <a:t>DOL</a:t>
            </a:r>
            <a:r>
              <a:rPr lang="en-US" sz="3800" dirty="0"/>
              <a:t> </a:t>
            </a:r>
            <a:r>
              <a:rPr lang="en-US" sz="3800" dirty="0">
                <a:latin typeface="Trebuchet MS" panose="020B0603020202020204" pitchFamily="34" charset="0"/>
              </a:rPr>
              <a:t>TEGL</a:t>
            </a:r>
            <a:r>
              <a:rPr lang="en-US" sz="3800" dirty="0"/>
              <a:t> 7-20 – Tracked by Exiters </a:t>
            </a:r>
          </a:p>
        </p:txBody>
      </p:sp>
      <p:sp>
        <p:nvSpPr>
          <p:cNvPr id="3" name="Content Placeholder 2">
            <a:extLst>
              <a:ext uri="{FF2B5EF4-FFF2-40B4-BE49-F238E27FC236}">
                <a16:creationId xmlns:a16="http://schemas.microsoft.com/office/drawing/2014/main" id="{42BB3ED3-4F54-4C35-B276-7E68057E5D70}"/>
              </a:ext>
            </a:extLst>
          </p:cNvPr>
          <p:cNvSpPr>
            <a:spLocks noGrp="1"/>
          </p:cNvSpPr>
          <p:nvPr>
            <p:ph idx="1"/>
          </p:nvPr>
        </p:nvSpPr>
        <p:spPr>
          <a:xfrm>
            <a:off x="1648047" y="2118167"/>
            <a:ext cx="9395092" cy="4058796"/>
          </a:xfrm>
        </p:spPr>
        <p:txBody>
          <a:bodyPr>
            <a:normAutofit/>
          </a:bodyPr>
          <a:lstStyle/>
          <a:p>
            <a:pPr marL="0" indent="0">
              <a:buNone/>
            </a:pPr>
            <a:r>
              <a:rPr lang="en-US" sz="2400" dirty="0">
                <a:solidFill>
                  <a:schemeClr val="tx1"/>
                </a:solidFill>
                <a:latin typeface="Trebuchet MS" panose="020B0603020202020204" pitchFamily="34" charset="0"/>
              </a:rPr>
              <a:t>Department of Labor issued TEGL 7-20,</a:t>
            </a:r>
            <a:r>
              <a:rPr lang="en-US" altLang="en-US" sz="2400" dirty="0">
                <a:solidFill>
                  <a:schemeClr val="tx1"/>
                </a:solidFill>
                <a:latin typeface="Trebuchet MS" panose="020B0603020202020204" pitchFamily="34" charset="0"/>
                <a:cs typeface="Traditional Arabic" panose="02020603050405020304" pitchFamily="18" charset="-78"/>
              </a:rPr>
              <a:t> Implementation of Priority of Service in WIOA Adults</a:t>
            </a:r>
            <a:r>
              <a:rPr lang="en-US" sz="2400" dirty="0">
                <a:solidFill>
                  <a:schemeClr val="tx1"/>
                </a:solidFill>
                <a:latin typeface="Trebuchet MS" panose="020B0603020202020204" pitchFamily="34" charset="0"/>
              </a:rPr>
              <a:t> in November 2020:</a:t>
            </a:r>
          </a:p>
          <a:p>
            <a:pPr marL="0" indent="0">
              <a:buNone/>
            </a:pPr>
            <a:endParaRPr lang="en-US" sz="2400" dirty="0">
              <a:solidFill>
                <a:schemeClr val="tx1"/>
              </a:solidFill>
              <a:latin typeface="Trebuchet MS" panose="020B0603020202020204" pitchFamily="34" charset="0"/>
            </a:endParaRPr>
          </a:p>
          <a:p>
            <a:pPr lvl="1"/>
            <a:r>
              <a:rPr lang="en-US" b="1" dirty="0">
                <a:solidFill>
                  <a:schemeClr val="tx1"/>
                </a:solidFill>
                <a:latin typeface="Trebuchet MS" panose="020B0603020202020204" pitchFamily="34" charset="0"/>
              </a:rPr>
              <a:t>For those working with the Adult title, you must be aware of these priorities and ensure you are following the priorities.</a:t>
            </a:r>
          </a:p>
          <a:p>
            <a:pPr lvl="1"/>
            <a:r>
              <a:rPr lang="en-US" b="1" dirty="0">
                <a:solidFill>
                  <a:schemeClr val="tx1"/>
                </a:solidFill>
                <a:latin typeface="Trebuchet MS" panose="020B0603020202020204" pitchFamily="34" charset="0"/>
              </a:rPr>
              <a:t>From reviewing the results in PY20 and PY21, you folks are doing an excellent job with the implementation of priority of service for WIOA Adult clients.</a:t>
            </a:r>
          </a:p>
          <a:p>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8F0CE360-9E0A-4D34-9E7F-95E16BFC26C3}"/>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244139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92A2-C542-463E-93D2-D7CC3E1CF27F}"/>
              </a:ext>
            </a:extLst>
          </p:cNvPr>
          <p:cNvSpPr>
            <a:spLocks noGrp="1"/>
          </p:cNvSpPr>
          <p:nvPr>
            <p:ph type="title"/>
          </p:nvPr>
        </p:nvSpPr>
        <p:spPr>
          <a:xfrm>
            <a:off x="2269067" y="610865"/>
            <a:ext cx="9084733" cy="561049"/>
          </a:xfrm>
        </p:spPr>
        <p:txBody>
          <a:bodyPr>
            <a:noAutofit/>
          </a:bodyPr>
          <a:lstStyle/>
          <a:p>
            <a:pPr algn="ctr"/>
            <a:r>
              <a:rPr lang="en-US" sz="3800" dirty="0">
                <a:latin typeface="Trebuchet MS" panose="020B0603020202020204" pitchFamily="34" charset="0"/>
              </a:rPr>
              <a:t>Report for Tracking Adult Priorities</a:t>
            </a:r>
          </a:p>
        </p:txBody>
      </p:sp>
      <p:sp>
        <p:nvSpPr>
          <p:cNvPr id="3" name="Content Placeholder 2">
            <a:extLst>
              <a:ext uri="{FF2B5EF4-FFF2-40B4-BE49-F238E27FC236}">
                <a16:creationId xmlns:a16="http://schemas.microsoft.com/office/drawing/2014/main" id="{6B73178F-2D5D-459C-A7C0-82CC67D7D08E}"/>
              </a:ext>
            </a:extLst>
          </p:cNvPr>
          <p:cNvSpPr>
            <a:spLocks noGrp="1"/>
          </p:cNvSpPr>
          <p:nvPr>
            <p:ph idx="1"/>
          </p:nvPr>
        </p:nvSpPr>
        <p:spPr>
          <a:xfrm>
            <a:off x="1286540" y="2118167"/>
            <a:ext cx="10067260" cy="4058796"/>
          </a:xfrm>
        </p:spPr>
        <p:txBody>
          <a:bodyPr/>
          <a:lstStyle/>
          <a:p>
            <a:pPr indent="0">
              <a:buNone/>
            </a:pPr>
            <a:r>
              <a:rPr lang="en-US" sz="3000" dirty="0">
                <a:solidFill>
                  <a:schemeClr val="tx1"/>
                </a:solidFill>
                <a:latin typeface="Trebuchet MS" panose="020B0603020202020204" pitchFamily="34" charset="0"/>
              </a:rPr>
              <a:t>A report under the Reporting Menu (Participant Reports), called Non-Priority 1A Adult Report:</a:t>
            </a:r>
          </a:p>
          <a:p>
            <a:pPr marL="0" indent="0">
              <a:buNone/>
            </a:pPr>
            <a:endParaRPr lang="en-US" sz="3000"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This report allows each LWIA the ability to run a report, for a given period that identifies the clients who are currently being served under the Adult Funding stream that </a:t>
            </a:r>
            <a:r>
              <a:rPr lang="en-US" b="1" u="sng" dirty="0">
                <a:solidFill>
                  <a:schemeClr val="tx1"/>
                </a:solidFill>
                <a:latin typeface="Trebuchet MS" panose="020B0603020202020204" pitchFamily="34" charset="0"/>
              </a:rPr>
              <a:t>had not</a:t>
            </a:r>
            <a:r>
              <a:rPr lang="en-US" dirty="0">
                <a:solidFill>
                  <a:schemeClr val="tx1"/>
                </a:solidFill>
                <a:latin typeface="Trebuchet MS" panose="020B0603020202020204" pitchFamily="34" charset="0"/>
              </a:rPr>
              <a:t> met any of the WIOA Adult priorities.</a:t>
            </a:r>
          </a:p>
          <a:p>
            <a:pPr lvl="1"/>
            <a:r>
              <a:rPr lang="en-US" dirty="0">
                <a:solidFill>
                  <a:schemeClr val="tx1"/>
                </a:solidFill>
                <a:latin typeface="Trebuchet MS" panose="020B0603020202020204" pitchFamily="34" charset="0"/>
              </a:rPr>
              <a:t>See the next slide for a screen print of the report criteria screen.</a:t>
            </a:r>
          </a:p>
          <a:p>
            <a:endParaRPr lang="en-US" dirty="0"/>
          </a:p>
        </p:txBody>
      </p:sp>
      <p:sp>
        <p:nvSpPr>
          <p:cNvPr id="4" name="Footer Placeholder 3">
            <a:extLst>
              <a:ext uri="{FF2B5EF4-FFF2-40B4-BE49-F238E27FC236}">
                <a16:creationId xmlns:a16="http://schemas.microsoft.com/office/drawing/2014/main" id="{C0ACE807-79EB-474A-8222-DE2E17DA00C9}"/>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2306550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02DC7-3F4F-41FA-AC60-1C6C820B3A10}"/>
              </a:ext>
            </a:extLst>
          </p:cNvPr>
          <p:cNvSpPr>
            <a:spLocks noGrp="1"/>
          </p:cNvSpPr>
          <p:nvPr>
            <p:ph type="title"/>
          </p:nvPr>
        </p:nvSpPr>
        <p:spPr>
          <a:xfrm>
            <a:off x="1952978" y="610865"/>
            <a:ext cx="8874175" cy="561049"/>
          </a:xfrm>
        </p:spPr>
        <p:txBody>
          <a:bodyPr>
            <a:normAutofit fontScale="90000"/>
          </a:bodyPr>
          <a:lstStyle/>
          <a:p>
            <a:pPr algn="ctr"/>
            <a:r>
              <a:rPr lang="en-US" dirty="0">
                <a:latin typeface="Trebuchet MS" panose="020B0603020202020204" pitchFamily="34" charset="0"/>
              </a:rPr>
              <a:t>Non-Priority 1A Adult Report</a:t>
            </a:r>
          </a:p>
        </p:txBody>
      </p:sp>
      <p:sp>
        <p:nvSpPr>
          <p:cNvPr id="4" name="Footer Placeholder 3">
            <a:extLst>
              <a:ext uri="{FF2B5EF4-FFF2-40B4-BE49-F238E27FC236}">
                <a16:creationId xmlns:a16="http://schemas.microsoft.com/office/drawing/2014/main" id="{2C3EFDEB-09D1-4D95-93AE-1BFEBD980460}"/>
              </a:ext>
            </a:extLst>
          </p:cNvPr>
          <p:cNvSpPr>
            <a:spLocks noGrp="1"/>
          </p:cNvSpPr>
          <p:nvPr>
            <p:ph type="ftr" sz="quarter" idx="11"/>
          </p:nvPr>
        </p:nvSpPr>
        <p:spPr/>
        <p:txBody>
          <a:bodyPr/>
          <a:lstStyle/>
          <a:p>
            <a:r>
              <a:rPr lang="en-US" dirty="0"/>
              <a:t>June 1st, 2023</a:t>
            </a:r>
          </a:p>
        </p:txBody>
      </p:sp>
      <p:sp>
        <p:nvSpPr>
          <p:cNvPr id="10" name="Content Placeholder 9">
            <a:extLst>
              <a:ext uri="{FF2B5EF4-FFF2-40B4-BE49-F238E27FC236}">
                <a16:creationId xmlns:a16="http://schemas.microsoft.com/office/drawing/2014/main" id="{36D8F1F6-E509-4332-AE74-69AB8C3B0B36}"/>
              </a:ext>
            </a:extLst>
          </p:cNvPr>
          <p:cNvSpPr>
            <a:spLocks noGrp="1"/>
          </p:cNvSpPr>
          <p:nvPr>
            <p:ph idx="1"/>
          </p:nvPr>
        </p:nvSpPr>
        <p:spPr>
          <a:xfrm>
            <a:off x="1658678" y="1744394"/>
            <a:ext cx="9695121" cy="4432569"/>
          </a:xfrm>
        </p:spPr>
        <p:txBody>
          <a:bodyPr>
            <a:normAutofit/>
          </a:bodyPr>
          <a:lstStyle/>
          <a:p>
            <a:pPr marL="0" indent="0">
              <a:buNone/>
            </a:pPr>
            <a:r>
              <a:rPr lang="en-US" sz="2400" dirty="0">
                <a:solidFill>
                  <a:schemeClr val="tx1"/>
                </a:solidFill>
                <a:latin typeface="Trebuchet MS" panose="020B0603020202020204" pitchFamily="34" charset="0"/>
              </a:rPr>
              <a:t>See the report description for indication of report purpose and uses:</a:t>
            </a:r>
          </a:p>
        </p:txBody>
      </p:sp>
      <p:pic>
        <p:nvPicPr>
          <p:cNvPr id="6" name="Picture 5">
            <a:extLst>
              <a:ext uri="{FF2B5EF4-FFF2-40B4-BE49-F238E27FC236}">
                <a16:creationId xmlns:a16="http://schemas.microsoft.com/office/drawing/2014/main" id="{77537665-157F-F602-5CB1-FD7860D174B2}"/>
              </a:ext>
            </a:extLst>
          </p:cNvPr>
          <p:cNvPicPr>
            <a:picLocks noChangeAspect="1"/>
          </p:cNvPicPr>
          <p:nvPr/>
        </p:nvPicPr>
        <p:blipFill>
          <a:blip r:embed="rId2"/>
          <a:stretch>
            <a:fillRect/>
          </a:stretch>
        </p:blipFill>
        <p:spPr>
          <a:xfrm>
            <a:off x="2341510" y="2366359"/>
            <a:ext cx="8097110" cy="3478260"/>
          </a:xfrm>
          <a:prstGeom prst="rect">
            <a:avLst/>
          </a:prstGeom>
        </p:spPr>
      </p:pic>
    </p:spTree>
    <p:extLst>
      <p:ext uri="{BB962C8B-B14F-4D97-AF65-F5344CB8AC3E}">
        <p14:creationId xmlns:p14="http://schemas.microsoft.com/office/powerpoint/2010/main" val="281647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87C2-DE3D-4F1B-BCAB-C10BAB1E01D9}"/>
              </a:ext>
            </a:extLst>
          </p:cNvPr>
          <p:cNvSpPr>
            <a:spLocks noGrp="1"/>
          </p:cNvSpPr>
          <p:nvPr>
            <p:ph type="title"/>
          </p:nvPr>
        </p:nvSpPr>
        <p:spPr>
          <a:xfrm>
            <a:off x="2869810" y="610865"/>
            <a:ext cx="8314006" cy="561049"/>
          </a:xfrm>
        </p:spPr>
        <p:txBody>
          <a:bodyPr>
            <a:normAutofit fontScale="90000"/>
          </a:bodyPr>
          <a:lstStyle/>
          <a:p>
            <a:pPr algn="ctr"/>
            <a:r>
              <a:rPr lang="en-US" dirty="0">
                <a:latin typeface="Trebuchet MS" panose="020B0603020202020204" pitchFamily="34" charset="0"/>
              </a:rPr>
              <a:t>Example of Non-Priority 1A Adult</a:t>
            </a:r>
          </a:p>
        </p:txBody>
      </p:sp>
      <p:sp>
        <p:nvSpPr>
          <p:cNvPr id="3" name="Content Placeholder 2">
            <a:extLst>
              <a:ext uri="{FF2B5EF4-FFF2-40B4-BE49-F238E27FC236}">
                <a16:creationId xmlns:a16="http://schemas.microsoft.com/office/drawing/2014/main" id="{2F809683-0C00-4306-B9EC-E3AC1BFB4C83}"/>
              </a:ext>
            </a:extLst>
          </p:cNvPr>
          <p:cNvSpPr>
            <a:spLocks noGrp="1"/>
          </p:cNvSpPr>
          <p:nvPr>
            <p:ph idx="1"/>
          </p:nvPr>
        </p:nvSpPr>
        <p:spPr>
          <a:xfrm>
            <a:off x="838200" y="1758462"/>
            <a:ext cx="4380914" cy="4418501"/>
          </a:xfrm>
        </p:spPr>
        <p:txBody>
          <a:bodyPr>
            <a:normAutofit lnSpcReduction="10000"/>
          </a:bodyPr>
          <a:lstStyle/>
          <a:p>
            <a:r>
              <a:rPr lang="en-US" dirty="0">
                <a:solidFill>
                  <a:schemeClr val="tx1"/>
                </a:solidFill>
                <a:latin typeface="Trebuchet MS" panose="020B0603020202020204" pitchFamily="34" charset="0"/>
              </a:rPr>
              <a:t>Due to PII, example report is out of the “Training Platform” of IWDS.</a:t>
            </a:r>
          </a:p>
          <a:p>
            <a:r>
              <a:rPr lang="en-US" dirty="0">
                <a:solidFill>
                  <a:schemeClr val="tx1"/>
                </a:solidFill>
                <a:latin typeface="Trebuchet MS" panose="020B0603020202020204" pitchFamily="34" charset="0"/>
              </a:rPr>
              <a:t>As shown, the report results provide the details about the Adult Clients who had not met any Adult Priority that has been Registered during the selected time frame.  </a:t>
            </a:r>
          </a:p>
          <a:p>
            <a:endParaRPr lang="en-US" dirty="0"/>
          </a:p>
        </p:txBody>
      </p:sp>
      <p:sp>
        <p:nvSpPr>
          <p:cNvPr id="4" name="Footer Placeholder 3">
            <a:extLst>
              <a:ext uri="{FF2B5EF4-FFF2-40B4-BE49-F238E27FC236}">
                <a16:creationId xmlns:a16="http://schemas.microsoft.com/office/drawing/2014/main" id="{E6E3ED91-39DA-40F1-8C01-7A16C9D5B198}"/>
              </a:ext>
            </a:extLst>
          </p:cNvPr>
          <p:cNvSpPr>
            <a:spLocks noGrp="1"/>
          </p:cNvSpPr>
          <p:nvPr>
            <p:ph type="ftr" sz="quarter" idx="11"/>
          </p:nvPr>
        </p:nvSpPr>
        <p:spPr/>
        <p:txBody>
          <a:bodyPr/>
          <a:lstStyle/>
          <a:p>
            <a:r>
              <a:rPr lang="en-US" dirty="0"/>
              <a:t>June 1st, 2023</a:t>
            </a:r>
          </a:p>
        </p:txBody>
      </p:sp>
      <p:pic>
        <p:nvPicPr>
          <p:cNvPr id="7" name="Picture 6">
            <a:extLst>
              <a:ext uri="{FF2B5EF4-FFF2-40B4-BE49-F238E27FC236}">
                <a16:creationId xmlns:a16="http://schemas.microsoft.com/office/drawing/2014/main" id="{2CC836C8-190F-DFF0-FD56-25994EA63D51}"/>
              </a:ext>
            </a:extLst>
          </p:cNvPr>
          <p:cNvPicPr>
            <a:picLocks noChangeAspect="1"/>
          </p:cNvPicPr>
          <p:nvPr/>
        </p:nvPicPr>
        <p:blipFill>
          <a:blip r:embed="rId2"/>
          <a:stretch>
            <a:fillRect/>
          </a:stretch>
        </p:blipFill>
        <p:spPr>
          <a:xfrm>
            <a:off x="5769204" y="1272618"/>
            <a:ext cx="5819024" cy="5083731"/>
          </a:xfrm>
          <a:prstGeom prst="rect">
            <a:avLst/>
          </a:prstGeom>
        </p:spPr>
      </p:pic>
    </p:spTree>
    <p:extLst>
      <p:ext uri="{BB962C8B-B14F-4D97-AF65-F5344CB8AC3E}">
        <p14:creationId xmlns:p14="http://schemas.microsoft.com/office/powerpoint/2010/main" val="293168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F886-15DA-4162-907E-2A5517F76917}"/>
              </a:ext>
            </a:extLst>
          </p:cNvPr>
          <p:cNvSpPr>
            <a:spLocks noGrp="1"/>
          </p:cNvSpPr>
          <p:nvPr>
            <p:ph type="title"/>
          </p:nvPr>
        </p:nvSpPr>
        <p:spPr>
          <a:xfrm>
            <a:off x="2971859" y="610865"/>
            <a:ext cx="7874332" cy="561049"/>
          </a:xfrm>
        </p:spPr>
        <p:txBody>
          <a:bodyPr>
            <a:normAutofit fontScale="90000"/>
          </a:bodyPr>
          <a:lstStyle/>
          <a:p>
            <a:pPr algn="ctr"/>
            <a:r>
              <a:rPr lang="en-US" dirty="0">
                <a:latin typeface="Trebuchet MS" panose="020B0603020202020204" pitchFamily="34" charset="0"/>
              </a:rPr>
              <a:t>Another Report in Development to Track Adult Client Priorities </a:t>
            </a:r>
          </a:p>
        </p:txBody>
      </p:sp>
      <p:sp>
        <p:nvSpPr>
          <p:cNvPr id="3" name="Content Placeholder 2">
            <a:extLst>
              <a:ext uri="{FF2B5EF4-FFF2-40B4-BE49-F238E27FC236}">
                <a16:creationId xmlns:a16="http://schemas.microsoft.com/office/drawing/2014/main" id="{A8ED99E5-F3CE-4C5A-88E1-64F882BFE2E5}"/>
              </a:ext>
            </a:extLst>
          </p:cNvPr>
          <p:cNvSpPr>
            <a:spLocks noGrp="1"/>
          </p:cNvSpPr>
          <p:nvPr>
            <p:ph idx="1"/>
          </p:nvPr>
        </p:nvSpPr>
        <p:spPr>
          <a:xfrm>
            <a:off x="1446028" y="2118167"/>
            <a:ext cx="9907772" cy="4058796"/>
          </a:xfrm>
        </p:spPr>
        <p:txBody>
          <a:bodyPr/>
          <a:lstStyle/>
          <a:p>
            <a:r>
              <a:rPr lang="en-US" dirty="0">
                <a:solidFill>
                  <a:schemeClr val="tx1"/>
                </a:solidFill>
                <a:latin typeface="Trebuchet MS" panose="020B0603020202020204" pitchFamily="34" charset="0"/>
              </a:rPr>
              <a:t>There is another new report currently in development that will have an option to be ran by LWIA, program year and either by Registrant or Exiter, showing how the LWIA has done or is doing serving Adult clients who meet one or more of the Adult Priorities.  </a:t>
            </a:r>
          </a:p>
          <a:p>
            <a:r>
              <a:rPr lang="en-US" dirty="0">
                <a:solidFill>
                  <a:schemeClr val="tx1"/>
                </a:solidFill>
                <a:latin typeface="Trebuchet MS" panose="020B0603020202020204" pitchFamily="34" charset="0"/>
              </a:rPr>
              <a:t>This report will also provide a detailed numeric breakdown on how the Adult clients have met the different Adult Priorities during the selected reporting period.    </a:t>
            </a:r>
          </a:p>
          <a:p>
            <a:pPr marL="0" indent="0">
              <a:buNone/>
            </a:pP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7B014B98-C82D-4385-A62D-D5500A1E4106}"/>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538651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6329-3C24-4027-BEC9-6015B70921BE}"/>
              </a:ext>
            </a:extLst>
          </p:cNvPr>
          <p:cNvSpPr>
            <a:spLocks noGrp="1"/>
          </p:cNvSpPr>
          <p:nvPr>
            <p:ph type="title"/>
          </p:nvPr>
        </p:nvSpPr>
        <p:spPr>
          <a:xfrm>
            <a:off x="1749778" y="610865"/>
            <a:ext cx="9077375" cy="561049"/>
          </a:xfrm>
        </p:spPr>
        <p:txBody>
          <a:bodyPr>
            <a:normAutofit fontScale="90000"/>
          </a:bodyPr>
          <a:lstStyle/>
          <a:p>
            <a:pPr algn="ctr"/>
            <a:r>
              <a:rPr lang="en-US" altLang="en-US" dirty="0">
                <a:latin typeface="Trebuchet MS" panose="020B0603020202020204" pitchFamily="34" charset="0"/>
              </a:rPr>
              <a:t>WIOA Low Income</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CC0DF7E6-44F0-4008-8C8C-80367961F23B}"/>
              </a:ext>
            </a:extLst>
          </p:cNvPr>
          <p:cNvSpPr>
            <a:spLocks noGrp="1"/>
          </p:cNvSpPr>
          <p:nvPr>
            <p:ph idx="1"/>
          </p:nvPr>
        </p:nvSpPr>
        <p:spPr>
          <a:xfrm>
            <a:off x="1117600" y="1744394"/>
            <a:ext cx="10236200" cy="4432569"/>
          </a:xfrm>
        </p:spPr>
        <p:txBody>
          <a:bodyPr>
            <a:normAutofit/>
          </a:bodyPr>
          <a:lstStyle/>
          <a:p>
            <a:pPr marL="0" indent="0">
              <a:buNone/>
            </a:pPr>
            <a:r>
              <a:rPr lang="en-US" dirty="0">
                <a:solidFill>
                  <a:schemeClr val="tx1"/>
                </a:solidFill>
                <a:latin typeface="Trebuchet MS" panose="020B0603020202020204" pitchFamily="34" charset="0"/>
              </a:rPr>
              <a:t>As was addressed in the WIOA Low Income presentation, below are the six different ways an Adult client could meet WIOA Low Income criteria:</a:t>
            </a:r>
          </a:p>
          <a:p>
            <a:pPr marL="0" indent="0">
              <a:buNone/>
            </a:pPr>
            <a:endParaRPr lang="en-US" sz="800" dirty="0">
              <a:solidFill>
                <a:schemeClr val="tx1"/>
              </a:solidFill>
              <a:latin typeface="Trebuchet MS" panose="020B0603020202020204" pitchFamily="34" charset="0"/>
            </a:endParaRP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Cash Welfare</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Food Stamps</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Family Low-Income Determination</a:t>
            </a:r>
          </a:p>
          <a:p>
            <a:pPr marL="971550" lvl="1"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Family of One Due to a Disability </a:t>
            </a:r>
          </a:p>
          <a:p>
            <a:endParaRPr lang="en-US" dirty="0">
              <a:solidFill>
                <a:schemeClr val="tx1"/>
              </a:solidFill>
              <a:latin typeface="Trebuchet MS" panose="020B0603020202020204" pitchFamily="34" charset="0"/>
            </a:endParaRPr>
          </a:p>
          <a:p>
            <a:pPr marL="0" indent="0">
              <a:buNone/>
            </a:pPr>
            <a:endParaRPr lang="en-US" dirty="0">
              <a:solidFill>
                <a:schemeClr val="tx1"/>
              </a:solidFill>
            </a:endParaRPr>
          </a:p>
        </p:txBody>
      </p:sp>
      <p:sp>
        <p:nvSpPr>
          <p:cNvPr id="4" name="Footer Placeholder 3">
            <a:extLst>
              <a:ext uri="{FF2B5EF4-FFF2-40B4-BE49-F238E27FC236}">
                <a16:creationId xmlns:a16="http://schemas.microsoft.com/office/drawing/2014/main" id="{7C66B652-D551-4751-A805-A7B9FF55455F}"/>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125767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details around Workforce Innovation and Opportunity Act (WIOA) Adult Eligibility.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6487-A4CE-4EA3-BE03-B75E2F7CB547}"/>
              </a:ext>
            </a:extLst>
          </p:cNvPr>
          <p:cNvSpPr>
            <a:spLocks noGrp="1"/>
          </p:cNvSpPr>
          <p:nvPr>
            <p:ph type="title"/>
          </p:nvPr>
        </p:nvSpPr>
        <p:spPr>
          <a:xfrm>
            <a:off x="2982351" y="610865"/>
            <a:ext cx="8371449" cy="561049"/>
          </a:xfrm>
        </p:spPr>
        <p:txBody>
          <a:bodyPr>
            <a:normAutofit fontScale="90000"/>
          </a:bodyPr>
          <a:lstStyle/>
          <a:p>
            <a:pPr algn="ctr"/>
            <a:r>
              <a:rPr lang="en-US" dirty="0">
                <a:latin typeface="Trebuchet MS" panose="020B0603020202020204" pitchFamily="34" charset="0"/>
              </a:rPr>
              <a:t>Adult Priority Due to Low Income</a:t>
            </a:r>
          </a:p>
        </p:txBody>
      </p:sp>
      <p:sp>
        <p:nvSpPr>
          <p:cNvPr id="3" name="Content Placeholder 2">
            <a:extLst>
              <a:ext uri="{FF2B5EF4-FFF2-40B4-BE49-F238E27FC236}">
                <a16:creationId xmlns:a16="http://schemas.microsoft.com/office/drawing/2014/main" id="{95CDEE72-543B-4DCF-BCB9-B5E0E7E84831}"/>
              </a:ext>
            </a:extLst>
          </p:cNvPr>
          <p:cNvSpPr>
            <a:spLocks noGrp="1"/>
          </p:cNvSpPr>
          <p:nvPr>
            <p:ph idx="1"/>
          </p:nvPr>
        </p:nvSpPr>
        <p:spPr>
          <a:xfrm>
            <a:off x="1382232" y="2118167"/>
            <a:ext cx="9971567" cy="4058796"/>
          </a:xfrm>
        </p:spPr>
        <p:txBody>
          <a:bodyPr/>
          <a:lstStyle/>
          <a:p>
            <a:pPr marL="0" indent="0">
              <a:buNone/>
            </a:pPr>
            <a:r>
              <a:rPr lang="en-US" dirty="0">
                <a:solidFill>
                  <a:schemeClr val="tx1"/>
                </a:solidFill>
                <a:latin typeface="Trebuchet MS" panose="020B0603020202020204" pitchFamily="34" charset="0"/>
              </a:rPr>
              <a:t>If a qualified Adult client meets any one or more of the six WIOA Low-Income criteria shown on the previous slide, they should be certified under Adult Low-Income and receive priority under the WIOA Adult title.   </a:t>
            </a:r>
          </a:p>
          <a:p>
            <a:endParaRPr lang="en-US" dirty="0"/>
          </a:p>
        </p:txBody>
      </p:sp>
      <p:sp>
        <p:nvSpPr>
          <p:cNvPr id="4" name="Footer Placeholder 3">
            <a:extLst>
              <a:ext uri="{FF2B5EF4-FFF2-40B4-BE49-F238E27FC236}">
                <a16:creationId xmlns:a16="http://schemas.microsoft.com/office/drawing/2014/main" id="{4FEC247E-6787-4ADA-A14B-BBCEE42849E6}"/>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26751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214D-6F78-4913-BB91-D5201EBD3CA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 Definition </a:t>
            </a:r>
          </a:p>
        </p:txBody>
      </p:sp>
      <p:sp>
        <p:nvSpPr>
          <p:cNvPr id="3" name="Content Placeholder 2">
            <a:extLst>
              <a:ext uri="{FF2B5EF4-FFF2-40B4-BE49-F238E27FC236}">
                <a16:creationId xmlns:a16="http://schemas.microsoft.com/office/drawing/2014/main" id="{E9B237B6-332D-425F-9F8B-C6319D7F4491}"/>
              </a:ext>
            </a:extLst>
          </p:cNvPr>
          <p:cNvSpPr>
            <a:spLocks noGrp="1"/>
          </p:cNvSpPr>
          <p:nvPr>
            <p:ph idx="1"/>
          </p:nvPr>
        </p:nvSpPr>
        <p:spPr/>
        <p:txBody>
          <a:bodyPr/>
          <a:lstStyle/>
          <a:p>
            <a:pPr marL="0" indent="0">
              <a:buNone/>
            </a:pPr>
            <a:r>
              <a:rPr lang="en-US" sz="3200" dirty="0">
                <a:solidFill>
                  <a:schemeClr val="tx1"/>
                </a:solidFill>
                <a:latin typeface="Trebuchet MS" panose="020B0603020202020204" pitchFamily="34" charset="0"/>
              </a:rPr>
              <a:t>Basic Skills Deficient (BSD) – respect to an individual— </a:t>
            </a:r>
          </a:p>
          <a:p>
            <a:pPr marL="514350" indent="-514350">
              <a:buAutoNum type="alphaUcParenBoth"/>
            </a:pPr>
            <a:r>
              <a:rPr lang="en-US" dirty="0">
                <a:solidFill>
                  <a:schemeClr val="tx1"/>
                </a:solidFill>
                <a:latin typeface="Trebuchet MS" panose="020B0603020202020204" pitchFamily="34" charset="0"/>
              </a:rPr>
              <a:t>who is a youth, that the individual has English reading, writing, or computing skills at or below the 8th grade level on a generally accepted standardized test; or </a:t>
            </a:r>
          </a:p>
          <a:p>
            <a:pPr marL="514350" indent="-514350">
              <a:buAutoNum type="alphaUcParenBoth"/>
            </a:pPr>
            <a:r>
              <a:rPr lang="en-US" dirty="0">
                <a:solidFill>
                  <a:schemeClr val="tx1"/>
                </a:solidFill>
                <a:latin typeface="Trebuchet MS" panose="020B0603020202020204" pitchFamily="34" charset="0"/>
              </a:rPr>
              <a:t>who is a youth or adult, that the individual is unable to compute or solve problems,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2F4E7DA0-A8D7-4C50-BC8B-2D7EC6550133}"/>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719107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902ED-156C-4F7E-8F88-EEDACD8223FD}"/>
              </a:ext>
            </a:extLst>
          </p:cNvPr>
          <p:cNvSpPr>
            <a:spLocks noGrp="1"/>
          </p:cNvSpPr>
          <p:nvPr>
            <p:ph type="title"/>
          </p:nvPr>
        </p:nvSpPr>
        <p:spPr>
          <a:xfrm>
            <a:off x="2054578" y="610865"/>
            <a:ext cx="8772575" cy="561049"/>
          </a:xfrm>
        </p:spPr>
        <p:txBody>
          <a:bodyPr>
            <a:normAutofit fontScale="90000"/>
          </a:bodyPr>
          <a:lstStyle/>
          <a:p>
            <a:pPr algn="ctr"/>
            <a:r>
              <a:rPr lang="en-US" dirty="0">
                <a:latin typeface="Trebuchet MS" panose="020B0603020202020204" pitchFamily="34" charset="0"/>
              </a:rPr>
              <a:t>Basic Skills Deficient</a:t>
            </a:r>
          </a:p>
        </p:txBody>
      </p:sp>
      <p:sp>
        <p:nvSpPr>
          <p:cNvPr id="3" name="Content Placeholder 2">
            <a:extLst>
              <a:ext uri="{FF2B5EF4-FFF2-40B4-BE49-F238E27FC236}">
                <a16:creationId xmlns:a16="http://schemas.microsoft.com/office/drawing/2014/main" id="{2B700BF0-58FA-4206-B9B1-9AE7845F97E2}"/>
              </a:ext>
            </a:extLst>
          </p:cNvPr>
          <p:cNvSpPr>
            <a:spLocks noGrp="1"/>
          </p:cNvSpPr>
          <p:nvPr>
            <p:ph idx="1"/>
          </p:nvPr>
        </p:nvSpPr>
        <p:spPr>
          <a:xfrm>
            <a:off x="1733106" y="2118167"/>
            <a:ext cx="9620693" cy="4058796"/>
          </a:xfrm>
        </p:spPr>
        <p:txBody>
          <a:bodyPr/>
          <a:lstStyle/>
          <a:p>
            <a:pPr marL="0" indent="0">
              <a:buNone/>
            </a:pPr>
            <a:r>
              <a:rPr lang="en-US" sz="2400" dirty="0">
                <a:solidFill>
                  <a:schemeClr val="tx1"/>
                </a:solidFill>
                <a:latin typeface="Trebuchet MS" panose="020B0603020202020204" pitchFamily="34" charset="0"/>
              </a:rPr>
              <a:t>As was covered in the standalone presentation on Basic Skills Deficient (BSD), there are three different ways an Adult client could meet the WIOA Adult Priority tied to BSD:</a:t>
            </a:r>
          </a:p>
          <a:p>
            <a:pPr marL="0" indent="0">
              <a:buNone/>
            </a:pPr>
            <a:endParaRPr lang="en-US" sz="2400" dirty="0">
              <a:solidFill>
                <a:schemeClr val="tx1"/>
              </a:solidFill>
              <a:latin typeface="Trebuchet MS" panose="020B0603020202020204" pitchFamily="34" charset="0"/>
            </a:endParaRPr>
          </a:p>
          <a:p>
            <a:pPr marL="914400" lvl="1" indent="-457200">
              <a:buFont typeface="+mj-lt"/>
              <a:buAutoNum type="arabicPeriod"/>
            </a:pPr>
            <a:r>
              <a:rPr lang="en-US" dirty="0">
                <a:solidFill>
                  <a:schemeClr val="tx1"/>
                </a:solidFill>
                <a:latin typeface="Trebuchet MS" panose="020B0603020202020204" pitchFamily="34" charset="0"/>
              </a:rPr>
              <a:t>Scoring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Equivalency (GLE) on their pre-assessment math or reading tests.</a:t>
            </a:r>
          </a:p>
          <a:p>
            <a:pPr marL="914400" lvl="1" indent="-457200">
              <a:buFont typeface="+mj-lt"/>
              <a:buAutoNum type="arabicPeriod"/>
            </a:pPr>
            <a:r>
              <a:rPr lang="en-US" dirty="0">
                <a:solidFill>
                  <a:schemeClr val="tx1"/>
                </a:solidFill>
                <a:latin typeface="Trebuchet MS" panose="020B0603020202020204" pitchFamily="34" charset="0"/>
              </a:rPr>
              <a:t>Being determined BSD due to the Basic Skills Screening Tool.</a:t>
            </a:r>
          </a:p>
          <a:p>
            <a:pPr marL="914400" lvl="1" indent="-457200">
              <a:buFont typeface="+mj-lt"/>
              <a:buAutoNum type="arabicPeriod"/>
            </a:pPr>
            <a:r>
              <a:rPr lang="en-US" dirty="0">
                <a:solidFill>
                  <a:schemeClr val="tx1"/>
                </a:solidFill>
                <a:latin typeface="Trebuchet MS" panose="020B0603020202020204" pitchFamily="34" charset="0"/>
              </a:rPr>
              <a:t>If an Adult Client is assessed as an English Language Learner (ELL).   </a:t>
            </a:r>
          </a:p>
          <a:p>
            <a:pPr marL="0" indent="0">
              <a:buNone/>
            </a:pPr>
            <a:endParaRPr lang="en-US" alt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4A80937F-8CEF-4041-9E22-D9BCBD7602BE}"/>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180487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14A3-635C-4217-BFC4-C780078EB804}"/>
              </a:ext>
            </a:extLst>
          </p:cNvPr>
          <p:cNvSpPr>
            <a:spLocks noGrp="1"/>
          </p:cNvSpPr>
          <p:nvPr>
            <p:ph type="title"/>
          </p:nvPr>
        </p:nvSpPr>
        <p:spPr>
          <a:xfrm>
            <a:off x="1806222" y="610865"/>
            <a:ext cx="9020931" cy="561049"/>
          </a:xfrm>
        </p:spPr>
        <p:txBody>
          <a:bodyPr>
            <a:normAutofit fontScale="90000"/>
          </a:bodyPr>
          <a:lstStyle/>
          <a:p>
            <a:pPr algn="ctr"/>
            <a:r>
              <a:rPr lang="en-US" dirty="0">
                <a:latin typeface="Trebuchet MS" panose="020B0603020202020204" pitchFamily="34" charset="0"/>
              </a:rPr>
              <a:t>Adult Priority due to BSD</a:t>
            </a:r>
          </a:p>
        </p:txBody>
      </p:sp>
      <p:sp>
        <p:nvSpPr>
          <p:cNvPr id="3" name="Content Placeholder 2">
            <a:extLst>
              <a:ext uri="{FF2B5EF4-FFF2-40B4-BE49-F238E27FC236}">
                <a16:creationId xmlns:a16="http://schemas.microsoft.com/office/drawing/2014/main" id="{7C90B6CC-0700-42A1-AFB4-ED1615604EBA}"/>
              </a:ext>
            </a:extLst>
          </p:cNvPr>
          <p:cNvSpPr>
            <a:spLocks noGrp="1"/>
          </p:cNvSpPr>
          <p:nvPr>
            <p:ph idx="1"/>
          </p:nvPr>
        </p:nvSpPr>
        <p:spPr>
          <a:xfrm>
            <a:off x="1414130" y="2118167"/>
            <a:ext cx="9939670" cy="4058796"/>
          </a:xfrm>
        </p:spPr>
        <p:txBody>
          <a:bodyPr/>
          <a:lstStyle/>
          <a:p>
            <a:pPr marL="0" indent="0">
              <a:buNone/>
            </a:pPr>
            <a:r>
              <a:rPr lang="en-US" dirty="0">
                <a:solidFill>
                  <a:schemeClr val="tx1"/>
                </a:solidFill>
                <a:latin typeface="Trebuchet MS" panose="020B0603020202020204" pitchFamily="34" charset="0"/>
              </a:rPr>
              <a:t>If a qualified Adult client meets any one or more of the three WIOA Basic Skills Deficient (BSD) criteria shown on the previous slide, they should be certified under Adult BSD and receive priority under the WIOA Adult title.   </a:t>
            </a:r>
          </a:p>
          <a:p>
            <a:endParaRPr lang="en-US" dirty="0"/>
          </a:p>
        </p:txBody>
      </p:sp>
      <p:sp>
        <p:nvSpPr>
          <p:cNvPr id="4" name="Footer Placeholder 3">
            <a:extLst>
              <a:ext uri="{FF2B5EF4-FFF2-40B4-BE49-F238E27FC236}">
                <a16:creationId xmlns:a16="http://schemas.microsoft.com/office/drawing/2014/main" id="{9CEBE0AF-F1C9-4809-8323-F1FCD52BA67C}"/>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84956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0343-A3FD-4E3C-8171-BB42B4D7B7FD}"/>
              </a:ext>
            </a:extLst>
          </p:cNvPr>
          <p:cNvSpPr>
            <a:spLocks noGrp="1"/>
          </p:cNvSpPr>
          <p:nvPr>
            <p:ph type="title"/>
          </p:nvPr>
        </p:nvSpPr>
        <p:spPr>
          <a:xfrm>
            <a:off x="2223911" y="610865"/>
            <a:ext cx="8340926" cy="561049"/>
          </a:xfrm>
        </p:spPr>
        <p:txBody>
          <a:bodyPr>
            <a:normAutofit fontScale="90000"/>
          </a:bodyPr>
          <a:lstStyle/>
          <a:p>
            <a:pPr algn="ctr"/>
            <a:r>
              <a:rPr lang="en-US" dirty="0">
                <a:latin typeface="Trebuchet MS" panose="020B0603020202020204" pitchFamily="34" charset="0"/>
              </a:rPr>
              <a:t>Co-Enrolled Adult Client</a:t>
            </a:r>
          </a:p>
        </p:txBody>
      </p:sp>
      <p:sp>
        <p:nvSpPr>
          <p:cNvPr id="3" name="Content Placeholder 2">
            <a:extLst>
              <a:ext uri="{FF2B5EF4-FFF2-40B4-BE49-F238E27FC236}">
                <a16:creationId xmlns:a16="http://schemas.microsoft.com/office/drawing/2014/main" id="{332BDA92-A5EC-4847-BFBE-F2938A6B4785}"/>
              </a:ext>
            </a:extLst>
          </p:cNvPr>
          <p:cNvSpPr>
            <a:spLocks noGrp="1"/>
          </p:cNvSpPr>
          <p:nvPr>
            <p:ph idx="1"/>
          </p:nvPr>
        </p:nvSpPr>
        <p:spPr>
          <a:xfrm>
            <a:off x="1130300" y="2118167"/>
            <a:ext cx="10223500" cy="4058796"/>
          </a:xfrm>
        </p:spPr>
        <p:txBody>
          <a:bodyPr>
            <a:normAutofit fontScale="77500" lnSpcReduction="20000"/>
          </a:bodyPr>
          <a:lstStyle/>
          <a:p>
            <a:r>
              <a:rPr lang="en-US" dirty="0">
                <a:solidFill>
                  <a:schemeClr val="tx1"/>
                </a:solidFill>
                <a:latin typeface="Trebuchet MS" panose="020B0603020202020204" pitchFamily="34" charset="0"/>
              </a:rPr>
              <a:t>WIOA Adult clients who meet the priority of services – (Low-Income and/or Basic Skills Deficient) could be co-enrolled with an age appropriate Youth title or a Dislocated Worker title to break up funding of services:</a:t>
            </a:r>
          </a:p>
          <a:p>
            <a:pPr marL="0" indent="0">
              <a:buNone/>
            </a:pPr>
            <a:endParaRPr lang="en-US" dirty="0">
              <a:solidFill>
                <a:schemeClr val="tx1"/>
              </a:solidFill>
              <a:latin typeface="Trebuchet MS" panose="020B0603020202020204" pitchFamily="34" charset="0"/>
            </a:endParaRPr>
          </a:p>
          <a:p>
            <a:pPr lvl="1"/>
            <a:r>
              <a:rPr lang="en-US" dirty="0">
                <a:solidFill>
                  <a:schemeClr val="tx1"/>
                </a:solidFill>
                <a:latin typeface="Trebuchet MS" panose="020B0603020202020204" pitchFamily="34" charset="0"/>
              </a:rPr>
              <a:t>If this is done, the client cannot exit from one title until services from all titles are completed.</a:t>
            </a:r>
          </a:p>
          <a:p>
            <a:pPr lvl="1"/>
            <a:r>
              <a:rPr lang="en-US" dirty="0">
                <a:solidFill>
                  <a:schemeClr val="tx1"/>
                </a:solidFill>
                <a:latin typeface="Trebuchet MS" panose="020B0603020202020204" pitchFamily="34" charset="0"/>
              </a:rPr>
              <a:t>If this is done, the client would fall into performance outcomes for each title that the client is registered.  </a:t>
            </a:r>
          </a:p>
          <a:p>
            <a:pPr marL="0" indent="0">
              <a:buNone/>
            </a:pPr>
            <a:endParaRPr lang="en-US" sz="2800" dirty="0">
              <a:solidFill>
                <a:schemeClr val="tx1"/>
              </a:solidFill>
              <a:latin typeface="Trebuchet MS" panose="020B0603020202020204" pitchFamily="34" charset="0"/>
            </a:endParaRPr>
          </a:p>
          <a:p>
            <a:pPr marL="0" indent="0">
              <a:buNone/>
            </a:pPr>
            <a:r>
              <a:rPr lang="en-US" altLang="en-US" dirty="0">
                <a:solidFill>
                  <a:schemeClr val="tx1"/>
                </a:solidFill>
                <a:highlight>
                  <a:srgbClr val="FFFF00"/>
                </a:highlight>
                <a:latin typeface="Trebuchet MS" panose="020B0603020202020204" pitchFamily="34" charset="0"/>
              </a:rPr>
              <a:t>Note, if an Adult client </a:t>
            </a:r>
            <a:r>
              <a:rPr lang="en-US" altLang="en-US" b="1" u="sng" dirty="0">
                <a:solidFill>
                  <a:schemeClr val="tx1"/>
                </a:solidFill>
                <a:highlight>
                  <a:srgbClr val="FFFF00"/>
                </a:highlight>
                <a:latin typeface="Trebuchet MS" panose="020B0603020202020204" pitchFamily="34" charset="0"/>
              </a:rPr>
              <a:t>does not </a:t>
            </a:r>
            <a:r>
              <a:rPr lang="en-US" altLang="en-US" dirty="0">
                <a:solidFill>
                  <a:schemeClr val="tx1"/>
                </a:solidFill>
                <a:highlight>
                  <a:srgbClr val="FFFF00"/>
                </a:highlight>
                <a:latin typeface="Trebuchet MS" panose="020B0603020202020204" pitchFamily="34" charset="0"/>
              </a:rPr>
              <a:t>meet one of the Adult Priorities, but meets either Youth or Dislocated Worker criteria, they should not be served under the Adult title.</a:t>
            </a:r>
          </a:p>
          <a:p>
            <a:pPr marL="0" indent="0">
              <a:buNone/>
            </a:pPr>
            <a:r>
              <a:rPr lang="en-US" sz="2400" dirty="0">
                <a:solidFill>
                  <a:schemeClr val="tx1"/>
                </a:solidFill>
                <a:latin typeface="Trebuchet MS" panose="020B0603020202020204" pitchFamily="34" charset="0"/>
              </a:rPr>
              <a:t> </a:t>
            </a:r>
            <a:endParaRPr lang="en-US" sz="2400" b="1" dirty="0">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A18C598-EE75-405B-AEC0-D4ED4ABF33C6}"/>
              </a:ext>
            </a:extLst>
          </p:cNvPr>
          <p:cNvSpPr>
            <a:spLocks noGrp="1"/>
          </p:cNvSpPr>
          <p:nvPr>
            <p:ph type="ftr" sz="quarter" idx="11"/>
          </p:nvPr>
        </p:nvSpPr>
        <p:spPr/>
        <p:txBody>
          <a:bodyPr/>
          <a:lstStyle/>
          <a:p>
            <a:r>
              <a:rPr lang="en-US" dirty="0"/>
              <a:t>June 1st, 2023</a:t>
            </a:r>
          </a:p>
          <a:p>
            <a:r>
              <a:rPr lang="en-US" dirty="0"/>
              <a:t> </a:t>
            </a:r>
          </a:p>
        </p:txBody>
      </p:sp>
    </p:spTree>
    <p:extLst>
      <p:ext uri="{BB962C8B-B14F-4D97-AF65-F5344CB8AC3E}">
        <p14:creationId xmlns:p14="http://schemas.microsoft.com/office/powerpoint/2010/main" val="2218665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5C27-9810-4772-BADC-646BCC2272CA}"/>
              </a:ext>
            </a:extLst>
          </p:cNvPr>
          <p:cNvSpPr>
            <a:spLocks noGrp="1"/>
          </p:cNvSpPr>
          <p:nvPr>
            <p:ph type="title"/>
          </p:nvPr>
        </p:nvSpPr>
        <p:spPr>
          <a:xfrm>
            <a:off x="1151468" y="610865"/>
            <a:ext cx="9675686" cy="561049"/>
          </a:xfrm>
        </p:spPr>
        <p:txBody>
          <a:bodyPr>
            <a:noAutofit/>
          </a:bodyPr>
          <a:lstStyle/>
          <a:p>
            <a:pPr algn="ctr"/>
            <a:r>
              <a:rPr lang="en-US" altLang="en-US" dirty="0">
                <a:latin typeface="Trebuchet MS" panose="020B0603020202020204" pitchFamily="34" charset="0"/>
              </a:rPr>
              <a:t>Overview</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67045CF9-31AF-4B5B-AD5A-04C8C6C3504D}"/>
              </a:ext>
            </a:extLst>
          </p:cNvPr>
          <p:cNvSpPr>
            <a:spLocks noGrp="1"/>
          </p:cNvSpPr>
          <p:nvPr>
            <p:ph idx="1"/>
          </p:nvPr>
        </p:nvSpPr>
        <p:spPr>
          <a:xfrm>
            <a:off x="838200" y="1842868"/>
            <a:ext cx="10515600" cy="4334095"/>
          </a:xfrm>
        </p:spPr>
        <p:txBody>
          <a:bodyPr>
            <a:normAutofit/>
          </a:bodyPr>
          <a:lstStyle/>
          <a:p>
            <a:r>
              <a:rPr lang="en-US" dirty="0">
                <a:solidFill>
                  <a:schemeClr val="tx1"/>
                </a:solidFill>
                <a:latin typeface="Trebuchet MS" panose="020B0603020202020204" pitchFamily="34" charset="0"/>
              </a:rPr>
              <a:t>To recap, for overall WIOA Adult Eligibility a client must be 18 years of age or older, be legally authorized to work in the U.S. and if born a male, who was born on or after 1/1/1960, must be compliant with Selective Service requirements</a:t>
            </a:r>
            <a:r>
              <a:rPr lang="en-US" sz="2400" dirty="0">
                <a:solidFill>
                  <a:schemeClr val="tx1"/>
                </a:solidFill>
                <a:latin typeface="Trebuchet MS" panose="020B0603020202020204" pitchFamily="34" charset="0"/>
              </a:rPr>
              <a:t>.</a:t>
            </a:r>
          </a:p>
          <a:p>
            <a:r>
              <a:rPr lang="en-US" dirty="0">
                <a:solidFill>
                  <a:schemeClr val="tx1"/>
                </a:solidFill>
                <a:latin typeface="Trebuchet MS" panose="020B0603020202020204" pitchFamily="34" charset="0"/>
              </a:rPr>
              <a:t>However, it is important that the priorities laid out in the OET WIOA Adult Policy are always followed, meaning:</a:t>
            </a:r>
          </a:p>
          <a:p>
            <a:pPr lvl="1"/>
            <a:r>
              <a:rPr lang="en-US" sz="2300" dirty="0">
                <a:solidFill>
                  <a:schemeClr val="tx1"/>
                </a:solidFill>
                <a:latin typeface="Trebuchet MS" panose="020B0603020202020204" pitchFamily="34" charset="0"/>
              </a:rPr>
              <a:t>Veterans Priority of Service must be followed. </a:t>
            </a:r>
          </a:p>
          <a:p>
            <a:pPr lvl="1"/>
            <a:r>
              <a:rPr lang="en-US" sz="2300" dirty="0">
                <a:solidFill>
                  <a:schemeClr val="tx1"/>
                </a:solidFill>
                <a:latin typeface="Trebuchet MS" panose="020B0603020202020204" pitchFamily="34" charset="0"/>
              </a:rPr>
              <a:t>Any qualified Adult who meets WIOA Low-Income criteria or is Basic Skills Deficient or is considered an English Language Learner must receive priority to eligible Adults who do not meet the priorities laid out. </a:t>
            </a:r>
            <a:r>
              <a:rPr lang="en-US" dirty="0">
                <a:solidFill>
                  <a:schemeClr val="tx1"/>
                </a:solidFill>
                <a:latin typeface="Trebuchet MS" panose="020B0603020202020204" pitchFamily="34" charset="0"/>
              </a:rPr>
              <a:t> </a:t>
            </a:r>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09B536C3-F524-4400-8D74-7095E21EB843}"/>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593097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645911" cy="561049"/>
          </a:xfrm>
        </p:spPr>
        <p:txBody>
          <a:bodyPr>
            <a:normAutofit fontScale="90000"/>
          </a:bodyPr>
          <a:lstStyle/>
          <a:p>
            <a:pPr algn="ctr"/>
            <a:r>
              <a:rPr lang="en-US" dirty="0">
                <a:latin typeface="Trebuchet MS" panose="020B0603020202020204" pitchFamily="34" charset="0"/>
              </a:rPr>
              <a:t>Questions</a:t>
            </a:r>
          </a:p>
        </p:txBody>
      </p:sp>
      <p:sp>
        <p:nvSpPr>
          <p:cNvPr id="7" name="Content Placeholder 6">
            <a:extLst>
              <a:ext uri="{FF2B5EF4-FFF2-40B4-BE49-F238E27FC236}">
                <a16:creationId xmlns:a16="http://schemas.microsoft.com/office/drawing/2014/main" id="{A4D0D3B7-4697-374E-A79A-9A8082A1C496}"/>
              </a:ext>
            </a:extLst>
          </p:cNvPr>
          <p:cNvSpPr>
            <a:spLocks noGrp="1"/>
          </p:cNvSpPr>
          <p:nvPr>
            <p:ph idx="1"/>
          </p:nvPr>
        </p:nvSpPr>
        <p:spPr>
          <a:xfrm>
            <a:off x="1541721" y="2118167"/>
            <a:ext cx="9946467" cy="4058796"/>
          </a:xfrm>
        </p:spPr>
        <p:txBody>
          <a:bodyPr/>
          <a:lstStyle/>
          <a:p>
            <a:r>
              <a:rPr lang="en-US" sz="3200" dirty="0">
                <a:solidFill>
                  <a:prstClr val="black"/>
                </a:solidFill>
                <a:latin typeface="Trebuchet MS" panose="020B0603020202020204" pitchFamily="34" charset="0"/>
                <a:cs typeface="Calibri" panose="020F0502020204030204" pitchFamily="34" charset="0"/>
              </a:rPr>
              <a:t>This concludes the presentation on WIOA Adult Eligibility.</a:t>
            </a:r>
          </a:p>
          <a:p>
            <a:r>
              <a:rPr lang="en-US" sz="3200"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sz="3200" dirty="0">
                <a:solidFill>
                  <a:schemeClr val="accent1">
                    <a:lumMod val="75000"/>
                  </a:schemeClr>
                </a:solidFill>
                <a:latin typeface="Trebuchet MS" panose="020B0603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James.potts@Illinois.gov</a:t>
            </a:r>
            <a:r>
              <a:rPr lang="en-US" sz="3200" dirty="0">
                <a:solidFill>
                  <a:schemeClr val="accent1">
                    <a:lumMod val="75000"/>
                  </a:schemeClr>
                </a:solidFill>
                <a:latin typeface="Trebuchet MS" panose="020B0603020202020204" pitchFamily="34" charset="0"/>
                <a:cs typeface="Calibri" panose="020F0502020204030204" pitchFamily="34" charset="0"/>
              </a:rPr>
              <a:t> </a:t>
            </a:r>
            <a:r>
              <a:rPr lang="en-US" sz="3200" dirty="0">
                <a:solidFill>
                  <a:schemeClr val="tx1"/>
                </a:solidFill>
                <a:latin typeface="Trebuchet MS" panose="020B0603020202020204" pitchFamily="34" charset="0"/>
                <a:cs typeface="Calibri" panose="020F0502020204030204" pitchFamily="34" charset="0"/>
              </a:rPr>
              <a:t>or you can phone me at (217) 416-7097.   </a:t>
            </a:r>
          </a:p>
          <a:p>
            <a:pPr marL="0" indent="0">
              <a:buNone/>
            </a:pPr>
            <a:endParaRPr lang="en-US" dirty="0"/>
          </a:p>
        </p:txBody>
      </p:sp>
      <p:sp>
        <p:nvSpPr>
          <p:cNvPr id="3" name="Footer Placeholder 2">
            <a:extLst>
              <a:ext uri="{FF2B5EF4-FFF2-40B4-BE49-F238E27FC236}">
                <a16:creationId xmlns:a16="http://schemas.microsoft.com/office/drawing/2014/main" id="{74CB6D04-AAAE-41FC-8351-7BA740CA6345}"/>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47658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8" y="681037"/>
            <a:ext cx="6962843" cy="764991"/>
          </a:xfrm>
        </p:spPr>
        <p:txBody>
          <a:bodyPr>
            <a:normAutofit/>
          </a:bodyPr>
          <a:lstStyle/>
          <a:p>
            <a:pPr algn="ctr"/>
            <a:r>
              <a:rPr lang="en-US" sz="4000" dirty="0">
                <a:latin typeface="Trebuchet MS" panose="020B0603020202020204" pitchFamily="34" charset="0"/>
              </a:rPr>
              <a:t>Federal Guidance</a:t>
            </a:r>
          </a:p>
        </p:txBody>
      </p:sp>
      <p:sp>
        <p:nvSpPr>
          <p:cNvPr id="6" name="Content Placeholder 5"/>
          <p:cNvSpPr>
            <a:spLocks noGrp="1"/>
          </p:cNvSpPr>
          <p:nvPr>
            <p:ph idx="1"/>
          </p:nvPr>
        </p:nvSpPr>
        <p:spPr>
          <a:xfrm>
            <a:off x="999460" y="2118167"/>
            <a:ext cx="10354340" cy="4058796"/>
          </a:xfrm>
        </p:spPr>
        <p:txBody>
          <a:bodyPr>
            <a:normAutofit/>
          </a:bodyPr>
          <a:lstStyle/>
          <a:p>
            <a:r>
              <a:rPr lang="en-US" altLang="en-US" sz="2400" dirty="0">
                <a:solidFill>
                  <a:schemeClr val="tx1"/>
                </a:solidFill>
                <a:latin typeface="Trebuchet MS" panose="020B0603020202020204" pitchFamily="34" charset="0"/>
                <a:cs typeface="Traditional Arabic" panose="02020603050405020304" pitchFamily="18" charset="-78"/>
              </a:rPr>
              <a:t>Workforce Innovation and Opportunity Act (WIOA) of 2014. </a:t>
            </a:r>
          </a:p>
          <a:p>
            <a:r>
              <a:rPr lang="en-US" altLang="en-US" sz="2400" dirty="0">
                <a:solidFill>
                  <a:schemeClr val="tx1"/>
                </a:solidFill>
                <a:latin typeface="Trebuchet MS" panose="020B0603020202020204" pitchFamily="34" charset="0"/>
                <a:cs typeface="Traditional Arabic" panose="02020603050405020304" pitchFamily="18" charset="-78"/>
              </a:rPr>
              <a:t>Training and Employment Guidance Letter (TEGL) 19-16 – Guidance on Services Provided through Adult and Dislocated Worker under WIOA – dated March 1</a:t>
            </a:r>
            <a:r>
              <a:rPr lang="en-US" altLang="en-US" sz="2400" baseline="30000" dirty="0">
                <a:solidFill>
                  <a:schemeClr val="tx1"/>
                </a:solidFill>
                <a:latin typeface="Trebuchet MS" panose="020B0603020202020204" pitchFamily="34" charset="0"/>
                <a:cs typeface="Traditional Arabic" panose="02020603050405020304" pitchFamily="18" charset="-78"/>
              </a:rPr>
              <a:t>st</a:t>
            </a:r>
            <a:r>
              <a:rPr lang="en-US" altLang="en-US" sz="2400" dirty="0">
                <a:solidFill>
                  <a:schemeClr val="tx1"/>
                </a:solidFill>
                <a:latin typeface="Trebuchet MS" panose="020B0603020202020204" pitchFamily="34" charset="0"/>
                <a:cs typeface="Traditional Arabic" panose="02020603050405020304" pitchFamily="18" charset="-78"/>
              </a:rPr>
              <a:t>, 2017.</a:t>
            </a:r>
          </a:p>
          <a:p>
            <a:r>
              <a:rPr lang="en-US" altLang="en-US" sz="2400" dirty="0">
                <a:solidFill>
                  <a:schemeClr val="tx1"/>
                </a:solidFill>
                <a:latin typeface="Trebuchet MS" panose="020B0603020202020204" pitchFamily="34" charset="0"/>
                <a:cs typeface="Traditional Arabic" panose="02020603050405020304" pitchFamily="18" charset="-78"/>
              </a:rPr>
              <a:t>TEGL 07-20 – Implementation of Priority of Service in WIOA Adults – dated November 24</a:t>
            </a:r>
            <a:r>
              <a:rPr lang="en-US" altLang="en-US" sz="2400" baseline="30000" dirty="0">
                <a:solidFill>
                  <a:schemeClr val="tx1"/>
                </a:solidFill>
                <a:latin typeface="Trebuchet MS" panose="020B0603020202020204" pitchFamily="34" charset="0"/>
                <a:cs typeface="Traditional Arabic" panose="02020603050405020304" pitchFamily="18" charset="-78"/>
              </a:rPr>
              <a:t>th</a:t>
            </a:r>
            <a:r>
              <a:rPr lang="en-US" altLang="en-US" sz="2400" dirty="0">
                <a:solidFill>
                  <a:schemeClr val="tx1"/>
                </a:solidFill>
                <a:latin typeface="Trebuchet MS" panose="020B0603020202020204" pitchFamily="34" charset="0"/>
                <a:cs typeface="Traditional Arabic" panose="02020603050405020304" pitchFamily="18" charset="-78"/>
              </a:rPr>
              <a:t>, 2020.</a:t>
            </a:r>
          </a:p>
          <a:p>
            <a:pPr>
              <a:buFont typeface="Arial" panose="020B0604020202020204" pitchFamily="34" charset="0"/>
              <a:buChar char="•"/>
            </a:pPr>
            <a:endParaRPr lang="en-US" altLang="en-US" sz="2400" dirty="0">
              <a:solidFill>
                <a:schemeClr val="tx1"/>
              </a:solidFill>
              <a:latin typeface="Trebuchet MS" panose="020B0603020202020204" pitchFamily="34" charset="0"/>
              <a:cs typeface="Calibri" panose="020F0502020204030204" pitchFamily="34" charset="0"/>
            </a:endParaRPr>
          </a:p>
          <a:p>
            <a:pPr>
              <a:buFont typeface="Wingdings" panose="05000000000000000000" pitchFamily="2" charset="2"/>
              <a:buChar char="Ø"/>
            </a:pPr>
            <a:endParaRPr lang="en-US" altLang="en-US" sz="2300" dirty="0">
              <a:cs typeface="Traditional Arabic" panose="02020603050405020304" pitchFamily="18" charset="-78"/>
            </a:endParaRPr>
          </a:p>
          <a:p>
            <a:pPr>
              <a:lnSpc>
                <a:spcPct val="110000"/>
              </a:lnSpc>
              <a:buClr>
                <a:schemeClr val="tx2"/>
              </a:buClr>
              <a:buFont typeface="Wingdings" panose="05000000000000000000" pitchFamily="2" charset="2"/>
              <a:buChar char="Ø"/>
              <a:defRPr/>
            </a:pPr>
            <a:endParaRPr lang="en-US" sz="2400" dirty="0"/>
          </a:p>
        </p:txBody>
      </p:sp>
      <p:sp>
        <p:nvSpPr>
          <p:cNvPr id="2" name="Footer Placeholder 1">
            <a:extLst>
              <a:ext uri="{FF2B5EF4-FFF2-40B4-BE49-F238E27FC236}">
                <a16:creationId xmlns:a16="http://schemas.microsoft.com/office/drawing/2014/main" id="{92F67BDF-1037-491C-BCEF-81FB06152199}"/>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401493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D20F-3F44-420F-8E83-D68633AA53BC}"/>
              </a:ext>
            </a:extLst>
          </p:cNvPr>
          <p:cNvSpPr>
            <a:spLocks noGrp="1"/>
          </p:cNvSpPr>
          <p:nvPr>
            <p:ph type="title"/>
          </p:nvPr>
        </p:nvSpPr>
        <p:spPr>
          <a:xfrm>
            <a:off x="3211011" y="610865"/>
            <a:ext cx="7170946" cy="561049"/>
          </a:xfrm>
        </p:spPr>
        <p:txBody>
          <a:bodyPr vert="horz" lIns="91440" tIns="45720" rIns="91440" bIns="45720" rtlCol="0" anchor="ctr">
            <a:normAutofit fontScale="90000"/>
          </a:bodyPr>
          <a:lstStyle/>
          <a:p>
            <a:pPr algn="ctr"/>
            <a:r>
              <a:rPr lang="en-US" altLang="en-US" sz="3600" kern="1200" dirty="0">
                <a:latin typeface="Trebuchet MS" panose="020B0603020202020204" pitchFamily="34" charset="0"/>
              </a:rPr>
              <a:t>Understanding the ePolicy Manual </a:t>
            </a:r>
            <a:endParaRPr lang="en-US" sz="3600" kern="12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0F8368-105B-4A40-844D-4E65B6BE2F0A}"/>
              </a:ext>
            </a:extLst>
          </p:cNvPr>
          <p:cNvSpPr>
            <a:spLocks noGrp="1"/>
          </p:cNvSpPr>
          <p:nvPr>
            <p:ph idx="1"/>
          </p:nvPr>
        </p:nvSpPr>
        <p:spPr>
          <a:xfrm>
            <a:off x="838200" y="2118167"/>
            <a:ext cx="9656135" cy="4058796"/>
          </a:xfrm>
        </p:spPr>
        <p:txBody>
          <a:bodyPr vert="horz" lIns="91440" tIns="45720" rIns="91440" bIns="45720" numCol="2" rtlCol="0">
            <a:normAutofit/>
          </a:bodyPr>
          <a:lstStyle/>
          <a:p>
            <a:pPr marL="0" indent="0">
              <a:buNone/>
            </a:pPr>
            <a:r>
              <a:rPr lang="en-US" altLang="en-US" sz="2200" dirty="0">
                <a:solidFill>
                  <a:schemeClr val="tx1"/>
                </a:solidFill>
                <a:latin typeface="Trebuchet MS" panose="020B0603020202020204" pitchFamily="34" charset="0"/>
                <a:cs typeface="Calibri" panose="020F0502020204030204" pitchFamily="34" charset="0"/>
              </a:rPr>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r>
              <a:rPr lang="en-US" sz="2000" dirty="0">
                <a:solidFill>
                  <a:schemeClr val="tx1"/>
                </a:solidFill>
              </a:rPr>
              <a:t> </a:t>
            </a:r>
            <a:r>
              <a:rPr lang="en-US" altLang="en-US" sz="1600" b="1" dirty="0"/>
              <a:t>Homepage: </a:t>
            </a:r>
            <a:r>
              <a:rPr lang="en-US" altLang="en-US" sz="1600" b="1" u="sng" dirty="0">
                <a:solidFill>
                  <a:srgbClr val="0070C0"/>
                </a:solidFill>
                <a:hlinkClick r:id="rId2"/>
              </a:rPr>
              <a:t>www.illinoisworknet.com/DCEOPolicies</a:t>
            </a:r>
            <a:endParaRPr lang="en-US" altLang="en-US" sz="1600" b="1" dirty="0">
              <a:solidFill>
                <a:srgbClr val="0070C0"/>
              </a:solidFill>
            </a:endParaRPr>
          </a:p>
          <a:p>
            <a:pPr>
              <a:buFont typeface="Arial" panose="020B0604020202020204" pitchFamily="34" charset="0"/>
              <a:buChar char="•"/>
            </a:pPr>
            <a:endParaRPr lang="en-US" sz="2000" dirty="0">
              <a:solidFill>
                <a:schemeClr val="tx1"/>
              </a:solidFill>
            </a:endParaRPr>
          </a:p>
        </p:txBody>
      </p:sp>
      <p:pic>
        <p:nvPicPr>
          <p:cNvPr id="4" name="Picture 2">
            <a:extLst>
              <a:ext uri="{FF2B5EF4-FFF2-40B4-BE49-F238E27FC236}">
                <a16:creationId xmlns:a16="http://schemas.microsoft.com/office/drawing/2014/main" id="{43C8DCC0-6959-4AEB-A36E-15D5DB9287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410"/>
          <a:stretch/>
        </p:blipFill>
        <p:spPr>
          <a:xfrm>
            <a:off x="6177516" y="1782981"/>
            <a:ext cx="4965406" cy="439398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a:extLst>
              <a:ext uri="{FF2B5EF4-FFF2-40B4-BE49-F238E27FC236}">
                <a16:creationId xmlns:a16="http://schemas.microsoft.com/office/drawing/2014/main" id="{9710A051-6A10-402D-B8F5-D980A13347E1}"/>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1310659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65949" y="576775"/>
            <a:ext cx="7324350" cy="787791"/>
          </a:xfrm>
        </p:spPr>
        <p:txBody>
          <a:bodyPr>
            <a:normAutofit/>
          </a:bodyPr>
          <a:lstStyle/>
          <a:p>
            <a:pPr algn="ctr"/>
            <a:r>
              <a:rPr lang="en-US" sz="4000" dirty="0">
                <a:latin typeface="Trebuchet MS" panose="020B0603020202020204" pitchFamily="34" charset="0"/>
              </a:rPr>
              <a:t>State Policy Guidance</a:t>
            </a:r>
          </a:p>
        </p:txBody>
      </p:sp>
      <p:sp>
        <p:nvSpPr>
          <p:cNvPr id="6" name="Content Placeholder 5"/>
          <p:cNvSpPr>
            <a:spLocks noGrp="1"/>
          </p:cNvSpPr>
          <p:nvPr>
            <p:ph idx="1"/>
          </p:nvPr>
        </p:nvSpPr>
        <p:spPr>
          <a:xfrm>
            <a:off x="1104900" y="2211572"/>
            <a:ext cx="10109200" cy="3965391"/>
          </a:xfrm>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Office of Employment and Training (OET) WIOA ePolicy Chapter 5.1 – WIOA General Eligibility</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5.1.1 – Compliance with Selective Service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5.2 – Adult Eligibility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5.5 – Low Income Eligibility </a:t>
            </a:r>
          </a:p>
          <a:p>
            <a:r>
              <a:rPr lang="en-US" altLang="en-US" dirty="0">
                <a:solidFill>
                  <a:schemeClr val="tx1"/>
                </a:solidFill>
                <a:latin typeface="Trebuchet MS" panose="020B0603020202020204" pitchFamily="34" charset="0"/>
                <a:cs typeface="Traditional Arabic" panose="02020603050405020304" pitchFamily="18" charset="-78"/>
              </a:rPr>
              <a:t>OET WIOA ePolicy Chapter 5.9 – Basic Skills Deficiency Assessment Requirements  </a:t>
            </a:r>
            <a:endParaRPr lang="en-US" altLang="en-US" sz="3200" dirty="0">
              <a:solidFill>
                <a:schemeClr val="tx1"/>
              </a:solidFill>
              <a:latin typeface="Trebuchet MS" panose="020B0603020202020204" pitchFamily="34" charset="0"/>
              <a:cs typeface="Traditional Arabic" panose="02020603050405020304" pitchFamily="18" charset="-78"/>
            </a:endParaRPr>
          </a:p>
          <a:p>
            <a:pPr>
              <a:buFont typeface="Wingdings" panose="05000000000000000000" pitchFamily="2" charset="2"/>
              <a:buChar char="Ø"/>
            </a:pPr>
            <a:endParaRPr lang="en-US" sz="2400" dirty="0"/>
          </a:p>
        </p:txBody>
      </p:sp>
      <p:sp>
        <p:nvSpPr>
          <p:cNvPr id="2" name="Footer Placeholder 1">
            <a:extLst>
              <a:ext uri="{FF2B5EF4-FFF2-40B4-BE49-F238E27FC236}">
                <a16:creationId xmlns:a16="http://schemas.microsoft.com/office/drawing/2014/main" id="{A524FCC5-2FC9-464C-B4A4-520C05E8E100}"/>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02379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59322-614A-4A11-A5F2-EEB62EECC432}"/>
              </a:ext>
            </a:extLst>
          </p:cNvPr>
          <p:cNvSpPr>
            <a:spLocks noGrp="1"/>
          </p:cNvSpPr>
          <p:nvPr>
            <p:ph type="title"/>
          </p:nvPr>
        </p:nvSpPr>
        <p:spPr>
          <a:xfrm>
            <a:off x="2054578" y="610865"/>
            <a:ext cx="8749410" cy="561049"/>
          </a:xfrm>
        </p:spPr>
        <p:txBody>
          <a:bodyPr>
            <a:noAutofit/>
          </a:bodyPr>
          <a:lstStyle/>
          <a:p>
            <a:pPr algn="ctr"/>
            <a:r>
              <a:rPr lang="en-US" sz="3600" dirty="0">
                <a:latin typeface="Trebuchet MS" panose="020B0603020202020204" pitchFamily="34" charset="0"/>
              </a:rPr>
              <a:t>WIOA Adult Eligibility</a:t>
            </a:r>
          </a:p>
        </p:txBody>
      </p:sp>
      <p:sp>
        <p:nvSpPr>
          <p:cNvPr id="3" name="Content Placeholder 2">
            <a:extLst>
              <a:ext uri="{FF2B5EF4-FFF2-40B4-BE49-F238E27FC236}">
                <a16:creationId xmlns:a16="http://schemas.microsoft.com/office/drawing/2014/main" id="{03CE4D67-9349-4E23-B2B9-BD82F79B1A12}"/>
              </a:ext>
            </a:extLst>
          </p:cNvPr>
          <p:cNvSpPr>
            <a:spLocks noGrp="1"/>
          </p:cNvSpPr>
          <p:nvPr>
            <p:ph idx="1"/>
          </p:nvPr>
        </p:nvSpPr>
        <p:spPr>
          <a:xfrm>
            <a:off x="939800" y="2011679"/>
            <a:ext cx="10121899" cy="4165283"/>
          </a:xfrm>
        </p:spPr>
        <p:txBody>
          <a:bodyPr>
            <a:normAutofit/>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                 WIOA ePolicy Chapter 5.2 – Adult Eligibility </a:t>
            </a:r>
          </a:p>
          <a:p>
            <a:pPr marL="0" indent="0">
              <a:buNone/>
            </a:pPr>
            <a:endParaRPr lang="en-US" altLang="en-US" dirty="0">
              <a:solidFill>
                <a:schemeClr val="tx1"/>
              </a:solidFill>
              <a:latin typeface="Trebuchet MS" panose="020B0603020202020204" pitchFamily="34" charset="0"/>
              <a:cs typeface="Traditional Arabic" panose="02020603050405020304" pitchFamily="18" charset="-78"/>
            </a:endParaRPr>
          </a:p>
          <a:p>
            <a:pPr lvl="1"/>
            <a:r>
              <a:rPr lang="en-US" altLang="en-US" dirty="0">
                <a:solidFill>
                  <a:schemeClr val="tx1"/>
                </a:solidFill>
                <a:latin typeface="Trebuchet MS" panose="020B0603020202020204" pitchFamily="34" charset="0"/>
                <a:cs typeface="Traditional Arabic" panose="02020603050405020304" pitchFamily="18" charset="-78"/>
              </a:rPr>
              <a:t>WIOA Legislation requires that an Adult be 18 years of age or older.</a:t>
            </a:r>
          </a:p>
          <a:p>
            <a:pPr lvl="1"/>
            <a:r>
              <a:rPr lang="en-US" dirty="0">
                <a:solidFill>
                  <a:schemeClr val="tx1"/>
                </a:solidFill>
                <a:latin typeface="Trebuchet MS" panose="020B0603020202020204" pitchFamily="34" charset="0"/>
              </a:rPr>
              <a:t>Be a citizen or noncitizen authorized to work in the US; and</a:t>
            </a:r>
          </a:p>
          <a:p>
            <a:pPr lvl="1"/>
            <a:r>
              <a:rPr lang="en-US" dirty="0">
                <a:solidFill>
                  <a:schemeClr val="tx1"/>
                </a:solidFill>
                <a:latin typeface="Trebuchet MS" panose="020B0603020202020204" pitchFamily="34" charset="0"/>
              </a:rPr>
              <a:t>Meet Military Selective Service registration requirements (individuals born male only).</a:t>
            </a:r>
            <a:endParaRPr lang="en-US" altLang="en-US" dirty="0">
              <a:solidFill>
                <a:schemeClr val="tx1"/>
              </a:solidFill>
              <a:latin typeface="Trebuchet MS" panose="020B0603020202020204" pitchFamily="34" charset="0"/>
              <a:cs typeface="Traditional Arabic" panose="02020603050405020304" pitchFamily="18" charset="-78"/>
            </a:endParaRPr>
          </a:p>
          <a:p>
            <a:pPr marL="0" indent="0">
              <a:buNone/>
            </a:pPr>
            <a:r>
              <a:rPr lang="en-US" altLang="en-US" dirty="0">
                <a:solidFill>
                  <a:schemeClr val="tx1"/>
                </a:solidFill>
                <a:latin typeface="Trebuchet MS" panose="020B0603020202020204" pitchFamily="34" charset="0"/>
              </a:rPr>
              <a:t> </a:t>
            </a:r>
          </a:p>
          <a:p>
            <a:pPr marL="0" indent="0">
              <a:buNone/>
            </a:pPr>
            <a:r>
              <a:rPr lang="en-US" dirty="0"/>
              <a:t>	 </a:t>
            </a:r>
          </a:p>
          <a:p>
            <a:endParaRPr lang="en-US" sz="1200" dirty="0"/>
          </a:p>
          <a:p>
            <a:endParaRPr lang="en-US" dirty="0"/>
          </a:p>
        </p:txBody>
      </p:sp>
      <p:sp>
        <p:nvSpPr>
          <p:cNvPr id="4" name="Footer Placeholder 3">
            <a:extLst>
              <a:ext uri="{FF2B5EF4-FFF2-40B4-BE49-F238E27FC236}">
                <a16:creationId xmlns:a16="http://schemas.microsoft.com/office/drawing/2014/main" id="{3FED51F3-53E2-48C8-B337-AA52425EFD79}"/>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71081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AE4A-E52F-4B2A-A9A8-1FC2623C0DE6}"/>
              </a:ext>
            </a:extLst>
          </p:cNvPr>
          <p:cNvSpPr>
            <a:spLocks noGrp="1"/>
          </p:cNvSpPr>
          <p:nvPr>
            <p:ph type="title"/>
          </p:nvPr>
        </p:nvSpPr>
        <p:spPr>
          <a:xfrm>
            <a:off x="2065868" y="610865"/>
            <a:ext cx="8639646" cy="561049"/>
          </a:xfrm>
        </p:spPr>
        <p:txBody>
          <a:bodyPr>
            <a:noAutofit/>
          </a:bodyPr>
          <a:lstStyle/>
          <a:p>
            <a:pPr algn="ctr"/>
            <a:r>
              <a:rPr lang="en-US" sz="3800" dirty="0">
                <a:latin typeface="Trebuchet MS" panose="020B0603020202020204" pitchFamily="34" charset="0"/>
              </a:rPr>
              <a:t>WIOA Adult Priorities</a:t>
            </a:r>
          </a:p>
        </p:txBody>
      </p:sp>
      <p:sp>
        <p:nvSpPr>
          <p:cNvPr id="3" name="Content Placeholder 2">
            <a:extLst>
              <a:ext uri="{FF2B5EF4-FFF2-40B4-BE49-F238E27FC236}">
                <a16:creationId xmlns:a16="http://schemas.microsoft.com/office/drawing/2014/main" id="{1B99035E-1530-406D-A8FF-58378AE978CC}"/>
              </a:ext>
            </a:extLst>
          </p:cNvPr>
          <p:cNvSpPr>
            <a:spLocks noGrp="1"/>
          </p:cNvSpPr>
          <p:nvPr>
            <p:ph idx="1"/>
          </p:nvPr>
        </p:nvSpPr>
        <p:spPr>
          <a:xfrm>
            <a:off x="1054100" y="2118167"/>
            <a:ext cx="10299700" cy="4058796"/>
          </a:xfrm>
        </p:spPr>
        <p:txBody>
          <a:bodyPr/>
          <a:lstStyle/>
          <a:p>
            <a:r>
              <a:rPr lang="en-US" dirty="0">
                <a:solidFill>
                  <a:schemeClr val="tx1"/>
                </a:solidFill>
                <a:latin typeface="Trebuchet MS" panose="020B0603020202020204" pitchFamily="34" charset="0"/>
              </a:rPr>
              <a:t>WIOA Adult clients who meet WIOA Low-Income criteria are a priority under WIOA Legislation.</a:t>
            </a:r>
          </a:p>
          <a:p>
            <a:r>
              <a:rPr lang="en-US" dirty="0">
                <a:solidFill>
                  <a:schemeClr val="tx1"/>
                </a:solidFill>
                <a:latin typeface="Trebuchet MS" panose="020B0603020202020204" pitchFamily="34" charset="0"/>
              </a:rPr>
              <a:t>WIOA Adult clients who are determined “Basic Skills Deficient” (BSD) or are considered “English Language Learners” (ELL) are a priority under WIOA Legislation.</a:t>
            </a:r>
          </a:p>
          <a:p>
            <a:r>
              <a:rPr lang="en-US" dirty="0">
                <a:solidFill>
                  <a:schemeClr val="tx1"/>
                </a:solidFill>
                <a:latin typeface="Trebuchet MS" panose="020B0603020202020204" pitchFamily="34" charset="0"/>
              </a:rPr>
              <a:t>It is important to understand that Low-Income, BSD &amp; ELL are equal priorities under the Adult title.   </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B42A9CD9-99D6-4641-90DA-18A2B6CEC197}"/>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18619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9B90-7BD4-4E66-90E7-B5B5CF65973C}"/>
              </a:ext>
            </a:extLst>
          </p:cNvPr>
          <p:cNvSpPr>
            <a:spLocks noGrp="1"/>
          </p:cNvSpPr>
          <p:nvPr>
            <p:ph type="title"/>
          </p:nvPr>
        </p:nvSpPr>
        <p:spPr>
          <a:xfrm>
            <a:off x="1941690" y="610865"/>
            <a:ext cx="9132710" cy="561049"/>
          </a:xfrm>
        </p:spPr>
        <p:txBody>
          <a:bodyPr>
            <a:normAutofit fontScale="90000"/>
          </a:bodyPr>
          <a:lstStyle/>
          <a:p>
            <a:pPr algn="ctr"/>
            <a:r>
              <a:rPr lang="en-US" dirty="0">
                <a:latin typeface="Trebuchet MS" panose="020B0603020202020204" pitchFamily="34" charset="0"/>
              </a:rPr>
              <a:t>Veterans Priority of Service</a:t>
            </a:r>
          </a:p>
        </p:txBody>
      </p:sp>
      <p:sp>
        <p:nvSpPr>
          <p:cNvPr id="3" name="Content Placeholder 2">
            <a:extLst>
              <a:ext uri="{FF2B5EF4-FFF2-40B4-BE49-F238E27FC236}">
                <a16:creationId xmlns:a16="http://schemas.microsoft.com/office/drawing/2014/main" id="{EB97DA96-12A5-496D-BB2A-5F1C42EA43A5}"/>
              </a:ext>
            </a:extLst>
          </p:cNvPr>
          <p:cNvSpPr>
            <a:spLocks noGrp="1"/>
          </p:cNvSpPr>
          <p:nvPr>
            <p:ph idx="1"/>
          </p:nvPr>
        </p:nvSpPr>
        <p:spPr>
          <a:xfrm>
            <a:off x="1573618" y="2118167"/>
            <a:ext cx="9780181" cy="4058796"/>
          </a:xfrm>
        </p:spPr>
        <p:txBody>
          <a:bodyPr/>
          <a:lstStyle/>
          <a:p>
            <a:pPr marL="0" indent="0">
              <a:buNone/>
            </a:pPr>
            <a:r>
              <a:rPr lang="en-US" dirty="0">
                <a:solidFill>
                  <a:schemeClr val="tx1"/>
                </a:solidFill>
                <a:latin typeface="Trebuchet MS" panose="020B0603020202020204" pitchFamily="34" charset="0"/>
              </a:rPr>
              <a:t>As was addressed in the WIOA General Eligibility presentation, based on guidance in the Jobs for Veterans Act, a Veteran or Qualified Spouse of a Veteran must receive priority of service over other qualified individuals who are not a Veteran or Qualified Spouse of a Veteran.  </a:t>
            </a:r>
          </a:p>
          <a:p>
            <a:endParaRPr lang="en-US" dirty="0"/>
          </a:p>
        </p:txBody>
      </p:sp>
      <p:sp>
        <p:nvSpPr>
          <p:cNvPr id="4" name="Footer Placeholder 3">
            <a:extLst>
              <a:ext uri="{FF2B5EF4-FFF2-40B4-BE49-F238E27FC236}">
                <a16:creationId xmlns:a16="http://schemas.microsoft.com/office/drawing/2014/main" id="{EE321C57-B723-4ACE-94C2-12BF97FDE51D}"/>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242897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397-A1EA-4BA7-A3CE-B95650E08235}"/>
              </a:ext>
            </a:extLst>
          </p:cNvPr>
          <p:cNvSpPr>
            <a:spLocks noGrp="1"/>
          </p:cNvSpPr>
          <p:nvPr>
            <p:ph type="title"/>
          </p:nvPr>
        </p:nvSpPr>
        <p:spPr>
          <a:xfrm>
            <a:off x="2393244" y="610865"/>
            <a:ext cx="8602134" cy="561049"/>
          </a:xfrm>
        </p:spPr>
        <p:txBody>
          <a:bodyPr>
            <a:normAutofit fontScale="90000"/>
          </a:bodyPr>
          <a:lstStyle/>
          <a:p>
            <a:pPr algn="ctr"/>
            <a:r>
              <a:rPr lang="en-US" dirty="0">
                <a:latin typeface="Trebuchet MS" panose="020B0603020202020204" pitchFamily="34" charset="0"/>
              </a:rPr>
              <a:t>Adult Priorities Must Be Followed at all Times </a:t>
            </a:r>
          </a:p>
        </p:txBody>
      </p:sp>
      <p:sp>
        <p:nvSpPr>
          <p:cNvPr id="3" name="Content Placeholder 2">
            <a:extLst>
              <a:ext uri="{FF2B5EF4-FFF2-40B4-BE49-F238E27FC236}">
                <a16:creationId xmlns:a16="http://schemas.microsoft.com/office/drawing/2014/main" id="{03CE9669-9F04-425A-AEA0-72167F204CED}"/>
              </a:ext>
            </a:extLst>
          </p:cNvPr>
          <p:cNvSpPr>
            <a:spLocks noGrp="1"/>
          </p:cNvSpPr>
          <p:nvPr>
            <p:ph idx="1"/>
          </p:nvPr>
        </p:nvSpPr>
        <p:spPr/>
        <p:txBody>
          <a:bodyPr>
            <a:normAutofit/>
          </a:bodyPr>
          <a:lstStyle/>
          <a:p>
            <a:pPr marL="365760" lvl="0">
              <a:spcBef>
                <a:spcPts val="0"/>
              </a:spcBef>
              <a:spcAft>
                <a:spcPts val="0"/>
              </a:spcAft>
              <a:buFont typeface="+mj-lt"/>
              <a:buAutoNum type="arabicPeriod"/>
            </a:pPr>
            <a:r>
              <a:rPr lang="en-US" dirty="0">
                <a:solidFill>
                  <a:srgbClr val="000000"/>
                </a:solidFill>
                <a:latin typeface="Trebuchet MS" panose="020B0603020202020204" pitchFamily="34" charset="0"/>
              </a:rPr>
              <a:t>  Veterans and eligible spouses who meet WIOA low-income   criteria or</a:t>
            </a:r>
            <a:r>
              <a:rPr lang="en-US" b="1" dirty="0">
                <a:solidFill>
                  <a:srgbClr val="000000"/>
                </a:solidFill>
                <a:latin typeface="Trebuchet MS" panose="020B0603020202020204" pitchFamily="34" charset="0"/>
              </a:rPr>
              <a:t> are</a:t>
            </a:r>
            <a:r>
              <a:rPr lang="en-US" dirty="0">
                <a:solidFill>
                  <a:srgbClr val="000000"/>
                </a:solidFill>
                <a:latin typeface="Trebuchet MS" panose="020B0603020202020204" pitchFamily="34" charset="0"/>
              </a:rPr>
              <a:t> BSD or ELL. </a:t>
            </a:r>
            <a:endParaRPr lang="en-US" dirty="0">
              <a:latin typeface="Times New Roman" panose="02020603050405020304" pitchFamily="18" charset="0"/>
              <a:ea typeface="Times New Roman" panose="02020603050405020304" pitchFamily="18" charset="0"/>
            </a:endParaRPr>
          </a:p>
          <a:p>
            <a:pPr marL="365760" lvl="0">
              <a:spcBef>
                <a:spcPts val="0"/>
              </a:spcBef>
              <a:spcAft>
                <a:spcPts val="0"/>
              </a:spcAft>
              <a:buFont typeface="+mj-lt"/>
              <a:buAutoNum type="arabicPeriod"/>
            </a:pPr>
            <a:r>
              <a:rPr lang="en-US" dirty="0">
                <a:solidFill>
                  <a:srgbClr val="000000"/>
                </a:solidFill>
                <a:latin typeface="Trebuchet MS" panose="020B0603020202020204" pitchFamily="34" charset="0"/>
              </a:rPr>
              <a:t>  Individuals who are not veterans, who meet WIOA low-income criteria, </a:t>
            </a:r>
            <a:r>
              <a:rPr lang="en-US" b="1" dirty="0">
                <a:solidFill>
                  <a:srgbClr val="000000"/>
                </a:solidFill>
                <a:latin typeface="Trebuchet MS" panose="020B0603020202020204" pitchFamily="34" charset="0"/>
              </a:rPr>
              <a:t>or are</a:t>
            </a:r>
            <a:r>
              <a:rPr lang="en-US" dirty="0">
                <a:solidFill>
                  <a:srgbClr val="000000"/>
                </a:solidFill>
                <a:latin typeface="Trebuchet MS" panose="020B0603020202020204" pitchFamily="34" charset="0"/>
              </a:rPr>
              <a:t> BSD or ELL. </a:t>
            </a:r>
            <a:endParaRPr lang="en-US" dirty="0">
              <a:latin typeface="Times New Roman" panose="02020603050405020304" pitchFamily="18" charset="0"/>
              <a:ea typeface="Times New Roman" panose="02020603050405020304" pitchFamily="18" charset="0"/>
            </a:endParaRPr>
          </a:p>
          <a:p>
            <a:pPr marL="365760" lvl="0">
              <a:spcBef>
                <a:spcPts val="0"/>
              </a:spcBef>
              <a:spcAft>
                <a:spcPts val="0"/>
              </a:spcAft>
              <a:buFont typeface="+mj-lt"/>
              <a:buAutoNum type="arabicPeriod"/>
            </a:pPr>
            <a:r>
              <a:rPr lang="en-US" dirty="0">
                <a:solidFill>
                  <a:srgbClr val="000000"/>
                </a:solidFill>
                <a:latin typeface="Trebuchet MS" panose="020B0603020202020204" pitchFamily="34" charset="0"/>
              </a:rPr>
              <a:t>  Veterans or eligible spouses who do not meet WIOA low-income criteria and </a:t>
            </a:r>
            <a:r>
              <a:rPr lang="en-US" b="1" dirty="0">
                <a:solidFill>
                  <a:srgbClr val="000000"/>
                </a:solidFill>
                <a:latin typeface="Trebuchet MS" panose="020B0603020202020204" pitchFamily="34" charset="0"/>
              </a:rPr>
              <a:t>are not</a:t>
            </a:r>
            <a:r>
              <a:rPr lang="en-US" dirty="0">
                <a:solidFill>
                  <a:srgbClr val="000000"/>
                </a:solidFill>
                <a:latin typeface="Trebuchet MS" panose="020B0603020202020204" pitchFamily="34" charset="0"/>
              </a:rPr>
              <a:t> BSD or ELL.</a:t>
            </a:r>
            <a:endParaRPr lang="en-US" dirty="0">
              <a:latin typeface="Times New Roman" panose="02020603050405020304" pitchFamily="18" charset="0"/>
              <a:ea typeface="Times New Roman" panose="02020603050405020304" pitchFamily="18" charset="0"/>
            </a:endParaRPr>
          </a:p>
          <a:p>
            <a:pPr marL="365760" lvl="0">
              <a:spcBef>
                <a:spcPts val="0"/>
              </a:spcBef>
              <a:spcAft>
                <a:spcPts val="0"/>
              </a:spcAft>
              <a:buFont typeface="+mj-lt"/>
              <a:buAutoNum type="arabicPeriod"/>
            </a:pPr>
            <a:r>
              <a:rPr lang="en-US" dirty="0">
                <a:solidFill>
                  <a:schemeClr val="tx1"/>
                </a:solidFill>
                <a:latin typeface="Trebuchet MS" panose="020B0603020202020204" pitchFamily="34" charset="0"/>
                <a:ea typeface="Times New Roman" panose="02020603050405020304" pitchFamily="18" charset="0"/>
              </a:rPr>
              <a:t>  Non-veterans who </a:t>
            </a:r>
            <a:r>
              <a:rPr lang="en-US" b="1" dirty="0">
                <a:solidFill>
                  <a:schemeClr val="tx1"/>
                </a:solidFill>
                <a:latin typeface="Trebuchet MS" panose="020B0603020202020204" pitchFamily="34" charset="0"/>
                <a:ea typeface="Times New Roman" panose="02020603050405020304" pitchFamily="18" charset="0"/>
              </a:rPr>
              <a:t>do not </a:t>
            </a:r>
            <a:r>
              <a:rPr lang="en-US" dirty="0">
                <a:solidFill>
                  <a:schemeClr val="tx1"/>
                </a:solidFill>
                <a:latin typeface="Trebuchet MS" panose="020B0603020202020204" pitchFamily="34" charset="0"/>
                <a:ea typeface="Times New Roman" panose="02020603050405020304" pitchFamily="18" charset="0"/>
              </a:rPr>
              <a:t>meet WIOA low-income criteria or BSD/ELL criteria</a:t>
            </a:r>
            <a:r>
              <a:rPr lang="en-US" dirty="0">
                <a:solidFill>
                  <a:schemeClr val="tx1"/>
                </a:solidFill>
                <a:latin typeface="Trebuchet MS" panose="020B0603020202020204" pitchFamily="34" charset="0"/>
              </a:rPr>
              <a:t> </a:t>
            </a:r>
          </a:p>
          <a:p>
            <a:pPr marL="342900" lvl="1" indent="-342900">
              <a:buFont typeface="Courier New" panose="02070309020205020404" pitchFamily="49" charset="0"/>
              <a:buChar char="o"/>
              <a:defRPr/>
            </a:pPr>
            <a:endParaRPr lang="en-US" sz="1800"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5FE69102-8059-4860-9113-BDBE46B61301}"/>
              </a:ext>
            </a:extLst>
          </p:cNvPr>
          <p:cNvSpPr>
            <a:spLocks noGrp="1"/>
          </p:cNvSpPr>
          <p:nvPr>
            <p:ph type="ftr" sz="quarter" idx="11"/>
          </p:nvPr>
        </p:nvSpPr>
        <p:spPr/>
        <p:txBody>
          <a:bodyPr/>
          <a:lstStyle/>
          <a:p>
            <a:r>
              <a:rPr lang="en-US" dirty="0"/>
              <a:t>June 1st, 2023</a:t>
            </a:r>
          </a:p>
        </p:txBody>
      </p:sp>
    </p:spTree>
    <p:extLst>
      <p:ext uri="{BB962C8B-B14F-4D97-AF65-F5344CB8AC3E}">
        <p14:creationId xmlns:p14="http://schemas.microsoft.com/office/powerpoint/2010/main" val="39722240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7DC71E-4868-4FEE-BFF4-142DD03DB40F}">
  <ds:schemaRefs>
    <ds:schemaRef ds:uri="http://schemas.microsoft.com/sharepoint/v3/contenttype/forms"/>
  </ds:schemaRefs>
</ds:datastoreItem>
</file>

<file path=customXml/itemProps3.xml><?xml version="1.0" encoding="utf-8"?>
<ds:datastoreItem xmlns:ds="http://schemas.openxmlformats.org/officeDocument/2006/customXml" ds:itemID="{7ADCDAE9-398C-4861-A693-B87F4624A071}">
  <ds:schemaRefs>
    <ds:schemaRef ds:uri="http://schemas.microsoft.com/office/2006/metadata/properties"/>
    <ds:schemaRef ds:uri="8430a93d-6297-48af-9e97-891a18a10308"/>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7892</TotalTime>
  <Words>1815</Words>
  <Application>Microsoft Office PowerPoint</Application>
  <PresentationFormat>Widescreen</PresentationFormat>
  <Paragraphs>144</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Candara</vt:lpstr>
      <vt:lpstr>Courier New</vt:lpstr>
      <vt:lpstr>Times New Roman</vt:lpstr>
      <vt:lpstr>Trebuchet MS</vt:lpstr>
      <vt:lpstr>Wingdings</vt:lpstr>
      <vt:lpstr>Office Theme</vt:lpstr>
      <vt:lpstr>WIOA Adult Eligibility              </vt:lpstr>
      <vt:lpstr>Objective</vt:lpstr>
      <vt:lpstr>Federal Guidance</vt:lpstr>
      <vt:lpstr>Understanding the ePolicy Manual </vt:lpstr>
      <vt:lpstr>State Policy Guidance</vt:lpstr>
      <vt:lpstr>WIOA Adult Eligibility</vt:lpstr>
      <vt:lpstr>WIOA Adult Priorities</vt:lpstr>
      <vt:lpstr>Veterans Priority of Service</vt:lpstr>
      <vt:lpstr>Adult Priorities Must Be Followed at all Times </vt:lpstr>
      <vt:lpstr>DOL TEGL 7-20 </vt:lpstr>
      <vt:lpstr>DOL TEGL 7-20 – Tracked by Exiters</vt:lpstr>
      <vt:lpstr>PY20 Adult Exiters</vt:lpstr>
      <vt:lpstr>PY21 Adult Exiters</vt:lpstr>
      <vt:lpstr>DOL TEGL 7-20 – Tracked by Exiters </vt:lpstr>
      <vt:lpstr>Report for Tracking Adult Priorities</vt:lpstr>
      <vt:lpstr>Non-Priority 1A Adult Report</vt:lpstr>
      <vt:lpstr>Example of Non-Priority 1A Adult</vt:lpstr>
      <vt:lpstr>Another Report in Development to Track Adult Client Priorities </vt:lpstr>
      <vt:lpstr>WIOA Low Income</vt:lpstr>
      <vt:lpstr>Adult Priority Due to Low Income</vt:lpstr>
      <vt:lpstr>Basic Skills Deficient Definition </vt:lpstr>
      <vt:lpstr>Basic Skills Deficient</vt:lpstr>
      <vt:lpstr>Adult Priority due to BSD</vt:lpstr>
      <vt:lpstr>Co-Enrolled Adult Client</vt:lpstr>
      <vt:lpstr>Overview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Potts, James</cp:lastModifiedBy>
  <cp:revision>419</cp:revision>
  <dcterms:created xsi:type="dcterms:W3CDTF">2021-03-25T12:28:35Z</dcterms:created>
  <dcterms:modified xsi:type="dcterms:W3CDTF">2023-06-01T13:36:15Z</dcterms:modified>
</cp:coreProperties>
</file>