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4"/>
  </p:notesMasterIdLst>
  <p:handoutMasterIdLst>
    <p:handoutMasterId r:id="rId75"/>
  </p:handoutMasterIdLst>
  <p:sldIdLst>
    <p:sldId id="256" r:id="rId5"/>
    <p:sldId id="257" r:id="rId6"/>
    <p:sldId id="2548" r:id="rId7"/>
    <p:sldId id="2549" r:id="rId8"/>
    <p:sldId id="2550" r:id="rId9"/>
    <p:sldId id="2551" r:id="rId10"/>
    <p:sldId id="2552" r:id="rId11"/>
    <p:sldId id="2553" r:id="rId12"/>
    <p:sldId id="2558" r:id="rId13"/>
    <p:sldId id="2554" r:id="rId14"/>
    <p:sldId id="2555" r:id="rId15"/>
    <p:sldId id="2556" r:id="rId16"/>
    <p:sldId id="2557" r:id="rId17"/>
    <p:sldId id="2559" r:id="rId18"/>
    <p:sldId id="2560" r:id="rId19"/>
    <p:sldId id="2561" r:id="rId20"/>
    <p:sldId id="2562" r:id="rId21"/>
    <p:sldId id="2563" r:id="rId22"/>
    <p:sldId id="2564" r:id="rId23"/>
    <p:sldId id="2565" r:id="rId24"/>
    <p:sldId id="2566" r:id="rId25"/>
    <p:sldId id="2567" r:id="rId26"/>
    <p:sldId id="2568" r:id="rId27"/>
    <p:sldId id="2569" r:id="rId28"/>
    <p:sldId id="2570" r:id="rId29"/>
    <p:sldId id="2581" r:id="rId30"/>
    <p:sldId id="2571" r:id="rId31"/>
    <p:sldId id="2572" r:id="rId32"/>
    <p:sldId id="2573" r:id="rId33"/>
    <p:sldId id="2574" r:id="rId34"/>
    <p:sldId id="2582" r:id="rId35"/>
    <p:sldId id="2583" r:id="rId36"/>
    <p:sldId id="2584" r:id="rId37"/>
    <p:sldId id="2585" r:id="rId38"/>
    <p:sldId id="2586" r:id="rId39"/>
    <p:sldId id="2575" r:id="rId40"/>
    <p:sldId id="2576" r:id="rId41"/>
    <p:sldId id="2587" r:id="rId42"/>
    <p:sldId id="2588" r:id="rId43"/>
    <p:sldId id="2624" r:id="rId44"/>
    <p:sldId id="2607" r:id="rId45"/>
    <p:sldId id="2627" r:id="rId46"/>
    <p:sldId id="2610" r:id="rId47"/>
    <p:sldId id="2589" r:id="rId48"/>
    <p:sldId id="2625" r:id="rId49"/>
    <p:sldId id="2621" r:id="rId50"/>
    <p:sldId id="2628" r:id="rId51"/>
    <p:sldId id="2590" r:id="rId52"/>
    <p:sldId id="2577" r:id="rId53"/>
    <p:sldId id="2578" r:id="rId54"/>
    <p:sldId id="2579" r:id="rId55"/>
    <p:sldId id="2591" r:id="rId56"/>
    <p:sldId id="2592" r:id="rId57"/>
    <p:sldId id="2593" r:id="rId58"/>
    <p:sldId id="2594" r:id="rId59"/>
    <p:sldId id="2580" r:id="rId60"/>
    <p:sldId id="2595" r:id="rId61"/>
    <p:sldId id="2596" r:id="rId62"/>
    <p:sldId id="2597" r:id="rId63"/>
    <p:sldId id="2598" r:id="rId64"/>
    <p:sldId id="2599" r:id="rId65"/>
    <p:sldId id="2600" r:id="rId66"/>
    <p:sldId id="2622" r:id="rId67"/>
    <p:sldId id="2626" r:id="rId68"/>
    <p:sldId id="2601" r:id="rId69"/>
    <p:sldId id="2623" r:id="rId70"/>
    <p:sldId id="2602" r:id="rId71"/>
    <p:sldId id="2603" r:id="rId72"/>
    <p:sldId id="2547" r:id="rId73"/>
  </p:sldIdLst>
  <p:sldSz cx="12192000" cy="6858000"/>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8" autoAdjust="0"/>
    <p:restoredTop sz="86885" autoAdjust="0"/>
  </p:normalViewPr>
  <p:slideViewPr>
    <p:cSldViewPr snapToGrid="0" snapToObjects="1">
      <p:cViewPr varScale="1">
        <p:scale>
          <a:sx n="74" d="100"/>
          <a:sy n="74" d="100"/>
        </p:scale>
        <p:origin x="1411" y="7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6/6/2023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6/6/2023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41</a:t>
            </a:fld>
            <a:endParaRPr lang="en-US" dirty="0"/>
          </a:p>
        </p:txBody>
      </p:sp>
    </p:spTree>
    <p:extLst>
      <p:ext uri="{BB962C8B-B14F-4D97-AF65-F5344CB8AC3E}">
        <p14:creationId xmlns:p14="http://schemas.microsoft.com/office/powerpoint/2010/main" val="349286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66</a:t>
            </a:fld>
            <a:endParaRPr lang="en-US" dirty="0"/>
          </a:p>
        </p:txBody>
      </p:sp>
    </p:spTree>
    <p:extLst>
      <p:ext uri="{BB962C8B-B14F-4D97-AF65-F5344CB8AC3E}">
        <p14:creationId xmlns:p14="http://schemas.microsoft.com/office/powerpoint/2010/main" val="1971425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June 6th, 2023</a:t>
            </a:r>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June 6th,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2.ed.gov/policy/elsec/leg/esea02/pg116.html" TargetMode="External"/><Relationship Id="rId2" Type="http://schemas.openxmlformats.org/officeDocument/2006/relationships/hyperlink" Target="https://www.whitehouse.gov/sites/default/files/docs/vawa_factshee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s.il-work-net.com/WIOAPolicy/Policy/Hom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1782883"/>
          </a:xfrm>
        </p:spPr>
        <p:txBody>
          <a:bodyPr>
            <a:normAutofit/>
          </a:bodyPr>
          <a:lstStyle/>
          <a:p>
            <a:r>
              <a:rPr lang="en-US" altLang="en-US" sz="4000" dirty="0">
                <a:effectLst>
                  <a:outerShdw blurRad="38100" dist="38100" dir="2700000" algn="tl">
                    <a:srgbClr val="000000">
                      <a:alpha val="43137"/>
                    </a:srgbClr>
                  </a:outerShdw>
                </a:effectLst>
                <a:latin typeface="Trebuchet MS" panose="020B0603020202020204" pitchFamily="34" charset="0"/>
              </a:rPr>
              <a:t>WIOA Youth Eligibility</a:t>
            </a:r>
            <a:br>
              <a:rPr lang="en-US" alt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a:lstStyle/>
          <a:p>
            <a:r>
              <a:rPr lang="en-US" dirty="0">
                <a:latin typeface="Trebuchet MS" panose="020B0603020202020204" pitchFamily="34" charset="0"/>
              </a:rPr>
              <a:t>June 6th,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F090-DE1D-42C9-9737-45A07F0D1EB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Youth Program</a:t>
            </a:r>
          </a:p>
        </p:txBody>
      </p:sp>
      <p:sp>
        <p:nvSpPr>
          <p:cNvPr id="3" name="Content Placeholder 2">
            <a:extLst>
              <a:ext uri="{FF2B5EF4-FFF2-40B4-BE49-F238E27FC236}">
                <a16:creationId xmlns:a16="http://schemas.microsoft.com/office/drawing/2014/main" id="{0BC9BB0A-C93B-4F5F-BF91-1E93F78E6810}"/>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The results of the Youth assessment are used to support enrollment in the WIOA Youth program, and that assessment is used to create the Youth clients initial Individual Service Strategy (ISS) that is the basis to support the individual being brought into the WIOA Youth Program.   </a:t>
            </a:r>
          </a:p>
          <a:p>
            <a:endParaRPr lang="en-US" dirty="0"/>
          </a:p>
        </p:txBody>
      </p:sp>
      <p:sp>
        <p:nvSpPr>
          <p:cNvPr id="4" name="Footer Placeholder 3">
            <a:extLst>
              <a:ext uri="{FF2B5EF4-FFF2-40B4-BE49-F238E27FC236}">
                <a16:creationId xmlns:a16="http://schemas.microsoft.com/office/drawing/2014/main" id="{6EBFB90C-A1B5-40E6-9768-A7D3E819E327}"/>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60656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7016-BC2A-4BAD-93F3-62A80D3EFA83}"/>
              </a:ext>
            </a:extLst>
          </p:cNvPr>
          <p:cNvSpPr>
            <a:spLocks noGrp="1"/>
          </p:cNvSpPr>
          <p:nvPr>
            <p:ph type="title"/>
          </p:nvPr>
        </p:nvSpPr>
        <p:spPr>
          <a:xfrm>
            <a:off x="3211010" y="610865"/>
            <a:ext cx="7854780" cy="561049"/>
          </a:xfrm>
        </p:spPr>
        <p:txBody>
          <a:bodyPr>
            <a:normAutofit fontScale="90000"/>
          </a:bodyPr>
          <a:lstStyle/>
          <a:p>
            <a:pPr algn="ctr"/>
            <a:r>
              <a:rPr lang="en-US" dirty="0">
                <a:latin typeface="Trebuchet MS" panose="020B0603020202020204" pitchFamily="34" charset="0"/>
              </a:rPr>
              <a:t>Individual Service Strategy (ISS)</a:t>
            </a:r>
          </a:p>
        </p:txBody>
      </p:sp>
      <p:sp>
        <p:nvSpPr>
          <p:cNvPr id="3" name="Content Placeholder 2">
            <a:extLst>
              <a:ext uri="{FF2B5EF4-FFF2-40B4-BE49-F238E27FC236}">
                <a16:creationId xmlns:a16="http://schemas.microsoft.com/office/drawing/2014/main" id="{730A1C2F-ECED-4D7B-9252-01A8645E1846}"/>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cs typeface="Calibri" panose="020F0502020204030204" pitchFamily="34" charset="0"/>
              </a:rPr>
              <a:t>The ISS is an agreement of objectives and goals decided between the WIOA Youth participant and WIOA Youth Career Coach that sets out a plan for the participant to make progress towards his/her educational and employment goals. </a:t>
            </a:r>
          </a:p>
          <a:p>
            <a:endParaRPr lang="en-US" dirty="0"/>
          </a:p>
        </p:txBody>
      </p:sp>
      <p:sp>
        <p:nvSpPr>
          <p:cNvPr id="4" name="Footer Placeholder 3">
            <a:extLst>
              <a:ext uri="{FF2B5EF4-FFF2-40B4-BE49-F238E27FC236}">
                <a16:creationId xmlns:a16="http://schemas.microsoft.com/office/drawing/2014/main" id="{06B10941-C47F-41B1-9CC0-65AA5C700EE1}"/>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33277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2AF6-6C52-4085-9911-DF9713E32F1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Guidance from TEGL 21-16</a:t>
            </a:r>
          </a:p>
        </p:txBody>
      </p:sp>
      <p:sp>
        <p:nvSpPr>
          <p:cNvPr id="3" name="Content Placeholder 2">
            <a:extLst>
              <a:ext uri="{FF2B5EF4-FFF2-40B4-BE49-F238E27FC236}">
                <a16:creationId xmlns:a16="http://schemas.microsoft.com/office/drawing/2014/main" id="{0BCBE67D-9A97-4E4B-A9EF-F24BCDD21105}"/>
              </a:ext>
            </a:extLst>
          </p:cNvPr>
          <p:cNvSpPr>
            <a:spLocks noGrp="1"/>
          </p:cNvSpPr>
          <p:nvPr>
            <p:ph idx="1"/>
          </p:nvPr>
        </p:nvSpPr>
        <p:spPr/>
        <p:txBody>
          <a:bodyPr/>
          <a:lstStyle/>
          <a:p>
            <a:pPr marL="0" lvl="2" indent="0">
              <a:spcBef>
                <a:spcPts val="1000"/>
              </a:spcBef>
              <a:buNone/>
            </a:pPr>
            <a:r>
              <a:rPr lang="en-US" sz="2400" dirty="0">
                <a:solidFill>
                  <a:schemeClr val="tx1"/>
                </a:solidFill>
                <a:latin typeface="Trebuchet MS" panose="020B0603020202020204" pitchFamily="34" charset="0"/>
              </a:rPr>
              <a:t>For purposes of WIOA, providers of adult education under Title II of WIOA, YouthBuild programs, the Job Corps program, high school equivalency programs, and dropout re-engagement programs are not considered to be schools for the purposes of determining school status, with one exception:</a:t>
            </a:r>
          </a:p>
          <a:p>
            <a:pPr marL="685800" lvl="3">
              <a:spcBef>
                <a:spcPts val="1000"/>
              </a:spcBef>
            </a:pPr>
            <a:r>
              <a:rPr lang="en-US" sz="2400" dirty="0">
                <a:solidFill>
                  <a:schemeClr val="tx1"/>
                </a:solidFill>
                <a:latin typeface="Trebuchet MS" panose="020B0603020202020204" pitchFamily="34" charset="0"/>
              </a:rPr>
              <a:t>Youth attending high school equivalency (HSE) programs, including those considered to be dropout re-engagement programs, funded by the public K–12 school system that are classified by the school system as still enrolled in school are considered ISY.</a:t>
            </a:r>
          </a:p>
          <a:p>
            <a:endParaRPr lang="en-US" dirty="0"/>
          </a:p>
        </p:txBody>
      </p:sp>
      <p:sp>
        <p:nvSpPr>
          <p:cNvPr id="4" name="Footer Placeholder 3">
            <a:extLst>
              <a:ext uri="{FF2B5EF4-FFF2-40B4-BE49-F238E27FC236}">
                <a16:creationId xmlns:a16="http://schemas.microsoft.com/office/drawing/2014/main" id="{8215066F-6ABD-4EFB-8565-1DCFF5121F25}"/>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48730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090F-B641-4765-B7C9-77E320F4012A}"/>
              </a:ext>
            </a:extLst>
          </p:cNvPr>
          <p:cNvSpPr>
            <a:spLocks noGrp="1"/>
          </p:cNvSpPr>
          <p:nvPr>
            <p:ph type="title"/>
          </p:nvPr>
        </p:nvSpPr>
        <p:spPr>
          <a:xfrm>
            <a:off x="3211010" y="610865"/>
            <a:ext cx="7916773" cy="561049"/>
          </a:xfrm>
        </p:spPr>
        <p:txBody>
          <a:bodyPr>
            <a:noAutofit/>
          </a:bodyPr>
          <a:lstStyle/>
          <a:p>
            <a:pPr algn="ctr"/>
            <a:r>
              <a:rPr lang="en-US" sz="3600" dirty="0">
                <a:latin typeface="Trebuchet MS" panose="020B0603020202020204" pitchFamily="34" charset="0"/>
              </a:rPr>
              <a:t>Determining School Status in IWDS</a:t>
            </a:r>
          </a:p>
        </p:txBody>
      </p:sp>
      <p:sp>
        <p:nvSpPr>
          <p:cNvPr id="3" name="Content Placeholder 2">
            <a:extLst>
              <a:ext uri="{FF2B5EF4-FFF2-40B4-BE49-F238E27FC236}">
                <a16:creationId xmlns:a16="http://schemas.microsoft.com/office/drawing/2014/main" id="{25AC8ABB-34B8-4DDC-AE23-B95464C8A5C1}"/>
              </a:ext>
            </a:extLst>
          </p:cNvPr>
          <p:cNvSpPr>
            <a:spLocks noGrp="1"/>
          </p:cNvSpPr>
          <p:nvPr>
            <p:ph idx="1"/>
          </p:nvPr>
        </p:nvSpPr>
        <p:spPr/>
        <p:txBody>
          <a:bodyPr/>
          <a:lstStyle/>
          <a:p>
            <a:r>
              <a:rPr lang="en-US" dirty="0">
                <a:solidFill>
                  <a:schemeClr val="tx1"/>
                </a:solidFill>
                <a:latin typeface="Trebuchet MS" panose="020B0603020202020204" pitchFamily="34" charset="0"/>
              </a:rPr>
              <a:t>In Illinois Workforce Development System (IWDS), on the “Education Status” screen within the application, is where the question to determine if an individual is an In-School Youth (ISY) or an Out-of-school Youth (OSY).</a:t>
            </a:r>
          </a:p>
          <a:p>
            <a:r>
              <a:rPr lang="en-US" dirty="0">
                <a:solidFill>
                  <a:schemeClr val="tx1"/>
                </a:solidFill>
                <a:latin typeface="Trebuchet MS" panose="020B0603020202020204" pitchFamily="34" charset="0"/>
              </a:rPr>
              <a:t>The “Attending School” question has the internal logic criteria and determines if a client will be considered an “In School Youth” (ISY) or an “Out-of-School Youth” (OSY) within IWDS.</a:t>
            </a:r>
          </a:p>
          <a:p>
            <a:endParaRPr lang="en-US" dirty="0"/>
          </a:p>
        </p:txBody>
      </p:sp>
      <p:sp>
        <p:nvSpPr>
          <p:cNvPr id="4" name="Footer Placeholder 3">
            <a:extLst>
              <a:ext uri="{FF2B5EF4-FFF2-40B4-BE49-F238E27FC236}">
                <a16:creationId xmlns:a16="http://schemas.microsoft.com/office/drawing/2014/main" id="{5A48271E-9C0F-4ECF-BF8C-0406B8882493}"/>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46808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EB62-D113-4029-B464-103316E2F43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Determining In-School Youth</a:t>
            </a:r>
          </a:p>
        </p:txBody>
      </p:sp>
      <p:sp>
        <p:nvSpPr>
          <p:cNvPr id="3" name="Content Placeholder 2">
            <a:extLst>
              <a:ext uri="{FF2B5EF4-FFF2-40B4-BE49-F238E27FC236}">
                <a16:creationId xmlns:a16="http://schemas.microsoft.com/office/drawing/2014/main" id="{502B781D-BB02-4ED6-9D45-D4B7D4677891}"/>
              </a:ext>
            </a:extLst>
          </p:cNvPr>
          <p:cNvSpPr>
            <a:spLocks noGrp="1"/>
          </p:cNvSpPr>
          <p:nvPr>
            <p:ph idx="1"/>
          </p:nvPr>
        </p:nvSpPr>
        <p:spPr>
          <a:xfrm>
            <a:off x="838200" y="1968285"/>
            <a:ext cx="10515600" cy="4208678"/>
          </a:xfrm>
        </p:spPr>
        <p:txBody>
          <a:bodyPr/>
          <a:lstStyle/>
          <a:p>
            <a:pPr marL="0" indent="0">
              <a:buNone/>
            </a:pPr>
            <a:r>
              <a:rPr lang="en-US" dirty="0">
                <a:solidFill>
                  <a:schemeClr val="tx1"/>
                </a:solidFill>
                <a:latin typeface="Trebuchet MS" panose="020B0603020202020204" pitchFamily="34" charset="0"/>
              </a:rPr>
              <a:t>On the education status screen in the application within IWDS, if the question of “Attending School is populated with a “Yes”, the internal logic will determine the client as an In-School Youth:  </a:t>
            </a:r>
          </a:p>
          <a:p>
            <a:endParaRPr lang="en-US" dirty="0"/>
          </a:p>
        </p:txBody>
      </p:sp>
      <p:sp>
        <p:nvSpPr>
          <p:cNvPr id="4" name="Footer Placeholder 3">
            <a:extLst>
              <a:ext uri="{FF2B5EF4-FFF2-40B4-BE49-F238E27FC236}">
                <a16:creationId xmlns:a16="http://schemas.microsoft.com/office/drawing/2014/main" id="{706792E6-773D-43DD-A993-0EDC0D0E71BF}"/>
              </a:ext>
            </a:extLst>
          </p:cNvPr>
          <p:cNvSpPr>
            <a:spLocks noGrp="1"/>
          </p:cNvSpPr>
          <p:nvPr>
            <p:ph type="ftr" sz="quarter" idx="11"/>
          </p:nvPr>
        </p:nvSpPr>
        <p:spPr/>
        <p:txBody>
          <a:bodyPr/>
          <a:lstStyle/>
          <a:p>
            <a:r>
              <a:rPr lang="en-US" dirty="0"/>
              <a:t>June 6th, 2023</a:t>
            </a:r>
          </a:p>
        </p:txBody>
      </p:sp>
      <p:pic>
        <p:nvPicPr>
          <p:cNvPr id="5" name="Picture 4">
            <a:extLst>
              <a:ext uri="{FF2B5EF4-FFF2-40B4-BE49-F238E27FC236}">
                <a16:creationId xmlns:a16="http://schemas.microsoft.com/office/drawing/2014/main" id="{0BBB113E-3003-43D3-B214-AE997519A624}"/>
              </a:ext>
            </a:extLst>
          </p:cNvPr>
          <p:cNvPicPr>
            <a:picLocks noChangeAspect="1"/>
          </p:cNvPicPr>
          <p:nvPr/>
        </p:nvPicPr>
        <p:blipFill>
          <a:blip r:embed="rId2"/>
          <a:stretch>
            <a:fillRect/>
          </a:stretch>
        </p:blipFill>
        <p:spPr>
          <a:xfrm>
            <a:off x="2819400" y="3552987"/>
            <a:ext cx="6553200" cy="1986455"/>
          </a:xfrm>
          <a:prstGeom prst="rect">
            <a:avLst/>
          </a:prstGeom>
        </p:spPr>
      </p:pic>
      <p:sp>
        <p:nvSpPr>
          <p:cNvPr id="6" name="Left Arrow 4">
            <a:extLst>
              <a:ext uri="{FF2B5EF4-FFF2-40B4-BE49-F238E27FC236}">
                <a16:creationId xmlns:a16="http://schemas.microsoft.com/office/drawing/2014/main" id="{81A4651F-9E58-44B7-83F3-3E608BB1199E}"/>
              </a:ext>
            </a:extLst>
          </p:cNvPr>
          <p:cNvSpPr/>
          <p:nvPr/>
        </p:nvSpPr>
        <p:spPr>
          <a:xfrm>
            <a:off x="7643025" y="5295521"/>
            <a:ext cx="717804" cy="2167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B74387A5-B3AA-40A2-B166-D90893FB4D63}"/>
              </a:ext>
            </a:extLst>
          </p:cNvPr>
          <p:cNvSpPr/>
          <p:nvPr/>
        </p:nvSpPr>
        <p:spPr>
          <a:xfrm rot="20415978">
            <a:off x="7415532" y="3314328"/>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20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B08E-FC64-4BC6-84AC-A5DA8E73DFD9}"/>
              </a:ext>
            </a:extLst>
          </p:cNvPr>
          <p:cNvSpPr>
            <a:spLocks noGrp="1"/>
          </p:cNvSpPr>
          <p:nvPr>
            <p:ph type="title"/>
          </p:nvPr>
        </p:nvSpPr>
        <p:spPr>
          <a:xfrm>
            <a:off x="3211010" y="610865"/>
            <a:ext cx="8142790" cy="561049"/>
          </a:xfrm>
        </p:spPr>
        <p:txBody>
          <a:bodyPr>
            <a:normAutofit fontScale="90000"/>
          </a:bodyPr>
          <a:lstStyle/>
          <a:p>
            <a:pPr algn="ctr"/>
            <a:r>
              <a:rPr lang="en-US" dirty="0">
                <a:latin typeface="Trebuchet MS" panose="020B0603020202020204" pitchFamily="34" charset="0"/>
              </a:rPr>
              <a:t>Determining Out-of-School Youth</a:t>
            </a:r>
          </a:p>
        </p:txBody>
      </p:sp>
      <p:sp>
        <p:nvSpPr>
          <p:cNvPr id="3" name="Content Placeholder 2">
            <a:extLst>
              <a:ext uri="{FF2B5EF4-FFF2-40B4-BE49-F238E27FC236}">
                <a16:creationId xmlns:a16="http://schemas.microsoft.com/office/drawing/2014/main" id="{2F7D29E0-1BFF-441A-85EB-966E1DA76D48}"/>
              </a:ext>
            </a:extLst>
          </p:cNvPr>
          <p:cNvSpPr>
            <a:spLocks noGrp="1"/>
          </p:cNvSpPr>
          <p:nvPr>
            <p:ph idx="1"/>
          </p:nvPr>
        </p:nvSpPr>
        <p:spPr>
          <a:xfrm>
            <a:off x="838200" y="1983783"/>
            <a:ext cx="10515600" cy="4193180"/>
          </a:xfrm>
        </p:spPr>
        <p:txBody>
          <a:bodyPr/>
          <a:lstStyle/>
          <a:p>
            <a:pPr marL="0" indent="0">
              <a:buNone/>
            </a:pPr>
            <a:r>
              <a:rPr lang="en-US" dirty="0">
                <a:solidFill>
                  <a:schemeClr val="tx1"/>
                </a:solidFill>
                <a:latin typeface="Trebuchet MS" panose="020B0603020202020204" pitchFamily="34" charset="0"/>
              </a:rPr>
              <a:t>On the education status screen in the application within IWDS, if the question of “Attending School is populated with a “No”, the internal logic will determine the client as an Out-of-School Youth:  </a:t>
            </a:r>
          </a:p>
          <a:p>
            <a:endParaRPr lang="en-US" dirty="0"/>
          </a:p>
        </p:txBody>
      </p:sp>
      <p:sp>
        <p:nvSpPr>
          <p:cNvPr id="4" name="Footer Placeholder 3">
            <a:extLst>
              <a:ext uri="{FF2B5EF4-FFF2-40B4-BE49-F238E27FC236}">
                <a16:creationId xmlns:a16="http://schemas.microsoft.com/office/drawing/2014/main" id="{B9297EAE-6D69-416F-9800-878BD00D5DE3}"/>
              </a:ext>
            </a:extLst>
          </p:cNvPr>
          <p:cNvSpPr>
            <a:spLocks noGrp="1"/>
          </p:cNvSpPr>
          <p:nvPr>
            <p:ph type="ftr" sz="quarter" idx="11"/>
          </p:nvPr>
        </p:nvSpPr>
        <p:spPr/>
        <p:txBody>
          <a:bodyPr/>
          <a:lstStyle/>
          <a:p>
            <a:r>
              <a:rPr lang="en-US" dirty="0"/>
              <a:t>June 6th, 2023</a:t>
            </a:r>
          </a:p>
        </p:txBody>
      </p:sp>
      <p:pic>
        <p:nvPicPr>
          <p:cNvPr id="5" name="Picture 4">
            <a:extLst>
              <a:ext uri="{FF2B5EF4-FFF2-40B4-BE49-F238E27FC236}">
                <a16:creationId xmlns:a16="http://schemas.microsoft.com/office/drawing/2014/main" id="{AD57F000-AC53-4855-ACC7-18D796CD0170}"/>
              </a:ext>
            </a:extLst>
          </p:cNvPr>
          <p:cNvPicPr>
            <a:picLocks noChangeAspect="1"/>
          </p:cNvPicPr>
          <p:nvPr/>
        </p:nvPicPr>
        <p:blipFill>
          <a:blip r:embed="rId2"/>
          <a:stretch>
            <a:fillRect/>
          </a:stretch>
        </p:blipFill>
        <p:spPr>
          <a:xfrm>
            <a:off x="2174928" y="3567429"/>
            <a:ext cx="7010400" cy="2096363"/>
          </a:xfrm>
          <a:prstGeom prst="rect">
            <a:avLst/>
          </a:prstGeom>
        </p:spPr>
      </p:pic>
      <p:sp>
        <p:nvSpPr>
          <p:cNvPr id="6" name="Left Arrow 4">
            <a:extLst>
              <a:ext uri="{FF2B5EF4-FFF2-40B4-BE49-F238E27FC236}">
                <a16:creationId xmlns:a16="http://schemas.microsoft.com/office/drawing/2014/main" id="{4A7406C0-BA93-40AA-B859-49D0E280498A}"/>
              </a:ext>
            </a:extLst>
          </p:cNvPr>
          <p:cNvSpPr/>
          <p:nvPr/>
        </p:nvSpPr>
        <p:spPr>
          <a:xfrm rot="20415978">
            <a:off x="7114746" y="3355892"/>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0DF0D5C3-14BB-4819-855B-C6E7486D61D8}"/>
              </a:ext>
            </a:extLst>
          </p:cNvPr>
          <p:cNvSpPr/>
          <p:nvPr/>
        </p:nvSpPr>
        <p:spPr>
          <a:xfrm>
            <a:off x="7415532" y="5420105"/>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9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0A65-5C0A-40CC-8E62-E7DFC00100B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Excluding Adult Education</a:t>
            </a:r>
          </a:p>
        </p:txBody>
      </p:sp>
      <p:sp>
        <p:nvSpPr>
          <p:cNvPr id="3" name="Content Placeholder 2">
            <a:extLst>
              <a:ext uri="{FF2B5EF4-FFF2-40B4-BE49-F238E27FC236}">
                <a16:creationId xmlns:a16="http://schemas.microsoft.com/office/drawing/2014/main" id="{4FFC2A08-B245-47BA-B244-250894847FF5}"/>
              </a:ext>
            </a:extLst>
          </p:cNvPr>
          <p:cNvSpPr>
            <a:spLocks noGrp="1"/>
          </p:cNvSpPr>
          <p:nvPr>
            <p:ph idx="1"/>
          </p:nvPr>
        </p:nvSpPr>
        <p:spPr>
          <a:xfrm>
            <a:off x="838200" y="1859797"/>
            <a:ext cx="10515600" cy="4317166"/>
          </a:xfrm>
        </p:spPr>
        <p:txBody>
          <a:bodyPr/>
          <a:lstStyle/>
          <a:p>
            <a:pPr marL="0" indent="0">
              <a:buNone/>
            </a:pPr>
            <a:r>
              <a:rPr lang="en-US" dirty="0">
                <a:solidFill>
                  <a:schemeClr val="tx1"/>
                </a:solidFill>
                <a:latin typeface="Trebuchet MS" panose="020B0603020202020204" pitchFamily="34" charset="0"/>
              </a:rPr>
              <a:t>To reiterate, for the “Attending School” question in IWDS, if the individual applying for the WIOA Youth program is currently part of an Adult Education under Title II of WIOA, OR YouthBuild programs, OR the Job Corps program, the question of attending school should be recorded as a “No”. </a:t>
            </a:r>
          </a:p>
          <a:p>
            <a:endParaRPr lang="en-US" dirty="0"/>
          </a:p>
        </p:txBody>
      </p:sp>
      <p:sp>
        <p:nvSpPr>
          <p:cNvPr id="4" name="Footer Placeholder 3">
            <a:extLst>
              <a:ext uri="{FF2B5EF4-FFF2-40B4-BE49-F238E27FC236}">
                <a16:creationId xmlns:a16="http://schemas.microsoft.com/office/drawing/2014/main" id="{93189F9A-0DC3-42C0-B253-0C5B447ABFE9}"/>
              </a:ext>
            </a:extLst>
          </p:cNvPr>
          <p:cNvSpPr>
            <a:spLocks noGrp="1"/>
          </p:cNvSpPr>
          <p:nvPr>
            <p:ph type="ftr" sz="quarter" idx="11"/>
          </p:nvPr>
        </p:nvSpPr>
        <p:spPr/>
        <p:txBody>
          <a:bodyPr/>
          <a:lstStyle/>
          <a:p>
            <a:r>
              <a:rPr lang="en-US" dirty="0"/>
              <a:t>June 6th, 2023</a:t>
            </a:r>
          </a:p>
        </p:txBody>
      </p:sp>
      <p:pic>
        <p:nvPicPr>
          <p:cNvPr id="5" name="Picture 4">
            <a:extLst>
              <a:ext uri="{FF2B5EF4-FFF2-40B4-BE49-F238E27FC236}">
                <a16:creationId xmlns:a16="http://schemas.microsoft.com/office/drawing/2014/main" id="{F28130DD-B437-4418-9DF9-DD76B1C46D12}"/>
              </a:ext>
            </a:extLst>
          </p:cNvPr>
          <p:cNvPicPr>
            <a:picLocks noChangeAspect="1"/>
          </p:cNvPicPr>
          <p:nvPr/>
        </p:nvPicPr>
        <p:blipFill>
          <a:blip r:embed="rId2"/>
          <a:stretch>
            <a:fillRect/>
          </a:stretch>
        </p:blipFill>
        <p:spPr>
          <a:xfrm>
            <a:off x="3609975" y="4267200"/>
            <a:ext cx="4972050" cy="1858963"/>
          </a:xfrm>
          <a:prstGeom prst="rect">
            <a:avLst/>
          </a:prstGeom>
        </p:spPr>
      </p:pic>
      <p:sp>
        <p:nvSpPr>
          <p:cNvPr id="6" name="Left Arrow 4">
            <a:extLst>
              <a:ext uri="{FF2B5EF4-FFF2-40B4-BE49-F238E27FC236}">
                <a16:creationId xmlns:a16="http://schemas.microsoft.com/office/drawing/2014/main" id="{53829D69-5FA6-4E13-82EB-F55D7EC57E95}"/>
              </a:ext>
            </a:extLst>
          </p:cNvPr>
          <p:cNvSpPr/>
          <p:nvPr/>
        </p:nvSpPr>
        <p:spPr>
          <a:xfrm>
            <a:off x="8582025" y="4267200"/>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9744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3201-4E91-43B4-9B52-83EC62553BC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In-School Youth </a:t>
            </a:r>
          </a:p>
        </p:txBody>
      </p:sp>
      <p:sp>
        <p:nvSpPr>
          <p:cNvPr id="3" name="Content Placeholder 2">
            <a:extLst>
              <a:ext uri="{FF2B5EF4-FFF2-40B4-BE49-F238E27FC236}">
                <a16:creationId xmlns:a16="http://schemas.microsoft.com/office/drawing/2014/main" id="{88A00454-37D9-4970-8167-BD3DC9AD734A}"/>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WIOA E-Policy Chapter 5.4.2 – In-School Youth:</a:t>
            </a:r>
          </a:p>
          <a:p>
            <a:pPr marL="742950" lvl="2" indent="-342900"/>
            <a:r>
              <a:rPr lang="en-US" sz="2800" dirty="0">
                <a:solidFill>
                  <a:schemeClr val="tx1"/>
                </a:solidFill>
                <a:latin typeface="Trebuchet MS" panose="020B0603020202020204" pitchFamily="34" charset="0"/>
                <a:cs typeface="Traditional Arabic" panose="02020603050405020304" pitchFamily="18" charset="-78"/>
              </a:rPr>
              <a:t>In-School Youth – Youth not younger than age 14 or older than age 21  </a:t>
            </a:r>
          </a:p>
          <a:p>
            <a:pPr marL="1200150" lvl="3" indent="-342900"/>
            <a:r>
              <a:rPr lang="en-US" sz="2800" dirty="0">
                <a:solidFill>
                  <a:schemeClr val="tx1"/>
                </a:solidFill>
                <a:latin typeface="Trebuchet MS" panose="020B0603020202020204" pitchFamily="34" charset="0"/>
                <a:cs typeface="Traditional Arabic" panose="02020603050405020304" pitchFamily="18" charset="-78"/>
              </a:rPr>
              <a:t>Attending school (as defined by state law)</a:t>
            </a:r>
          </a:p>
          <a:p>
            <a:endParaRPr lang="en-US" dirty="0"/>
          </a:p>
        </p:txBody>
      </p:sp>
      <p:sp>
        <p:nvSpPr>
          <p:cNvPr id="4" name="Footer Placeholder 3">
            <a:extLst>
              <a:ext uri="{FF2B5EF4-FFF2-40B4-BE49-F238E27FC236}">
                <a16:creationId xmlns:a16="http://schemas.microsoft.com/office/drawing/2014/main" id="{5DDEA86E-8C80-40C1-8A82-21510ACE3A35}"/>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62363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E2A9-3B57-4CB3-81FB-9883A2742D9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In-School Youth</a:t>
            </a:r>
          </a:p>
        </p:txBody>
      </p:sp>
      <p:sp>
        <p:nvSpPr>
          <p:cNvPr id="3" name="Content Placeholder 2">
            <a:extLst>
              <a:ext uri="{FF2B5EF4-FFF2-40B4-BE49-F238E27FC236}">
                <a16:creationId xmlns:a16="http://schemas.microsoft.com/office/drawing/2014/main" id="{7A95AAD5-F6ED-42A6-BD9A-3CF9B117FAC5}"/>
              </a:ext>
            </a:extLst>
          </p:cNvPr>
          <p:cNvSpPr>
            <a:spLocks noGrp="1"/>
          </p:cNvSpPr>
          <p:nvPr>
            <p:ph idx="1"/>
          </p:nvPr>
        </p:nvSpPr>
        <p:spPr/>
        <p:txBody>
          <a:bodyPr/>
          <a:lstStyle/>
          <a:p>
            <a:pPr>
              <a:buFont typeface="Arial" panose="020B0604020202020204" pitchFamily="34" charset="0"/>
              <a:buChar char="•"/>
            </a:pPr>
            <a:r>
              <a:rPr lang="en-US" altLang="en-US" sz="2400" dirty="0">
                <a:solidFill>
                  <a:schemeClr val="tx1"/>
                </a:solidFill>
                <a:latin typeface="Trebuchet MS" panose="020B0603020202020204" pitchFamily="34" charset="0"/>
                <a:cs typeface="Traditional Arabic" panose="02020603050405020304" pitchFamily="18" charset="-78"/>
              </a:rPr>
              <a:t>WIOA E-Policy Chapter 5.4.2 – In-School Youth:</a:t>
            </a:r>
          </a:p>
          <a:p>
            <a:pPr lvl="1"/>
            <a:r>
              <a:rPr lang="en-US" dirty="0">
                <a:solidFill>
                  <a:schemeClr val="tx1"/>
                </a:solidFill>
                <a:latin typeface="Trebuchet MS" panose="020B0603020202020204" pitchFamily="34" charset="0"/>
                <a:cs typeface="Traditional Arabic" panose="02020603050405020304" pitchFamily="18" charset="-78"/>
              </a:rPr>
              <a:t>95% of the In-School Youth must meet low-income criteria</a:t>
            </a:r>
            <a:r>
              <a:rPr lang="en-US" dirty="0">
                <a:solidFill>
                  <a:schemeClr val="tx1"/>
                </a:solidFill>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 </a:t>
            </a:r>
            <a:r>
              <a:rPr lang="en-US" dirty="0">
                <a:solidFill>
                  <a:schemeClr val="tx1"/>
                </a:solidFill>
                <a:latin typeface="Trebuchet MS" panose="020B0603020202020204" pitchFamily="34" charset="0"/>
                <a:cs typeface="Traditional Arabic" panose="02020603050405020304" pitchFamily="18" charset="-78"/>
              </a:rPr>
              <a:t>(see WIOA E-Policy Chapter 5.5 - Low-Income Individuals)  </a:t>
            </a:r>
            <a:endParaRPr lang="en-US" dirty="0">
              <a:solidFill>
                <a:schemeClr val="tx1"/>
              </a:solidFill>
              <a:latin typeface="Trebuchet MS" panose="020B0603020202020204" pitchFamily="34" charset="0"/>
            </a:endParaRPr>
          </a:p>
          <a:p>
            <a:pPr>
              <a:buFont typeface="Arial" panose="020B0604020202020204" pitchFamily="34" charset="0"/>
              <a:buChar char="•"/>
            </a:pPr>
            <a:r>
              <a:rPr lang="en-US" altLang="en-US" sz="2400" dirty="0">
                <a:solidFill>
                  <a:schemeClr val="tx1"/>
                </a:solidFill>
                <a:latin typeface="Trebuchet MS" panose="020B0603020202020204" pitchFamily="34" charset="0"/>
                <a:cs typeface="Traditional Arabic" panose="02020603050405020304" pitchFamily="18" charset="-78"/>
              </a:rPr>
              <a:t>As mentioned earlier, it is essential that you have viewed and understand the </a:t>
            </a:r>
            <a:r>
              <a:rPr lang="en-US" altLang="en-US" sz="2400" b="1" u="sng" dirty="0">
                <a:solidFill>
                  <a:schemeClr val="tx1"/>
                </a:solidFill>
                <a:latin typeface="Trebuchet MS" panose="020B0603020202020204" pitchFamily="34" charset="0"/>
                <a:cs typeface="Traditional Arabic" panose="02020603050405020304" pitchFamily="18" charset="-78"/>
              </a:rPr>
              <a:t>previous PowerPoint on WIOA Low Income</a:t>
            </a:r>
            <a:r>
              <a:rPr lang="en-US" altLang="en-US" sz="2400" dirty="0">
                <a:solidFill>
                  <a:schemeClr val="tx1"/>
                </a:solidFill>
                <a:latin typeface="Trebuchet MS" panose="020B0603020202020204" pitchFamily="34" charset="0"/>
                <a:cs typeface="Traditional Arabic" panose="02020603050405020304" pitchFamily="18" charset="-78"/>
              </a:rPr>
              <a:t>, so you understand the eight different ways an In-School Youth client could meet WIOA Low-Income criteria. </a:t>
            </a:r>
          </a:p>
          <a:p>
            <a:pPr>
              <a:buFont typeface="Arial" panose="020B0604020202020204" pitchFamily="34" charset="0"/>
              <a:buChar char="•"/>
            </a:pPr>
            <a:r>
              <a:rPr lang="en-US" sz="2400" dirty="0">
                <a:solidFill>
                  <a:schemeClr val="tx1"/>
                </a:solidFill>
                <a:latin typeface="Trebuchet MS" panose="020B0603020202020204" pitchFamily="34" charset="0"/>
                <a:cs typeface="Traditional Arabic" panose="02020603050405020304" pitchFamily="18" charset="-78"/>
              </a:rPr>
              <a:t>Lastly, all In-School Youth clients must have one or more of the following barriers shown on the next slide.</a:t>
            </a:r>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D63A2FB4-BA50-4431-939B-B76300CCF47A}"/>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29410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4959-DEC6-4F9F-A49A-63AA0801BFA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In-School Youth Barriers</a:t>
            </a:r>
          </a:p>
        </p:txBody>
      </p:sp>
      <p:sp>
        <p:nvSpPr>
          <p:cNvPr id="3" name="Content Placeholder 2">
            <a:extLst>
              <a:ext uri="{FF2B5EF4-FFF2-40B4-BE49-F238E27FC236}">
                <a16:creationId xmlns:a16="http://schemas.microsoft.com/office/drawing/2014/main" id="{D4A0D122-C40A-4D2C-8B95-8E847EF36384}"/>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Basic Skills Deficient</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English Language Learner</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Offender</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Homeless</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Runaway</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Foster Child or aged out of foster care</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Pregnant or Parenting</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individual with a disability </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 </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60CC56E8-FBA5-47DD-99CE-D8478B5FF396}"/>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26783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a:bodyPr>
          <a:lstStyle/>
          <a:p>
            <a:pPr marL="0" indent="0">
              <a:buNone/>
            </a:pPr>
            <a:r>
              <a:rPr lang="en-US" dirty="0">
                <a:solidFill>
                  <a:schemeClr val="tx1"/>
                </a:solidFill>
                <a:latin typeface="Trebuchet MS" panose="020B0603020202020204" pitchFamily="34" charset="0"/>
              </a:rPr>
              <a:t>The primary objective of this presentation is to inform the audience about the details around Workforce Innovation and Opportunity Act (WIOA) Youth Eligibility.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9B23-50B0-493B-A986-53476730D1E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Deficient Definition</a:t>
            </a:r>
          </a:p>
        </p:txBody>
      </p:sp>
      <p:sp>
        <p:nvSpPr>
          <p:cNvPr id="3" name="Content Placeholder 2">
            <a:extLst>
              <a:ext uri="{FF2B5EF4-FFF2-40B4-BE49-F238E27FC236}">
                <a16:creationId xmlns:a16="http://schemas.microsoft.com/office/drawing/2014/main" id="{AC658ED1-D39A-40EE-9B73-F97E17597BFE}"/>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Basic Skills Deficient – respect to an individual— (A) who is a youth, that the individual has English reading, writing, or computing skills at or below the 8th grade level on a generally accepted standardized test; or (B) who is a youth or adult, that the individual is unable to compute or solve problems, or read, write, or speak English, at a level necessary to function on the job, in the individual’s family, or in society.</a:t>
            </a:r>
          </a:p>
          <a:p>
            <a:endParaRPr lang="en-US" dirty="0"/>
          </a:p>
        </p:txBody>
      </p:sp>
      <p:sp>
        <p:nvSpPr>
          <p:cNvPr id="4" name="Footer Placeholder 3">
            <a:extLst>
              <a:ext uri="{FF2B5EF4-FFF2-40B4-BE49-F238E27FC236}">
                <a16:creationId xmlns:a16="http://schemas.microsoft.com/office/drawing/2014/main" id="{EE2476D3-EE24-43A9-A644-02B591E5408D}"/>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95750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4039-257D-41C0-ADC8-C08E0F9B08D7}"/>
              </a:ext>
            </a:extLst>
          </p:cNvPr>
          <p:cNvSpPr>
            <a:spLocks noGrp="1"/>
          </p:cNvSpPr>
          <p:nvPr>
            <p:ph type="title"/>
          </p:nvPr>
        </p:nvSpPr>
        <p:spPr>
          <a:xfrm>
            <a:off x="3211010" y="610865"/>
            <a:ext cx="7839282" cy="561049"/>
          </a:xfrm>
        </p:spPr>
        <p:txBody>
          <a:bodyPr>
            <a:normAutofit fontScale="90000"/>
          </a:bodyPr>
          <a:lstStyle/>
          <a:p>
            <a:pPr algn="ctr"/>
            <a:r>
              <a:rPr lang="en-US" dirty="0">
                <a:latin typeface="Trebuchet MS" panose="020B0603020202020204" pitchFamily="34" charset="0"/>
              </a:rPr>
              <a:t>Ways to be Basic Skills Deficient</a:t>
            </a:r>
          </a:p>
        </p:txBody>
      </p:sp>
      <p:sp>
        <p:nvSpPr>
          <p:cNvPr id="3" name="Content Placeholder 2">
            <a:extLst>
              <a:ext uri="{FF2B5EF4-FFF2-40B4-BE49-F238E27FC236}">
                <a16:creationId xmlns:a16="http://schemas.microsoft.com/office/drawing/2014/main" id="{CDCA381B-04CA-4AA7-A9F9-90A12AB7AC92}"/>
              </a:ext>
            </a:extLst>
          </p:cNvPr>
          <p:cNvSpPr>
            <a:spLocks noGrp="1"/>
          </p:cNvSpPr>
          <p:nvPr>
            <p:ph idx="1"/>
          </p:nvPr>
        </p:nvSpPr>
        <p:spPr/>
        <p:txBody>
          <a:bodyPr/>
          <a:lstStyle/>
          <a:p>
            <a:pPr marL="0" indent="0">
              <a:buNone/>
            </a:pPr>
            <a:r>
              <a:rPr lang="en-US" sz="2600" dirty="0">
                <a:solidFill>
                  <a:schemeClr val="tx1"/>
                </a:solidFill>
                <a:latin typeface="Trebuchet MS" panose="020B0603020202020204" pitchFamily="34" charset="0"/>
              </a:rPr>
              <a:t>As was covered in the separate presentation on Basic Skills Deficient (BSD), there are three different ways an individual could meet BSD criteria:</a:t>
            </a:r>
          </a:p>
          <a:p>
            <a:pPr marL="914400" lvl="1" indent="-457200">
              <a:buFont typeface="+mj-lt"/>
              <a:buAutoNum type="arabicPeriod"/>
            </a:pPr>
            <a:r>
              <a:rPr lang="en-US" dirty="0">
                <a:solidFill>
                  <a:schemeClr val="tx1"/>
                </a:solidFill>
                <a:latin typeface="Trebuchet MS" panose="020B0603020202020204" pitchFamily="34" charset="0"/>
              </a:rPr>
              <a:t>Scoring at or below 8</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Grade Level Equivalency (GLE) on their pre-assessment math or reading tests.</a:t>
            </a:r>
          </a:p>
          <a:p>
            <a:pPr marL="914400" lvl="1" indent="-457200">
              <a:buFont typeface="+mj-lt"/>
              <a:buAutoNum type="arabicPeriod"/>
            </a:pPr>
            <a:r>
              <a:rPr lang="en-US" dirty="0">
                <a:solidFill>
                  <a:schemeClr val="tx1"/>
                </a:solidFill>
                <a:latin typeface="Trebuchet MS" panose="020B0603020202020204" pitchFamily="34" charset="0"/>
              </a:rPr>
              <a:t>Being determined BSD due to the Basic Skills Screening Tool.</a:t>
            </a:r>
          </a:p>
          <a:p>
            <a:pPr marL="914400" lvl="1" indent="-457200">
              <a:buFont typeface="+mj-lt"/>
              <a:buAutoNum type="arabicPeriod"/>
            </a:pPr>
            <a:r>
              <a:rPr lang="en-US" dirty="0">
                <a:solidFill>
                  <a:schemeClr val="tx1"/>
                </a:solidFill>
                <a:latin typeface="Trebuchet MS" panose="020B0603020202020204" pitchFamily="34" charset="0"/>
              </a:rPr>
              <a:t>If a Youth Client is assessed as an English Language Learner (ELL), they are also considered BSD.   </a:t>
            </a:r>
          </a:p>
          <a:p>
            <a:endParaRPr lang="en-US" dirty="0"/>
          </a:p>
        </p:txBody>
      </p:sp>
      <p:sp>
        <p:nvSpPr>
          <p:cNvPr id="4" name="Footer Placeholder 3">
            <a:extLst>
              <a:ext uri="{FF2B5EF4-FFF2-40B4-BE49-F238E27FC236}">
                <a16:creationId xmlns:a16="http://schemas.microsoft.com/office/drawing/2014/main" id="{DB08AFA9-8FE2-403A-BCD8-52FCEAC137A4}"/>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317702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5060-1BA6-485E-AF27-7A4278DA403C}"/>
              </a:ext>
            </a:extLst>
          </p:cNvPr>
          <p:cNvSpPr>
            <a:spLocks noGrp="1"/>
          </p:cNvSpPr>
          <p:nvPr>
            <p:ph type="title"/>
          </p:nvPr>
        </p:nvSpPr>
        <p:spPr>
          <a:xfrm>
            <a:off x="3006671" y="610865"/>
            <a:ext cx="8183105" cy="561049"/>
          </a:xfrm>
        </p:spPr>
        <p:txBody>
          <a:bodyPr>
            <a:normAutofit fontScale="90000"/>
          </a:bodyPr>
          <a:lstStyle/>
          <a:p>
            <a:pPr algn="ctr"/>
            <a:r>
              <a:rPr lang="en-US" dirty="0">
                <a:latin typeface="Trebuchet MS" panose="020B0603020202020204" pitchFamily="34" charset="0"/>
              </a:rPr>
              <a:t>Basic Skills Deficient from Testing</a:t>
            </a:r>
          </a:p>
        </p:txBody>
      </p:sp>
      <p:sp>
        <p:nvSpPr>
          <p:cNvPr id="3" name="Content Placeholder 2">
            <a:extLst>
              <a:ext uri="{FF2B5EF4-FFF2-40B4-BE49-F238E27FC236}">
                <a16:creationId xmlns:a16="http://schemas.microsoft.com/office/drawing/2014/main" id="{C6EBFBAA-7E64-41B8-8601-73EDD2A72C85}"/>
              </a:ext>
            </a:extLst>
          </p:cNvPr>
          <p:cNvSpPr>
            <a:spLocks noGrp="1"/>
          </p:cNvSpPr>
          <p:nvPr>
            <p:ph idx="1"/>
          </p:nvPr>
        </p:nvSpPr>
        <p:spPr/>
        <p:txBody>
          <a:bodyPr/>
          <a:lstStyle/>
          <a:p>
            <a:pPr marL="0" indent="0">
              <a:buNone/>
            </a:pPr>
            <a:r>
              <a:rPr lang="en-US" sz="2600" dirty="0">
                <a:solidFill>
                  <a:schemeClr val="tx1"/>
                </a:solidFill>
                <a:latin typeface="Trebuchet MS" panose="020B0603020202020204" pitchFamily="34" charset="0"/>
              </a:rPr>
              <a:t>A key internal logic item in IWDS to understand about BSD from assessment tests:</a:t>
            </a:r>
          </a:p>
          <a:p>
            <a:pPr lvl="1"/>
            <a:r>
              <a:rPr lang="en-US" dirty="0">
                <a:solidFill>
                  <a:schemeClr val="tx1"/>
                </a:solidFill>
                <a:latin typeface="Trebuchet MS" panose="020B0603020202020204" pitchFamily="34" charset="0"/>
              </a:rPr>
              <a:t>The assessment test date must be, </a:t>
            </a:r>
            <a:r>
              <a:rPr lang="en-US" b="1" u="sng" dirty="0">
                <a:solidFill>
                  <a:schemeClr val="tx1"/>
                </a:solidFill>
                <a:latin typeface="Trebuchet MS" panose="020B0603020202020204" pitchFamily="34" charset="0"/>
              </a:rPr>
              <a:t>on or before the application date</a:t>
            </a:r>
            <a:r>
              <a:rPr lang="en-US" dirty="0">
                <a:solidFill>
                  <a:schemeClr val="tx1"/>
                </a:solidFill>
                <a:latin typeface="Trebuchet MS" panose="020B0603020202020204" pitchFamily="34" charset="0"/>
              </a:rPr>
              <a:t> before the internal logic within IWDS is going to pick up the client as BSD due to the assessment test:</a:t>
            </a:r>
          </a:p>
          <a:p>
            <a:pPr lvl="2"/>
            <a:r>
              <a:rPr lang="en-US" dirty="0">
                <a:solidFill>
                  <a:schemeClr val="tx1"/>
                </a:solidFill>
                <a:latin typeface="Trebuchet MS" panose="020B0603020202020204" pitchFamily="34" charset="0"/>
              </a:rPr>
              <a:t>Example, if a client has an application date of 6/1/2023, but was given the assessment test(s) on a date after 6/1/2023, even if the client scores at or below 8</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Grade Level on the assessment test(s), the internal IWDS logic </a:t>
            </a:r>
            <a:r>
              <a:rPr lang="en-US" b="1" u="sng" dirty="0">
                <a:solidFill>
                  <a:schemeClr val="tx1"/>
                </a:solidFill>
                <a:latin typeface="Trebuchet MS" panose="020B0603020202020204" pitchFamily="34" charset="0"/>
              </a:rPr>
              <a:t>would not</a:t>
            </a:r>
            <a:r>
              <a:rPr lang="en-US" dirty="0">
                <a:solidFill>
                  <a:schemeClr val="tx1"/>
                </a:solidFill>
                <a:latin typeface="Trebuchet MS" panose="020B0603020202020204" pitchFamily="34" charset="0"/>
              </a:rPr>
              <a:t> determine the individual BSD based on the assessment test.</a:t>
            </a:r>
          </a:p>
        </p:txBody>
      </p:sp>
      <p:sp>
        <p:nvSpPr>
          <p:cNvPr id="4" name="Footer Placeholder 3">
            <a:extLst>
              <a:ext uri="{FF2B5EF4-FFF2-40B4-BE49-F238E27FC236}">
                <a16:creationId xmlns:a16="http://schemas.microsoft.com/office/drawing/2014/main" id="{3A20146D-05BA-4E5E-B5CF-BA50FB99351C}"/>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21461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5DD3-F3B4-4050-B483-D3F27B8D090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3C653F9B-C68D-40D3-9073-8F4CE13D7B9B}"/>
              </a:ext>
            </a:extLst>
          </p:cNvPr>
          <p:cNvSpPr>
            <a:spLocks noGrp="1"/>
          </p:cNvSpPr>
          <p:nvPr>
            <p:ph idx="1"/>
          </p:nvPr>
        </p:nvSpPr>
        <p:spPr>
          <a:xfrm>
            <a:off x="838200" y="2036618"/>
            <a:ext cx="4191000" cy="4140346"/>
          </a:xfrm>
        </p:spPr>
        <p:txBody>
          <a:bodyPr/>
          <a:lstStyle/>
          <a:p>
            <a:pPr marL="0" indent="0">
              <a:buNone/>
            </a:pPr>
            <a:r>
              <a:rPr lang="en-US" dirty="0">
                <a:solidFill>
                  <a:schemeClr val="tx1"/>
                </a:solidFill>
                <a:latin typeface="Trebuchet MS" panose="020B0603020202020204" pitchFamily="34" charset="0"/>
              </a:rPr>
              <a:t>If an individual replies “No” to any of the following questions on the screening tool, they can be determined BSD:</a:t>
            </a:r>
          </a:p>
          <a:p>
            <a:pPr marL="0" indent="0">
              <a:buNone/>
            </a:pPr>
            <a:r>
              <a:rPr lang="en-US" dirty="0"/>
              <a:t> </a:t>
            </a:r>
          </a:p>
        </p:txBody>
      </p:sp>
      <p:sp>
        <p:nvSpPr>
          <p:cNvPr id="4" name="Footer Placeholder 3">
            <a:extLst>
              <a:ext uri="{FF2B5EF4-FFF2-40B4-BE49-F238E27FC236}">
                <a16:creationId xmlns:a16="http://schemas.microsoft.com/office/drawing/2014/main" id="{6D2CA0D4-578C-42F1-AA4E-88ED855CAE4F}"/>
              </a:ext>
            </a:extLst>
          </p:cNvPr>
          <p:cNvSpPr>
            <a:spLocks noGrp="1"/>
          </p:cNvSpPr>
          <p:nvPr>
            <p:ph type="ftr" sz="quarter" idx="11"/>
          </p:nvPr>
        </p:nvSpPr>
        <p:spPr/>
        <p:txBody>
          <a:bodyPr/>
          <a:lstStyle/>
          <a:p>
            <a:r>
              <a:rPr lang="en-US" dirty="0"/>
              <a:t>June 6th, 2023</a:t>
            </a:r>
          </a:p>
        </p:txBody>
      </p:sp>
      <p:pic>
        <p:nvPicPr>
          <p:cNvPr id="7" name="Picture 6">
            <a:extLst>
              <a:ext uri="{FF2B5EF4-FFF2-40B4-BE49-F238E27FC236}">
                <a16:creationId xmlns:a16="http://schemas.microsoft.com/office/drawing/2014/main" id="{8CC92994-5520-1CCD-0C7C-C560DA30FE5F}"/>
              </a:ext>
            </a:extLst>
          </p:cNvPr>
          <p:cNvPicPr>
            <a:picLocks noChangeAspect="1"/>
          </p:cNvPicPr>
          <p:nvPr/>
        </p:nvPicPr>
        <p:blipFill>
          <a:blip r:embed="rId2"/>
          <a:stretch>
            <a:fillRect/>
          </a:stretch>
        </p:blipFill>
        <p:spPr>
          <a:xfrm>
            <a:off x="5611310" y="1465119"/>
            <a:ext cx="6175316" cy="4711846"/>
          </a:xfrm>
          <a:prstGeom prst="rect">
            <a:avLst/>
          </a:prstGeom>
        </p:spPr>
      </p:pic>
    </p:spTree>
    <p:extLst>
      <p:ext uri="{BB962C8B-B14F-4D97-AF65-F5344CB8AC3E}">
        <p14:creationId xmlns:p14="http://schemas.microsoft.com/office/powerpoint/2010/main" val="3099756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E005-5FD0-44E3-905B-B57488D6E5E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E562EE10-628A-43D5-B825-42AFB10455DC}"/>
              </a:ext>
            </a:extLst>
          </p:cNvPr>
          <p:cNvSpPr>
            <a:spLocks noGrp="1"/>
          </p:cNvSpPr>
          <p:nvPr>
            <p:ph idx="1"/>
          </p:nvPr>
        </p:nvSpPr>
        <p:spPr>
          <a:xfrm>
            <a:off x="838200" y="1968285"/>
            <a:ext cx="10515600" cy="4208678"/>
          </a:xfrm>
        </p:spPr>
        <p:txBody>
          <a:bodyPr/>
          <a:lstStyle/>
          <a:p>
            <a:r>
              <a:rPr lang="en-US" dirty="0">
                <a:solidFill>
                  <a:schemeClr val="tx1"/>
                </a:solidFill>
                <a:latin typeface="Trebuchet MS" panose="020B0603020202020204" pitchFamily="34" charset="0"/>
              </a:rPr>
              <a:t>Within IWDS, on the “Education Status” screen within the application, is where the question has been added when a client is being determined BSD due to the new screening tool.   </a:t>
            </a:r>
          </a:p>
          <a:p>
            <a:r>
              <a:rPr lang="en-US" dirty="0">
                <a:solidFill>
                  <a:schemeClr val="tx1"/>
                </a:solidFill>
                <a:latin typeface="Trebuchet MS" panose="020B0603020202020204" pitchFamily="34" charset="0"/>
              </a:rPr>
              <a:t>If any question on the screening tool is answered “No” by the client, then the question related to the BSD screening tool on the “Education Status” screen should be answered “Yes”; (see example on next slide).  </a:t>
            </a:r>
          </a:p>
          <a:p>
            <a:endParaRPr lang="en-US" dirty="0"/>
          </a:p>
        </p:txBody>
      </p:sp>
      <p:sp>
        <p:nvSpPr>
          <p:cNvPr id="4" name="Footer Placeholder 3">
            <a:extLst>
              <a:ext uri="{FF2B5EF4-FFF2-40B4-BE49-F238E27FC236}">
                <a16:creationId xmlns:a16="http://schemas.microsoft.com/office/drawing/2014/main" id="{5A7E25CC-F4C9-4364-8DA6-26D833CF20D7}"/>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2896540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A4B8-BB79-4408-8D7A-82F48B5D421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F7ED2649-1B89-4E30-BEE5-C190159E84A5}"/>
              </a:ext>
            </a:extLst>
          </p:cNvPr>
          <p:cNvSpPr>
            <a:spLocks noGrp="1"/>
          </p:cNvSpPr>
          <p:nvPr>
            <p:ph idx="1"/>
          </p:nvPr>
        </p:nvSpPr>
        <p:spPr>
          <a:xfrm>
            <a:off x="838200" y="1518834"/>
            <a:ext cx="10515600" cy="4658129"/>
          </a:xfrm>
        </p:spPr>
        <p:txBody>
          <a:bodyPr/>
          <a:lstStyle/>
          <a:p>
            <a:pPr marL="0" indent="0">
              <a:buNone/>
            </a:pPr>
            <a:r>
              <a:rPr lang="en-US" sz="2400" dirty="0">
                <a:solidFill>
                  <a:schemeClr val="tx1"/>
                </a:solidFill>
                <a:latin typeface="Trebuchet MS" panose="020B0603020202020204" pitchFamily="34" charset="0"/>
              </a:rPr>
              <a:t>Demonstrating recording BSD due to the screening tool on the Education Status screen within the application in IWDS:</a:t>
            </a:r>
          </a:p>
          <a:p>
            <a:endParaRPr lang="en-US" dirty="0"/>
          </a:p>
        </p:txBody>
      </p:sp>
      <p:sp>
        <p:nvSpPr>
          <p:cNvPr id="4" name="Footer Placeholder 3">
            <a:extLst>
              <a:ext uri="{FF2B5EF4-FFF2-40B4-BE49-F238E27FC236}">
                <a16:creationId xmlns:a16="http://schemas.microsoft.com/office/drawing/2014/main" id="{106B8B11-A07C-48AB-B347-21C759B1D73C}"/>
              </a:ext>
            </a:extLst>
          </p:cNvPr>
          <p:cNvSpPr>
            <a:spLocks noGrp="1"/>
          </p:cNvSpPr>
          <p:nvPr>
            <p:ph type="ftr" sz="quarter" idx="11"/>
          </p:nvPr>
        </p:nvSpPr>
        <p:spPr/>
        <p:txBody>
          <a:bodyPr/>
          <a:lstStyle/>
          <a:p>
            <a:r>
              <a:rPr lang="en-US" dirty="0"/>
              <a:t>June 6th, 2023</a:t>
            </a:r>
          </a:p>
        </p:txBody>
      </p:sp>
      <p:pic>
        <p:nvPicPr>
          <p:cNvPr id="6" name="Picture 5">
            <a:extLst>
              <a:ext uri="{FF2B5EF4-FFF2-40B4-BE49-F238E27FC236}">
                <a16:creationId xmlns:a16="http://schemas.microsoft.com/office/drawing/2014/main" id="{AF4D161C-3A8A-4A5C-90C4-324D6B1A8609}"/>
              </a:ext>
            </a:extLst>
          </p:cNvPr>
          <p:cNvPicPr>
            <a:picLocks noChangeAspect="1"/>
          </p:cNvPicPr>
          <p:nvPr/>
        </p:nvPicPr>
        <p:blipFill>
          <a:blip r:embed="rId2"/>
          <a:stretch>
            <a:fillRect/>
          </a:stretch>
        </p:blipFill>
        <p:spPr>
          <a:xfrm>
            <a:off x="2685574" y="2254827"/>
            <a:ext cx="6820852" cy="3992308"/>
          </a:xfrm>
          <a:prstGeom prst="rect">
            <a:avLst/>
          </a:prstGeom>
        </p:spPr>
      </p:pic>
      <p:sp>
        <p:nvSpPr>
          <p:cNvPr id="9" name="Left Arrow 4">
            <a:extLst>
              <a:ext uri="{FF2B5EF4-FFF2-40B4-BE49-F238E27FC236}">
                <a16:creationId xmlns:a16="http://schemas.microsoft.com/office/drawing/2014/main" id="{D56C61DF-72E0-42FE-AEA8-27A80AC74402}"/>
              </a:ext>
            </a:extLst>
          </p:cNvPr>
          <p:cNvSpPr/>
          <p:nvPr/>
        </p:nvSpPr>
        <p:spPr>
          <a:xfrm>
            <a:off x="6545913" y="4948699"/>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9148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80A7-3C09-4264-BAA5-BA54C03AFC0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A802B686-2720-46DC-9B7E-21FFBBFC339E}"/>
              </a:ext>
            </a:extLst>
          </p:cNvPr>
          <p:cNvSpPr>
            <a:spLocks noGrp="1"/>
          </p:cNvSpPr>
          <p:nvPr>
            <p:ph idx="1"/>
          </p:nvPr>
        </p:nvSpPr>
        <p:spPr/>
        <p:txBody>
          <a:bodyPr/>
          <a:lstStyle/>
          <a:p>
            <a:r>
              <a:rPr lang="en-US" dirty="0">
                <a:solidFill>
                  <a:schemeClr val="tx1"/>
                </a:solidFill>
                <a:latin typeface="Trebuchet MS" panose="020B0603020202020204" pitchFamily="34" charset="0"/>
              </a:rPr>
              <a:t>It is important to understand, the basic skills screening tool does not take the place of assessment testing.</a:t>
            </a:r>
          </a:p>
          <a:p>
            <a:r>
              <a:rPr lang="en-US" dirty="0">
                <a:solidFill>
                  <a:schemeClr val="tx1"/>
                </a:solidFill>
                <a:latin typeface="Trebuchet MS" panose="020B0603020202020204" pitchFamily="34" charset="0"/>
              </a:rPr>
              <a:t>The purpose of the screening tool is to capture the criteria under the second part of the “Basic Skills Deficient” definition which is “</a:t>
            </a:r>
            <a:r>
              <a:rPr lang="en-US" dirty="0">
                <a:solidFill>
                  <a:schemeClr val="tx1"/>
                </a:solidFill>
                <a:highlight>
                  <a:srgbClr val="FFFF00"/>
                </a:highlight>
                <a:latin typeface="Trebuchet MS" panose="020B0603020202020204" pitchFamily="34" charset="0"/>
              </a:rPr>
              <a:t>a youth or adult, that the individual is unable to compute or solve problems, or read, write, or speak English, at a level necessary to function on the job, in the individual’s family, or in society</a:t>
            </a:r>
            <a:r>
              <a:rPr lang="en-US" dirty="0">
                <a:solidFill>
                  <a:schemeClr val="tx1"/>
                </a:solidFill>
                <a:latin typeface="Trebuchet MS" panose="020B0603020202020204" pitchFamily="34" charset="0"/>
              </a:rPr>
              <a:t>.”</a:t>
            </a:r>
          </a:p>
          <a:p>
            <a:endParaRPr lang="en-US" dirty="0"/>
          </a:p>
        </p:txBody>
      </p:sp>
      <p:sp>
        <p:nvSpPr>
          <p:cNvPr id="4" name="Footer Placeholder 3">
            <a:extLst>
              <a:ext uri="{FF2B5EF4-FFF2-40B4-BE49-F238E27FC236}">
                <a16:creationId xmlns:a16="http://schemas.microsoft.com/office/drawing/2014/main" id="{88DA0A09-709C-4C1D-89DA-7E40CE4495E1}"/>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239014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1CBC-116D-4C5D-BD40-52FCDE411EB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F4D31F43-741F-46AF-B2CE-8CDEBB98D5F8}"/>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cs typeface="Traditional Arabic" panose="02020603050405020304" pitchFamily="18" charset="-78"/>
              </a:rPr>
              <a:t>English Language Learner – the term “English language learner” when used with respect to an eligible individual, means an eligible individual who has limited ability in reading, writing, speaking, or comprehending the English language, and (A) whose native language is a language other than English; or (B) who lives in a family or community environment where a language other than English is the dominant language.       </a:t>
            </a:r>
          </a:p>
          <a:p>
            <a:endParaRPr lang="en-US" dirty="0"/>
          </a:p>
        </p:txBody>
      </p:sp>
      <p:sp>
        <p:nvSpPr>
          <p:cNvPr id="4" name="Footer Placeholder 3">
            <a:extLst>
              <a:ext uri="{FF2B5EF4-FFF2-40B4-BE49-F238E27FC236}">
                <a16:creationId xmlns:a16="http://schemas.microsoft.com/office/drawing/2014/main" id="{01DDD3FA-F225-419F-88DB-762B868B52CE}"/>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4246130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672F-178C-4515-A0BF-42C1652C6E9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 </a:t>
            </a:r>
          </a:p>
        </p:txBody>
      </p:sp>
      <p:sp>
        <p:nvSpPr>
          <p:cNvPr id="3" name="Content Placeholder 2">
            <a:extLst>
              <a:ext uri="{FF2B5EF4-FFF2-40B4-BE49-F238E27FC236}">
                <a16:creationId xmlns:a16="http://schemas.microsoft.com/office/drawing/2014/main" id="{DC16A82D-CE72-41EA-8723-F7399B79E78E}"/>
              </a:ext>
            </a:extLst>
          </p:cNvPr>
          <p:cNvSpPr>
            <a:spLocks noGrp="1"/>
          </p:cNvSpPr>
          <p:nvPr>
            <p:ph idx="1"/>
          </p:nvPr>
        </p:nvSpPr>
        <p:spPr/>
        <p:txBody>
          <a:bodyPr/>
          <a:lstStyle/>
          <a:p>
            <a:r>
              <a:rPr lang="en-US" dirty="0">
                <a:solidFill>
                  <a:schemeClr val="tx1"/>
                </a:solidFill>
                <a:latin typeface="Trebuchet MS" panose="020B0603020202020204" pitchFamily="34" charset="0"/>
              </a:rPr>
              <a:t>Within IWDS, on the “Characteristics and Barriers” screen within the application, is where the question has been added when a client is being determined an English Language Learner (ELL).     </a:t>
            </a:r>
          </a:p>
          <a:p>
            <a:r>
              <a:rPr lang="en-US" dirty="0">
                <a:solidFill>
                  <a:schemeClr val="tx1"/>
                </a:solidFill>
                <a:latin typeface="Trebuchet MS" panose="020B0603020202020204" pitchFamily="34" charset="0"/>
              </a:rPr>
              <a:t>If the question is populated with a “Yes”, the client must select a Language of Preference;   (see example on next slide).  </a:t>
            </a:r>
          </a:p>
          <a:p>
            <a:endParaRPr lang="en-US" dirty="0"/>
          </a:p>
        </p:txBody>
      </p:sp>
      <p:sp>
        <p:nvSpPr>
          <p:cNvPr id="4" name="Footer Placeholder 3">
            <a:extLst>
              <a:ext uri="{FF2B5EF4-FFF2-40B4-BE49-F238E27FC236}">
                <a16:creationId xmlns:a16="http://schemas.microsoft.com/office/drawing/2014/main" id="{47E06342-EE0A-4B79-9460-F3E57B99E5A0}"/>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615073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F646-5066-44AE-B234-10801641A65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B6693AE1-DDF6-4DB0-9EF9-360FB74D1A54}"/>
              </a:ext>
            </a:extLst>
          </p:cNvPr>
          <p:cNvSpPr>
            <a:spLocks noGrp="1"/>
          </p:cNvSpPr>
          <p:nvPr>
            <p:ph idx="1"/>
          </p:nvPr>
        </p:nvSpPr>
        <p:spPr>
          <a:xfrm>
            <a:off x="838200" y="1797803"/>
            <a:ext cx="10515600" cy="4379160"/>
          </a:xfrm>
        </p:spPr>
        <p:txBody>
          <a:bodyPr>
            <a:normAutofit/>
          </a:bodyPr>
          <a:lstStyle/>
          <a:p>
            <a:pPr marL="0" indent="0">
              <a:buNone/>
            </a:pPr>
            <a:r>
              <a:rPr lang="en-US" sz="2400" dirty="0">
                <a:solidFill>
                  <a:schemeClr val="tx1"/>
                </a:solidFill>
                <a:latin typeface="Trebuchet MS" panose="020B0603020202020204" pitchFamily="34" charset="0"/>
              </a:rPr>
              <a:t>Demonstrating recording English Language Learner within IWDS; with a response of “Yes” to English Language Learner, must select a Language of Preference:  </a:t>
            </a:r>
          </a:p>
        </p:txBody>
      </p:sp>
      <p:sp>
        <p:nvSpPr>
          <p:cNvPr id="4" name="Footer Placeholder 3">
            <a:extLst>
              <a:ext uri="{FF2B5EF4-FFF2-40B4-BE49-F238E27FC236}">
                <a16:creationId xmlns:a16="http://schemas.microsoft.com/office/drawing/2014/main" id="{BD279C71-3F72-483D-AFE1-DBF5836A426D}"/>
              </a:ext>
            </a:extLst>
          </p:cNvPr>
          <p:cNvSpPr>
            <a:spLocks noGrp="1"/>
          </p:cNvSpPr>
          <p:nvPr>
            <p:ph type="ftr" sz="quarter" idx="11"/>
          </p:nvPr>
        </p:nvSpPr>
        <p:spPr/>
        <p:txBody>
          <a:bodyPr/>
          <a:lstStyle/>
          <a:p>
            <a:r>
              <a:rPr lang="en-US" dirty="0"/>
              <a:t>June 6th, 2023</a:t>
            </a:r>
          </a:p>
        </p:txBody>
      </p:sp>
      <p:pic>
        <p:nvPicPr>
          <p:cNvPr id="8" name="Picture 7">
            <a:extLst>
              <a:ext uri="{FF2B5EF4-FFF2-40B4-BE49-F238E27FC236}">
                <a16:creationId xmlns:a16="http://schemas.microsoft.com/office/drawing/2014/main" id="{797E4C80-5E86-4EFE-96AF-1F5B0F6161F6}"/>
              </a:ext>
            </a:extLst>
          </p:cNvPr>
          <p:cNvPicPr>
            <a:picLocks noChangeAspect="1"/>
          </p:cNvPicPr>
          <p:nvPr/>
        </p:nvPicPr>
        <p:blipFill>
          <a:blip r:embed="rId2"/>
          <a:stretch>
            <a:fillRect/>
          </a:stretch>
        </p:blipFill>
        <p:spPr>
          <a:xfrm>
            <a:off x="2992581" y="2556165"/>
            <a:ext cx="4962475" cy="3690970"/>
          </a:xfrm>
          <a:prstGeom prst="rect">
            <a:avLst/>
          </a:prstGeom>
        </p:spPr>
      </p:pic>
      <p:sp>
        <p:nvSpPr>
          <p:cNvPr id="9" name="Left Arrow 4">
            <a:extLst>
              <a:ext uri="{FF2B5EF4-FFF2-40B4-BE49-F238E27FC236}">
                <a16:creationId xmlns:a16="http://schemas.microsoft.com/office/drawing/2014/main" id="{8C89E383-173F-4600-90D8-FD9733B8E954}"/>
              </a:ext>
            </a:extLst>
          </p:cNvPr>
          <p:cNvSpPr/>
          <p:nvPr/>
        </p:nvSpPr>
        <p:spPr>
          <a:xfrm>
            <a:off x="6816443" y="3621852"/>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784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29C9-20B8-412B-A83D-C9AF507C672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Federal Guidance</a:t>
            </a:r>
          </a:p>
        </p:txBody>
      </p:sp>
      <p:sp>
        <p:nvSpPr>
          <p:cNvPr id="3" name="Content Placeholder 2">
            <a:extLst>
              <a:ext uri="{FF2B5EF4-FFF2-40B4-BE49-F238E27FC236}">
                <a16:creationId xmlns:a16="http://schemas.microsoft.com/office/drawing/2014/main" id="{51F4378A-FC63-442B-B551-6827134DFF49}"/>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cs typeface="Traditional Arabic" panose="02020603050405020304" pitchFamily="18" charset="-78"/>
              </a:rPr>
              <a:t>Workforce Innovation and Opportunity Act of 2014 </a:t>
            </a:r>
          </a:p>
          <a:p>
            <a:r>
              <a:rPr lang="en-US" altLang="en-US" dirty="0">
                <a:solidFill>
                  <a:schemeClr val="tx1"/>
                </a:solidFill>
                <a:latin typeface="Trebuchet MS" panose="020B0603020202020204" pitchFamily="34" charset="0"/>
                <a:cs typeface="Traditional Arabic" panose="02020603050405020304" pitchFamily="18" charset="-78"/>
              </a:rPr>
              <a:t>Training and Employment Guidance Letter (TEGL) 21-16 – Third WIOA Title I Youth Formula Guidance – dated March 2</a:t>
            </a:r>
            <a:r>
              <a:rPr lang="en-US" altLang="en-US" baseline="30000" dirty="0">
                <a:solidFill>
                  <a:schemeClr val="tx1"/>
                </a:solidFill>
                <a:latin typeface="Trebuchet MS" panose="020B0603020202020204" pitchFamily="34" charset="0"/>
                <a:cs typeface="Traditional Arabic" panose="02020603050405020304" pitchFamily="18" charset="-78"/>
              </a:rPr>
              <a:t>nd</a:t>
            </a:r>
            <a:r>
              <a:rPr lang="en-US" altLang="en-US" dirty="0">
                <a:solidFill>
                  <a:schemeClr val="tx1"/>
                </a:solidFill>
                <a:latin typeface="Trebuchet MS" panose="020B0603020202020204" pitchFamily="34" charset="0"/>
                <a:cs typeface="Traditional Arabic" panose="02020603050405020304" pitchFamily="18" charset="-78"/>
              </a:rPr>
              <a:t>, 2017 </a:t>
            </a:r>
          </a:p>
          <a:p>
            <a:pPr lvl="1"/>
            <a:r>
              <a:rPr lang="en-US" altLang="en-US" dirty="0">
                <a:solidFill>
                  <a:schemeClr val="tx1"/>
                </a:solidFill>
                <a:latin typeface="Trebuchet MS" panose="020B0603020202020204" pitchFamily="34" charset="0"/>
                <a:cs typeface="Traditional Arabic" panose="02020603050405020304" pitchFamily="18" charset="-78"/>
              </a:rPr>
              <a:t>Change 1 to TEGL 21-16 was issued July 30</a:t>
            </a:r>
            <a:r>
              <a:rPr lang="en-US" altLang="en-US" baseline="30000" dirty="0">
                <a:solidFill>
                  <a:schemeClr val="tx1"/>
                </a:solidFill>
                <a:latin typeface="Trebuchet MS" panose="020B0603020202020204" pitchFamily="34" charset="0"/>
                <a:cs typeface="Traditional Arabic" panose="02020603050405020304" pitchFamily="18" charset="-78"/>
              </a:rPr>
              <a:t>th</a:t>
            </a:r>
            <a:r>
              <a:rPr lang="en-US" altLang="en-US" dirty="0">
                <a:solidFill>
                  <a:schemeClr val="tx1"/>
                </a:solidFill>
                <a:latin typeface="Trebuchet MS" panose="020B0603020202020204" pitchFamily="34" charset="0"/>
                <a:cs typeface="Traditional Arabic" panose="02020603050405020304" pitchFamily="18" charset="-78"/>
              </a:rPr>
              <a:t>, 2021 – Deals with the updated process for Determining Low Income for Youth Living in a High Poverty Area</a:t>
            </a:r>
          </a:p>
          <a:p>
            <a:r>
              <a:rPr lang="en-US" altLang="en-US" dirty="0">
                <a:solidFill>
                  <a:schemeClr val="tx1"/>
                </a:solidFill>
                <a:latin typeface="Trebuchet MS" panose="020B0603020202020204" pitchFamily="34" charset="0"/>
                <a:cs typeface="Traditional Arabic" panose="02020603050405020304" pitchFamily="18" charset="-78"/>
              </a:rPr>
              <a:t>TEGL 09-22 – WIOA Title I Youth Formula Guidance – dated March 2</a:t>
            </a:r>
            <a:r>
              <a:rPr lang="en-US" altLang="en-US" baseline="30000" dirty="0">
                <a:solidFill>
                  <a:schemeClr val="tx1"/>
                </a:solidFill>
                <a:latin typeface="Trebuchet MS" panose="020B0603020202020204" pitchFamily="34" charset="0"/>
                <a:cs typeface="Traditional Arabic" panose="02020603050405020304" pitchFamily="18" charset="-78"/>
              </a:rPr>
              <a:t>nd</a:t>
            </a:r>
            <a:r>
              <a:rPr lang="en-US" altLang="en-US" dirty="0">
                <a:solidFill>
                  <a:schemeClr val="tx1"/>
                </a:solidFill>
                <a:latin typeface="Trebuchet MS" panose="020B0603020202020204" pitchFamily="34" charset="0"/>
                <a:cs typeface="Traditional Arabic" panose="02020603050405020304" pitchFamily="18" charset="-78"/>
              </a:rPr>
              <a:t>, 2023</a:t>
            </a:r>
          </a:p>
          <a:p>
            <a:pPr lvl="1"/>
            <a:endParaRPr lang="en-US" altLang="en-US" dirty="0">
              <a:solidFill>
                <a:schemeClr val="tx1"/>
              </a:solidFill>
              <a:latin typeface="Trebuchet MS" panose="020B0603020202020204" pitchFamily="34" charset="0"/>
              <a:cs typeface="Traditional Arabic" panose="02020603050405020304" pitchFamily="18" charset="-78"/>
            </a:endParaRPr>
          </a:p>
          <a:p>
            <a:pPr lvl="1"/>
            <a:endParaRPr lang="en-US" altLang="en-US"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A6BBBCBB-4404-494E-A304-7B052466292F}"/>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385137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77C6-EED4-48BD-9C42-8D5E1EAA5ED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Offender Barrier</a:t>
            </a:r>
          </a:p>
        </p:txBody>
      </p:sp>
      <p:sp>
        <p:nvSpPr>
          <p:cNvPr id="3" name="Content Placeholder 2">
            <a:extLst>
              <a:ext uri="{FF2B5EF4-FFF2-40B4-BE49-F238E27FC236}">
                <a16:creationId xmlns:a16="http://schemas.microsoft.com/office/drawing/2014/main" id="{8594786D-43E2-4065-B1FB-76021D74B93C}"/>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Offender - An adult or youth (A) who is or has been subject to any stage of the criminal justice process, for whom services under this Act may be beneficial; or (B) who requires assistance in overcoming artificial barriers to employment resulting from a record of arrest or conviction. </a:t>
            </a:r>
          </a:p>
          <a:p>
            <a:endParaRPr lang="en-US" dirty="0"/>
          </a:p>
        </p:txBody>
      </p:sp>
      <p:sp>
        <p:nvSpPr>
          <p:cNvPr id="4" name="Footer Placeholder 3">
            <a:extLst>
              <a:ext uri="{FF2B5EF4-FFF2-40B4-BE49-F238E27FC236}">
                <a16:creationId xmlns:a16="http://schemas.microsoft.com/office/drawing/2014/main" id="{85013B5B-1414-49A0-A103-584C383E19BF}"/>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696121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37DC-99E0-453D-AF48-3368250DC70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Offender Barrier</a:t>
            </a:r>
          </a:p>
        </p:txBody>
      </p:sp>
      <p:sp>
        <p:nvSpPr>
          <p:cNvPr id="3" name="Content Placeholder 2">
            <a:extLst>
              <a:ext uri="{FF2B5EF4-FFF2-40B4-BE49-F238E27FC236}">
                <a16:creationId xmlns:a16="http://schemas.microsoft.com/office/drawing/2014/main" id="{F94B1FEC-2D42-422B-BFEC-108E461FFDCB}"/>
              </a:ext>
            </a:extLst>
          </p:cNvPr>
          <p:cNvSpPr>
            <a:spLocks noGrp="1"/>
          </p:cNvSpPr>
          <p:nvPr>
            <p:ph idx="1"/>
          </p:nvPr>
        </p:nvSpPr>
        <p:spPr>
          <a:xfrm>
            <a:off x="838200" y="1797803"/>
            <a:ext cx="10515600" cy="4379160"/>
          </a:xfrm>
        </p:spPr>
        <p:txBody>
          <a:bodyPr/>
          <a:lstStyle/>
          <a:p>
            <a:pPr marL="0" indent="0">
              <a:buNone/>
            </a:pPr>
            <a:r>
              <a:rPr lang="en-US" dirty="0">
                <a:solidFill>
                  <a:schemeClr val="tx1"/>
                </a:solidFill>
                <a:latin typeface="Trebuchet MS" panose="020B0603020202020204" pitchFamily="34" charset="0"/>
              </a:rPr>
              <a:t>Within IWDS, on the “Characteristics and Barriers” screen within the application, if either of the two questions highlighted in blue below are answered with “Yes”, it would  meet the criteria for In-School Youth barrier of “Offender”.  </a:t>
            </a:r>
          </a:p>
          <a:p>
            <a:endParaRPr lang="en-US" dirty="0"/>
          </a:p>
        </p:txBody>
      </p:sp>
      <p:sp>
        <p:nvSpPr>
          <p:cNvPr id="4" name="Footer Placeholder 3">
            <a:extLst>
              <a:ext uri="{FF2B5EF4-FFF2-40B4-BE49-F238E27FC236}">
                <a16:creationId xmlns:a16="http://schemas.microsoft.com/office/drawing/2014/main" id="{D5F6DE54-7150-4921-8E27-689697185929}"/>
              </a:ext>
            </a:extLst>
          </p:cNvPr>
          <p:cNvSpPr>
            <a:spLocks noGrp="1"/>
          </p:cNvSpPr>
          <p:nvPr>
            <p:ph type="ftr" sz="quarter" idx="11"/>
          </p:nvPr>
        </p:nvSpPr>
        <p:spPr/>
        <p:txBody>
          <a:bodyPr/>
          <a:lstStyle/>
          <a:p>
            <a:r>
              <a:rPr lang="en-US" dirty="0"/>
              <a:t>June 6th, 2023</a:t>
            </a:r>
          </a:p>
        </p:txBody>
      </p:sp>
      <p:pic>
        <p:nvPicPr>
          <p:cNvPr id="13" name="Picture 12">
            <a:extLst>
              <a:ext uri="{FF2B5EF4-FFF2-40B4-BE49-F238E27FC236}">
                <a16:creationId xmlns:a16="http://schemas.microsoft.com/office/drawing/2014/main" id="{7E6E395E-AB4C-41EA-A875-2FAD63CB9763}"/>
              </a:ext>
            </a:extLst>
          </p:cNvPr>
          <p:cNvPicPr>
            <a:picLocks noChangeAspect="1"/>
          </p:cNvPicPr>
          <p:nvPr/>
        </p:nvPicPr>
        <p:blipFill>
          <a:blip r:embed="rId2"/>
          <a:stretch>
            <a:fillRect/>
          </a:stretch>
        </p:blipFill>
        <p:spPr>
          <a:xfrm>
            <a:off x="3280283" y="3428999"/>
            <a:ext cx="4525006" cy="2057687"/>
          </a:xfrm>
          <a:prstGeom prst="rect">
            <a:avLst/>
          </a:prstGeom>
        </p:spPr>
      </p:pic>
      <p:sp>
        <p:nvSpPr>
          <p:cNvPr id="14" name="Left Arrow 4">
            <a:extLst>
              <a:ext uri="{FF2B5EF4-FFF2-40B4-BE49-F238E27FC236}">
                <a16:creationId xmlns:a16="http://schemas.microsoft.com/office/drawing/2014/main" id="{736FBDD8-8439-4372-8149-213114017314}"/>
              </a:ext>
            </a:extLst>
          </p:cNvPr>
          <p:cNvSpPr/>
          <p:nvPr/>
        </p:nvSpPr>
        <p:spPr>
          <a:xfrm>
            <a:off x="6019195" y="5113019"/>
            <a:ext cx="717804" cy="2071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 Arrow 4">
            <a:extLst>
              <a:ext uri="{FF2B5EF4-FFF2-40B4-BE49-F238E27FC236}">
                <a16:creationId xmlns:a16="http://schemas.microsoft.com/office/drawing/2014/main" id="{833196A3-3D4F-4954-9A81-16E1615994B8}"/>
              </a:ext>
            </a:extLst>
          </p:cNvPr>
          <p:cNvSpPr/>
          <p:nvPr/>
        </p:nvSpPr>
        <p:spPr>
          <a:xfrm flipV="1">
            <a:off x="6019195" y="5320143"/>
            <a:ext cx="717804" cy="2071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6224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A456-5B6D-4C1B-B8C6-ED88CEDBC49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Homeless Barrier</a:t>
            </a:r>
          </a:p>
        </p:txBody>
      </p:sp>
      <p:sp>
        <p:nvSpPr>
          <p:cNvPr id="3" name="Content Placeholder 2">
            <a:extLst>
              <a:ext uri="{FF2B5EF4-FFF2-40B4-BE49-F238E27FC236}">
                <a16:creationId xmlns:a16="http://schemas.microsoft.com/office/drawing/2014/main" id="{DD2378AD-8E30-49E2-950E-8C78D1CE5403}"/>
              </a:ext>
            </a:extLst>
          </p:cNvPr>
          <p:cNvSpPr>
            <a:spLocks noGrp="1"/>
          </p:cNvSpPr>
          <p:nvPr>
            <p:ph idx="1"/>
          </p:nvPr>
        </p:nvSpPr>
        <p:spPr/>
        <p:txBody>
          <a:bodyPr/>
          <a:lstStyle/>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Individual who lacks a fixed, regular or adequate nighttime residence; as defined in the </a:t>
            </a:r>
            <a:r>
              <a:rPr lang="en-US" dirty="0">
                <a:solidFill>
                  <a:schemeClr val="tx1"/>
                </a:solidFill>
                <a:latin typeface="Trebuchet MS" panose="020B0603020202020204" pitchFamily="34" charset="0"/>
                <a:hlinkClick r:id="rId2">
                  <a:extLst>
                    <a:ext uri="{A12FA001-AC4F-418D-AE19-62706E023703}">
                      <ahyp:hlinkClr xmlns:ahyp="http://schemas.microsoft.com/office/drawing/2018/hyperlinkcolor" val="tx"/>
                    </a:ext>
                  </a:extLst>
                </a:hlinkClick>
              </a:rPr>
              <a:t>Violence Against Women Act of 1994</a:t>
            </a:r>
            <a:r>
              <a:rPr lang="en-US" dirty="0">
                <a:solidFill>
                  <a:schemeClr val="tx1"/>
                </a:solidFill>
                <a:latin typeface="Trebuchet MS" panose="020B0603020202020204" pitchFamily="34" charset="0"/>
              </a:rPr>
              <a:t>, or</a:t>
            </a:r>
            <a:endParaRPr lang="en-US" dirty="0">
              <a:solidFill>
                <a:schemeClr val="tx1"/>
              </a:solidFill>
              <a:latin typeface="Trebuchet MS" panose="020B0603020202020204" pitchFamily="34" charset="0"/>
              <a:cs typeface="Traditional Arabic" panose="02020603050405020304" pitchFamily="18" charset="-78"/>
            </a:endParaRPr>
          </a:p>
          <a:p>
            <a:pPr marL="514350" indent="-514350">
              <a:buFont typeface="+mj-lt"/>
              <a:buAutoNum type="arabicPeriod" startAt="2"/>
            </a:pPr>
            <a:r>
              <a:rPr lang="en-US" dirty="0">
                <a:solidFill>
                  <a:schemeClr val="tx1"/>
                </a:solidFill>
                <a:latin typeface="Trebuchet MS" panose="020B0603020202020204" pitchFamily="34" charset="0"/>
                <a:cs typeface="Traditional Arabic" panose="02020603050405020304" pitchFamily="18" charset="-78"/>
              </a:rPr>
              <a:t>Adult or youth with a primary nighttime residence that is a public or privately operated shelter for temporary accommodation as defined in the </a:t>
            </a:r>
            <a:r>
              <a:rPr lang="en-US"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McKinney-Vento Homeless Assistance Act</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7EEC7C65-113D-42FD-B2EA-2D1CA55444AD}"/>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2537870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40E0-B3A4-4543-B1D5-8992A442EC1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Homeless Barrier</a:t>
            </a:r>
          </a:p>
        </p:txBody>
      </p:sp>
      <p:sp>
        <p:nvSpPr>
          <p:cNvPr id="3" name="Content Placeholder 2">
            <a:extLst>
              <a:ext uri="{FF2B5EF4-FFF2-40B4-BE49-F238E27FC236}">
                <a16:creationId xmlns:a16="http://schemas.microsoft.com/office/drawing/2014/main" id="{8CEA83BA-49A2-49DE-8E80-B4530F8960A1}"/>
              </a:ext>
            </a:extLst>
          </p:cNvPr>
          <p:cNvSpPr>
            <a:spLocks noGrp="1"/>
          </p:cNvSpPr>
          <p:nvPr>
            <p:ph idx="1"/>
          </p:nvPr>
        </p:nvSpPr>
        <p:spPr>
          <a:xfrm>
            <a:off x="838200" y="1859797"/>
            <a:ext cx="10515600" cy="4317166"/>
          </a:xfrm>
        </p:spPr>
        <p:txBody>
          <a:bodyPr/>
          <a:lstStyle/>
          <a:p>
            <a:pPr marL="0" indent="0">
              <a:buNone/>
            </a:pPr>
            <a:r>
              <a:rPr lang="en-US" dirty="0">
                <a:solidFill>
                  <a:schemeClr val="tx1"/>
                </a:solidFill>
                <a:latin typeface="Trebuchet MS" panose="020B0603020202020204" pitchFamily="34" charset="0"/>
              </a:rPr>
              <a:t>Within IWDS, on the “Characteristics and Barriers” screen within the application, if the question of “Homeless” is  answered with “Yes”, it would  meet the criteria for the Youth barrier of “Homeless”:  </a:t>
            </a:r>
          </a:p>
          <a:p>
            <a:endParaRPr lang="en-US" dirty="0"/>
          </a:p>
        </p:txBody>
      </p:sp>
      <p:sp>
        <p:nvSpPr>
          <p:cNvPr id="4" name="Footer Placeholder 3">
            <a:extLst>
              <a:ext uri="{FF2B5EF4-FFF2-40B4-BE49-F238E27FC236}">
                <a16:creationId xmlns:a16="http://schemas.microsoft.com/office/drawing/2014/main" id="{7CC862BA-52FB-49D3-9455-88796A496BE4}"/>
              </a:ext>
            </a:extLst>
          </p:cNvPr>
          <p:cNvSpPr>
            <a:spLocks noGrp="1"/>
          </p:cNvSpPr>
          <p:nvPr>
            <p:ph type="ftr" sz="quarter" idx="11"/>
          </p:nvPr>
        </p:nvSpPr>
        <p:spPr/>
        <p:txBody>
          <a:bodyPr/>
          <a:lstStyle/>
          <a:p>
            <a:r>
              <a:rPr lang="en-US" dirty="0"/>
              <a:t>June 6th, 2023</a:t>
            </a:r>
          </a:p>
        </p:txBody>
      </p:sp>
      <p:pic>
        <p:nvPicPr>
          <p:cNvPr id="8" name="Picture 7">
            <a:extLst>
              <a:ext uri="{FF2B5EF4-FFF2-40B4-BE49-F238E27FC236}">
                <a16:creationId xmlns:a16="http://schemas.microsoft.com/office/drawing/2014/main" id="{D097DA8B-6751-4190-AA8E-C4A8B8CFABAE}"/>
              </a:ext>
            </a:extLst>
          </p:cNvPr>
          <p:cNvPicPr>
            <a:picLocks noChangeAspect="1"/>
          </p:cNvPicPr>
          <p:nvPr/>
        </p:nvPicPr>
        <p:blipFill>
          <a:blip r:embed="rId2"/>
          <a:stretch>
            <a:fillRect/>
          </a:stretch>
        </p:blipFill>
        <p:spPr>
          <a:xfrm>
            <a:off x="3528702" y="3428999"/>
            <a:ext cx="4448796" cy="2219635"/>
          </a:xfrm>
          <a:prstGeom prst="rect">
            <a:avLst/>
          </a:prstGeom>
        </p:spPr>
      </p:pic>
      <p:sp>
        <p:nvSpPr>
          <p:cNvPr id="9" name="Left Arrow 4">
            <a:extLst>
              <a:ext uri="{FF2B5EF4-FFF2-40B4-BE49-F238E27FC236}">
                <a16:creationId xmlns:a16="http://schemas.microsoft.com/office/drawing/2014/main" id="{0E0B88E7-9BFF-4677-8A95-AF09B9B12934}"/>
              </a:ext>
            </a:extLst>
          </p:cNvPr>
          <p:cNvSpPr/>
          <p:nvPr/>
        </p:nvSpPr>
        <p:spPr>
          <a:xfrm>
            <a:off x="6187808" y="5468245"/>
            <a:ext cx="717804" cy="18005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1621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5857-0187-4E7C-A3AC-619F5EC0C33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Foster Child Barrier</a:t>
            </a:r>
          </a:p>
        </p:txBody>
      </p:sp>
      <p:sp>
        <p:nvSpPr>
          <p:cNvPr id="3" name="Content Placeholder 2">
            <a:extLst>
              <a:ext uri="{FF2B5EF4-FFF2-40B4-BE49-F238E27FC236}">
                <a16:creationId xmlns:a16="http://schemas.microsoft.com/office/drawing/2014/main" id="{51039E5A-703B-4133-BE2C-D6563F74657C}"/>
              </a:ext>
            </a:extLst>
          </p:cNvPr>
          <p:cNvSpPr>
            <a:spLocks noGrp="1"/>
          </p:cNvSpPr>
          <p:nvPr>
            <p:ph idx="1"/>
          </p:nvPr>
        </p:nvSpPr>
        <p:spPr>
          <a:xfrm>
            <a:off x="838200" y="1828800"/>
            <a:ext cx="10515600" cy="4348163"/>
          </a:xfrm>
        </p:spPr>
        <p:txBody>
          <a:bodyPr/>
          <a:lstStyle/>
          <a:p>
            <a:pPr marL="0" indent="0">
              <a:buNone/>
            </a:pPr>
            <a:r>
              <a:rPr lang="en-US" dirty="0">
                <a:solidFill>
                  <a:schemeClr val="tx1"/>
                </a:solidFill>
                <a:latin typeface="Trebuchet MS" panose="020B0603020202020204" pitchFamily="34" charset="0"/>
              </a:rPr>
              <a:t>Within IWDS, on the “Characteristics and Barriers” screen within the application, if the question of “Foster Child” is answered with “Yes”, it would meet the criteria for the Youth barrier of “Foster Child”.  </a:t>
            </a:r>
            <a:r>
              <a:rPr lang="en-US" alt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6F415D96-7F49-4EAE-A958-790042FD3714}"/>
              </a:ext>
            </a:extLst>
          </p:cNvPr>
          <p:cNvSpPr>
            <a:spLocks noGrp="1"/>
          </p:cNvSpPr>
          <p:nvPr>
            <p:ph type="ftr" sz="quarter" idx="11"/>
          </p:nvPr>
        </p:nvSpPr>
        <p:spPr/>
        <p:txBody>
          <a:bodyPr/>
          <a:lstStyle/>
          <a:p>
            <a:r>
              <a:rPr lang="en-US" dirty="0"/>
              <a:t>June 6th, 2023</a:t>
            </a:r>
          </a:p>
        </p:txBody>
      </p:sp>
      <p:pic>
        <p:nvPicPr>
          <p:cNvPr id="8" name="Picture 7">
            <a:extLst>
              <a:ext uri="{FF2B5EF4-FFF2-40B4-BE49-F238E27FC236}">
                <a16:creationId xmlns:a16="http://schemas.microsoft.com/office/drawing/2014/main" id="{2BFC7133-BEE7-4616-A77A-58B950E9EBCA}"/>
              </a:ext>
            </a:extLst>
          </p:cNvPr>
          <p:cNvPicPr>
            <a:picLocks noChangeAspect="1"/>
          </p:cNvPicPr>
          <p:nvPr/>
        </p:nvPicPr>
        <p:blipFill>
          <a:blip r:embed="rId2"/>
          <a:stretch>
            <a:fillRect/>
          </a:stretch>
        </p:blipFill>
        <p:spPr>
          <a:xfrm>
            <a:off x="3238719" y="3160807"/>
            <a:ext cx="5029902" cy="2800741"/>
          </a:xfrm>
          <a:prstGeom prst="rect">
            <a:avLst/>
          </a:prstGeom>
        </p:spPr>
      </p:pic>
      <p:sp>
        <p:nvSpPr>
          <p:cNvPr id="9" name="Left Arrow 4">
            <a:extLst>
              <a:ext uri="{FF2B5EF4-FFF2-40B4-BE49-F238E27FC236}">
                <a16:creationId xmlns:a16="http://schemas.microsoft.com/office/drawing/2014/main" id="{D0A2DC90-E6B6-4127-B4CC-350665952D9C}"/>
              </a:ext>
            </a:extLst>
          </p:cNvPr>
          <p:cNvSpPr/>
          <p:nvPr/>
        </p:nvSpPr>
        <p:spPr>
          <a:xfrm flipV="1">
            <a:off x="6561049" y="5710104"/>
            <a:ext cx="717804" cy="2514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1926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1B2D-E823-4138-9C26-5A596F1A714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Aged Out of Foster Care</a:t>
            </a:r>
          </a:p>
        </p:txBody>
      </p:sp>
      <p:sp>
        <p:nvSpPr>
          <p:cNvPr id="3" name="Content Placeholder 2">
            <a:extLst>
              <a:ext uri="{FF2B5EF4-FFF2-40B4-BE49-F238E27FC236}">
                <a16:creationId xmlns:a16="http://schemas.microsoft.com/office/drawing/2014/main" id="{18F846B2-82D9-430B-A0DE-448A9B36A3A0}"/>
              </a:ext>
            </a:extLst>
          </p:cNvPr>
          <p:cNvSpPr>
            <a:spLocks noGrp="1"/>
          </p:cNvSpPr>
          <p:nvPr>
            <p:ph idx="1"/>
          </p:nvPr>
        </p:nvSpPr>
        <p:spPr>
          <a:xfrm>
            <a:off x="838200" y="1921790"/>
            <a:ext cx="5144146" cy="4255173"/>
          </a:xfrm>
        </p:spPr>
        <p:txBody>
          <a:bodyPr>
            <a:normAutofit lnSpcReduction="10000"/>
          </a:bodyPr>
          <a:lstStyle/>
          <a:p>
            <a:r>
              <a:rPr lang="en-US" sz="2400" dirty="0">
                <a:solidFill>
                  <a:schemeClr val="tx1"/>
                </a:solidFill>
                <a:latin typeface="Trebuchet MS" panose="020B0603020202020204" pitchFamily="34" charset="0"/>
              </a:rPr>
              <a:t>Within IWDS, on the “Characteristics and Barriers” screen within the application, if the question of “Youth Aged Out of Foster Care” is answered with “Yes”, it would meet the criteria for the Youth barrier of “Youth Aged Out of Foster Care”.  </a:t>
            </a:r>
          </a:p>
          <a:p>
            <a:r>
              <a:rPr lang="en-US" altLang="en-US" sz="2400" dirty="0">
                <a:solidFill>
                  <a:schemeClr val="tx1"/>
                </a:solidFill>
                <a:latin typeface="Trebuchet MS" panose="020B0603020202020204" pitchFamily="34" charset="0"/>
              </a:rPr>
              <a:t>For this barrier, it also would include an individual who had been a foster child that was adopted prior to ageing out of foster care.</a:t>
            </a:r>
          </a:p>
          <a:p>
            <a:endParaRPr lang="en-US" dirty="0"/>
          </a:p>
        </p:txBody>
      </p:sp>
      <p:sp>
        <p:nvSpPr>
          <p:cNvPr id="4" name="Footer Placeholder 3">
            <a:extLst>
              <a:ext uri="{FF2B5EF4-FFF2-40B4-BE49-F238E27FC236}">
                <a16:creationId xmlns:a16="http://schemas.microsoft.com/office/drawing/2014/main" id="{08D96446-A8C7-477A-AC15-B33F799DEADB}"/>
              </a:ext>
            </a:extLst>
          </p:cNvPr>
          <p:cNvSpPr>
            <a:spLocks noGrp="1"/>
          </p:cNvSpPr>
          <p:nvPr>
            <p:ph type="ftr" sz="quarter" idx="11"/>
          </p:nvPr>
        </p:nvSpPr>
        <p:spPr/>
        <p:txBody>
          <a:bodyPr/>
          <a:lstStyle/>
          <a:p>
            <a:r>
              <a:rPr lang="en-US" dirty="0"/>
              <a:t>June 6th, 2023</a:t>
            </a:r>
          </a:p>
        </p:txBody>
      </p:sp>
      <p:pic>
        <p:nvPicPr>
          <p:cNvPr id="8" name="Picture 7">
            <a:extLst>
              <a:ext uri="{FF2B5EF4-FFF2-40B4-BE49-F238E27FC236}">
                <a16:creationId xmlns:a16="http://schemas.microsoft.com/office/drawing/2014/main" id="{166D753A-D036-46EF-AA1A-EAC481E17147}"/>
              </a:ext>
            </a:extLst>
          </p:cNvPr>
          <p:cNvPicPr>
            <a:picLocks noChangeAspect="1"/>
          </p:cNvPicPr>
          <p:nvPr/>
        </p:nvPicPr>
        <p:blipFill>
          <a:blip r:embed="rId2"/>
          <a:stretch>
            <a:fillRect/>
          </a:stretch>
        </p:blipFill>
        <p:spPr>
          <a:xfrm>
            <a:off x="6464094" y="1921790"/>
            <a:ext cx="5020376" cy="3419952"/>
          </a:xfrm>
          <a:prstGeom prst="rect">
            <a:avLst/>
          </a:prstGeom>
        </p:spPr>
      </p:pic>
      <p:sp>
        <p:nvSpPr>
          <p:cNvPr id="9" name="Left Arrow 4">
            <a:extLst>
              <a:ext uri="{FF2B5EF4-FFF2-40B4-BE49-F238E27FC236}">
                <a16:creationId xmlns:a16="http://schemas.microsoft.com/office/drawing/2014/main" id="{EA293BE4-2B86-4AF3-9D65-6957DF3380CE}"/>
              </a:ext>
            </a:extLst>
          </p:cNvPr>
          <p:cNvSpPr/>
          <p:nvPr/>
        </p:nvSpPr>
        <p:spPr>
          <a:xfrm flipV="1">
            <a:off x="9711205" y="4652973"/>
            <a:ext cx="717804" cy="2874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397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1F06-C2B8-4059-959B-7477EF23BDE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Runaway Barrier</a:t>
            </a:r>
          </a:p>
        </p:txBody>
      </p:sp>
      <p:sp>
        <p:nvSpPr>
          <p:cNvPr id="3" name="Content Placeholder 2">
            <a:extLst>
              <a:ext uri="{FF2B5EF4-FFF2-40B4-BE49-F238E27FC236}">
                <a16:creationId xmlns:a16="http://schemas.microsoft.com/office/drawing/2014/main" id="{A1825348-A2A0-4089-B44D-8E04FFC9D51A}"/>
              </a:ext>
            </a:extLst>
          </p:cNvPr>
          <p:cNvSpPr>
            <a:spLocks noGrp="1"/>
          </p:cNvSpPr>
          <p:nvPr>
            <p:ph idx="1"/>
          </p:nvPr>
        </p:nvSpPr>
        <p:spPr>
          <a:xfrm>
            <a:off x="838200" y="1720312"/>
            <a:ext cx="10739034" cy="4456651"/>
          </a:xfrm>
        </p:spPr>
        <p:txBody>
          <a:bodyPr>
            <a:normAutofit/>
          </a:bodyPr>
          <a:lstStyle/>
          <a:p>
            <a:pPr marL="0" indent="0">
              <a:buNone/>
            </a:pPr>
            <a:r>
              <a:rPr lang="en-US" sz="2400" dirty="0">
                <a:solidFill>
                  <a:schemeClr val="tx1"/>
                </a:solidFill>
                <a:latin typeface="Trebuchet MS" panose="020B0603020202020204" pitchFamily="34" charset="0"/>
              </a:rPr>
              <a:t>Within IWDS, on the “Youth Barriers” screen within the application, if the question of “Runaway Youth” is answered with “Yes”, it would meet the criteria for the Youth barrier of “Runaway”. </a:t>
            </a: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endParaRPr lang="en-US" sz="2400" dirty="0">
              <a:solidFill>
                <a:schemeClr val="tx1"/>
              </a:solidFill>
              <a:latin typeface="Trebuchet MS" panose="020B0603020202020204" pitchFamily="34" charset="0"/>
            </a:endParaRPr>
          </a:p>
          <a:p>
            <a:pPr marL="0" indent="0">
              <a:buNone/>
            </a:pPr>
            <a:r>
              <a:rPr lang="en-US" sz="2400" dirty="0">
                <a:solidFill>
                  <a:schemeClr val="tx1"/>
                </a:solidFill>
                <a:latin typeface="Trebuchet MS" panose="020B0603020202020204" pitchFamily="34" charset="0"/>
              </a:rPr>
              <a:t>A “Runaway” is defined as a person under the age of 18 who absents himself or herself from home or place of legal residence without the permission of a parent or legal guardian.     </a:t>
            </a:r>
          </a:p>
          <a:p>
            <a:endParaRPr lang="en-US" sz="20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2C8EECE8-E0B9-4D02-A2D8-9578AE579DE9}"/>
              </a:ext>
            </a:extLst>
          </p:cNvPr>
          <p:cNvSpPr>
            <a:spLocks noGrp="1"/>
          </p:cNvSpPr>
          <p:nvPr>
            <p:ph type="ftr" sz="quarter" idx="11"/>
          </p:nvPr>
        </p:nvSpPr>
        <p:spPr/>
        <p:txBody>
          <a:bodyPr/>
          <a:lstStyle/>
          <a:p>
            <a:r>
              <a:rPr lang="en-US" dirty="0"/>
              <a:t>June 6th, 2023</a:t>
            </a:r>
          </a:p>
        </p:txBody>
      </p:sp>
      <p:sp>
        <p:nvSpPr>
          <p:cNvPr id="7" name="Left Arrow 4">
            <a:extLst>
              <a:ext uri="{FF2B5EF4-FFF2-40B4-BE49-F238E27FC236}">
                <a16:creationId xmlns:a16="http://schemas.microsoft.com/office/drawing/2014/main" id="{DFF0C68C-A135-4C17-BD40-79B4167950F6}"/>
              </a:ext>
            </a:extLst>
          </p:cNvPr>
          <p:cNvSpPr/>
          <p:nvPr/>
        </p:nvSpPr>
        <p:spPr>
          <a:xfrm flipV="1">
            <a:off x="7702539" y="4035680"/>
            <a:ext cx="717804" cy="2874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C4FC9F6-33E9-4B84-A325-52FF7116DA77}"/>
              </a:ext>
            </a:extLst>
          </p:cNvPr>
          <p:cNvPicPr>
            <a:picLocks noChangeAspect="1"/>
          </p:cNvPicPr>
          <p:nvPr/>
        </p:nvPicPr>
        <p:blipFill>
          <a:blip r:embed="rId2"/>
          <a:stretch>
            <a:fillRect/>
          </a:stretch>
        </p:blipFill>
        <p:spPr>
          <a:xfrm>
            <a:off x="3720533" y="2922782"/>
            <a:ext cx="3982006" cy="1400370"/>
          </a:xfrm>
          <a:prstGeom prst="rect">
            <a:avLst/>
          </a:prstGeom>
        </p:spPr>
      </p:pic>
    </p:spTree>
    <p:extLst>
      <p:ext uri="{BB962C8B-B14F-4D97-AF65-F5344CB8AC3E}">
        <p14:creationId xmlns:p14="http://schemas.microsoft.com/office/powerpoint/2010/main" val="1425653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D21A-C726-4176-A233-94F339B1D55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Pregnant or Parenting Barrier</a:t>
            </a:r>
          </a:p>
        </p:txBody>
      </p:sp>
      <p:sp>
        <p:nvSpPr>
          <p:cNvPr id="3" name="Content Placeholder 2">
            <a:extLst>
              <a:ext uri="{FF2B5EF4-FFF2-40B4-BE49-F238E27FC236}">
                <a16:creationId xmlns:a16="http://schemas.microsoft.com/office/drawing/2014/main" id="{41161DDA-1C6E-4FE9-AFBE-529EAFADE222}"/>
              </a:ext>
            </a:extLst>
          </p:cNvPr>
          <p:cNvSpPr>
            <a:spLocks noGrp="1"/>
          </p:cNvSpPr>
          <p:nvPr>
            <p:ph idx="1"/>
          </p:nvPr>
        </p:nvSpPr>
        <p:spPr>
          <a:xfrm>
            <a:off x="838200" y="1890793"/>
            <a:ext cx="10515600" cy="4286170"/>
          </a:xfrm>
        </p:spPr>
        <p:txBody>
          <a:bodyPr>
            <a:normAutofit fontScale="92500"/>
          </a:bodyPr>
          <a:lstStyle/>
          <a:p>
            <a:pPr marL="0" indent="0">
              <a:buNone/>
            </a:pPr>
            <a:r>
              <a:rPr lang="en-US" dirty="0">
                <a:solidFill>
                  <a:schemeClr val="tx1"/>
                </a:solidFill>
                <a:latin typeface="Trebuchet MS" panose="020B0603020202020204" pitchFamily="34" charset="0"/>
              </a:rPr>
              <a:t>Within IWDS, on the “Youth Barriers” screen within the application, if the question of “Pregnant/Parenting Youth” is answered with “Yes”, it would meet the criteria for the Youth barrier of “Pregnant or Parenting Youth”.</a:t>
            </a: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endParaRPr lang="en-US" sz="2400" dirty="0">
              <a:solidFill>
                <a:schemeClr val="tx1"/>
              </a:solidFill>
              <a:latin typeface="Trebuchet MS" panose="020B0603020202020204" pitchFamily="34" charset="0"/>
            </a:endParaRPr>
          </a:p>
          <a:p>
            <a:pPr marL="0" indent="0">
              <a:buNone/>
            </a:pPr>
            <a:r>
              <a:rPr lang="en-US" sz="2400" dirty="0">
                <a:solidFill>
                  <a:schemeClr val="tx1"/>
                </a:solidFill>
                <a:latin typeface="Trebuchet MS" panose="020B0603020202020204" pitchFamily="34" charset="0"/>
              </a:rPr>
              <a:t>Note: Only a female can be considered to have the barrier of “pregnant”; once the child is born the male could be considered to have the barrier of “parenting”. </a:t>
            </a:r>
            <a:r>
              <a:rPr lang="en-US" altLang="en-US" sz="24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7EAB8C88-DF86-4BA3-B5A1-AFB73F70EEDF}"/>
              </a:ext>
            </a:extLst>
          </p:cNvPr>
          <p:cNvSpPr>
            <a:spLocks noGrp="1"/>
          </p:cNvSpPr>
          <p:nvPr>
            <p:ph type="ftr" sz="quarter" idx="11"/>
          </p:nvPr>
        </p:nvSpPr>
        <p:spPr/>
        <p:txBody>
          <a:bodyPr/>
          <a:lstStyle/>
          <a:p>
            <a:r>
              <a:rPr lang="en-US" dirty="0"/>
              <a:t>June 6th, 2023</a:t>
            </a:r>
          </a:p>
        </p:txBody>
      </p:sp>
      <p:sp>
        <p:nvSpPr>
          <p:cNvPr id="9" name="Left Arrow 4">
            <a:extLst>
              <a:ext uri="{FF2B5EF4-FFF2-40B4-BE49-F238E27FC236}">
                <a16:creationId xmlns:a16="http://schemas.microsoft.com/office/drawing/2014/main" id="{15DAC178-6E22-4E12-A181-2B478F934777}"/>
              </a:ext>
            </a:extLst>
          </p:cNvPr>
          <p:cNvSpPr/>
          <p:nvPr/>
        </p:nvSpPr>
        <p:spPr>
          <a:xfrm flipV="1">
            <a:off x="7924646" y="4689081"/>
            <a:ext cx="717804" cy="21151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BC75365-CB33-43F4-809C-D60DDE655446}"/>
              </a:ext>
            </a:extLst>
          </p:cNvPr>
          <p:cNvPicPr>
            <a:picLocks noChangeAspect="1"/>
          </p:cNvPicPr>
          <p:nvPr/>
        </p:nvPicPr>
        <p:blipFill>
          <a:blip r:embed="rId2"/>
          <a:stretch>
            <a:fillRect/>
          </a:stretch>
        </p:blipFill>
        <p:spPr>
          <a:xfrm>
            <a:off x="3439391" y="3659183"/>
            <a:ext cx="4485255" cy="1257475"/>
          </a:xfrm>
          <a:prstGeom prst="rect">
            <a:avLst/>
          </a:prstGeom>
        </p:spPr>
      </p:pic>
    </p:spTree>
    <p:extLst>
      <p:ext uri="{BB962C8B-B14F-4D97-AF65-F5344CB8AC3E}">
        <p14:creationId xmlns:p14="http://schemas.microsoft.com/office/powerpoint/2010/main" val="2413173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AD50-6A9E-4F1B-941D-F9569A2AB7D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An Individual with a Disability</a:t>
            </a:r>
          </a:p>
        </p:txBody>
      </p:sp>
      <p:sp>
        <p:nvSpPr>
          <p:cNvPr id="3" name="Content Placeholder 2">
            <a:extLst>
              <a:ext uri="{FF2B5EF4-FFF2-40B4-BE49-F238E27FC236}">
                <a16:creationId xmlns:a16="http://schemas.microsoft.com/office/drawing/2014/main" id="{256F88A4-0BAC-4FFB-9755-A4DFF4294ECF}"/>
              </a:ext>
            </a:extLst>
          </p:cNvPr>
          <p:cNvSpPr>
            <a:spLocks noGrp="1"/>
          </p:cNvSpPr>
          <p:nvPr>
            <p:ph idx="1"/>
          </p:nvPr>
        </p:nvSpPr>
        <p:spPr>
          <a:xfrm>
            <a:off x="838200" y="1844298"/>
            <a:ext cx="4431224" cy="4332665"/>
          </a:xfrm>
        </p:spPr>
        <p:txBody>
          <a:bodyPr>
            <a:normAutofit lnSpcReduction="10000"/>
          </a:bodyPr>
          <a:lstStyle/>
          <a:p>
            <a:pPr marL="0" indent="0">
              <a:buNone/>
            </a:pPr>
            <a:r>
              <a:rPr lang="en-US" dirty="0">
                <a:solidFill>
                  <a:schemeClr val="tx1"/>
                </a:solidFill>
                <a:latin typeface="Trebuchet MS" panose="020B0603020202020204" pitchFamily="34" charset="0"/>
              </a:rPr>
              <a:t>Within IWDS, on the “Private Information” screen within the application, if the question of “Individual with a Disability“ has any response other than “No” or “Prefer Not to Answer”, the Youth Barrier of “Individual with a Disability” will be identified.  </a:t>
            </a:r>
          </a:p>
          <a:p>
            <a:endParaRPr lang="en-US" dirty="0"/>
          </a:p>
        </p:txBody>
      </p:sp>
      <p:sp>
        <p:nvSpPr>
          <p:cNvPr id="4" name="Footer Placeholder 3">
            <a:extLst>
              <a:ext uri="{FF2B5EF4-FFF2-40B4-BE49-F238E27FC236}">
                <a16:creationId xmlns:a16="http://schemas.microsoft.com/office/drawing/2014/main" id="{6A596A62-E922-479E-9302-95ED0EF974B2}"/>
              </a:ext>
            </a:extLst>
          </p:cNvPr>
          <p:cNvSpPr>
            <a:spLocks noGrp="1"/>
          </p:cNvSpPr>
          <p:nvPr>
            <p:ph type="ftr" sz="quarter" idx="11"/>
          </p:nvPr>
        </p:nvSpPr>
        <p:spPr/>
        <p:txBody>
          <a:bodyPr/>
          <a:lstStyle/>
          <a:p>
            <a:r>
              <a:rPr lang="en-US" dirty="0"/>
              <a:t>June 6th, 2023</a:t>
            </a:r>
          </a:p>
        </p:txBody>
      </p:sp>
      <p:pic>
        <p:nvPicPr>
          <p:cNvPr id="8" name="Picture 7">
            <a:extLst>
              <a:ext uri="{FF2B5EF4-FFF2-40B4-BE49-F238E27FC236}">
                <a16:creationId xmlns:a16="http://schemas.microsoft.com/office/drawing/2014/main" id="{3946C5F5-C4A0-4AEC-9180-8175412D4CD9}"/>
              </a:ext>
            </a:extLst>
          </p:cNvPr>
          <p:cNvPicPr>
            <a:picLocks noChangeAspect="1"/>
          </p:cNvPicPr>
          <p:nvPr/>
        </p:nvPicPr>
        <p:blipFill>
          <a:blip r:embed="rId2"/>
          <a:stretch>
            <a:fillRect/>
          </a:stretch>
        </p:blipFill>
        <p:spPr>
          <a:xfrm>
            <a:off x="5496790" y="1517072"/>
            <a:ext cx="5816287" cy="4730063"/>
          </a:xfrm>
          <a:prstGeom prst="rect">
            <a:avLst/>
          </a:prstGeom>
        </p:spPr>
      </p:pic>
      <p:sp>
        <p:nvSpPr>
          <p:cNvPr id="9" name="Left Arrow 4">
            <a:extLst>
              <a:ext uri="{FF2B5EF4-FFF2-40B4-BE49-F238E27FC236}">
                <a16:creationId xmlns:a16="http://schemas.microsoft.com/office/drawing/2014/main" id="{A95627DC-09F3-4B95-A2DC-BD942EB29BFD}"/>
              </a:ext>
            </a:extLst>
          </p:cNvPr>
          <p:cNvSpPr/>
          <p:nvPr/>
        </p:nvSpPr>
        <p:spPr>
          <a:xfrm flipV="1">
            <a:off x="9364760" y="4848238"/>
            <a:ext cx="717804" cy="21151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2951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1AEB-2C16-4037-A49C-FD7552DE11B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Needing Assistance</a:t>
            </a:r>
          </a:p>
        </p:txBody>
      </p:sp>
      <p:sp>
        <p:nvSpPr>
          <p:cNvPr id="3" name="Content Placeholder 2">
            <a:extLst>
              <a:ext uri="{FF2B5EF4-FFF2-40B4-BE49-F238E27FC236}">
                <a16:creationId xmlns:a16="http://schemas.microsoft.com/office/drawing/2014/main" id="{05A62EB2-4E18-4BC0-A57E-64462A2EC899}"/>
              </a:ext>
            </a:extLst>
          </p:cNvPr>
          <p:cNvSpPr>
            <a:spLocks noGrp="1"/>
          </p:cNvSpPr>
          <p:nvPr>
            <p:ph idx="1"/>
          </p:nvPr>
        </p:nvSpPr>
        <p:spPr>
          <a:xfrm>
            <a:off x="838200" y="1828800"/>
            <a:ext cx="10515600" cy="4348163"/>
          </a:xfrm>
        </p:spPr>
        <p:txBody>
          <a:bodyPr>
            <a:normAutofit/>
          </a:bodyPr>
          <a:lstStyle/>
          <a:p>
            <a:r>
              <a:rPr lang="en-US" sz="2400" dirty="0">
                <a:solidFill>
                  <a:schemeClr val="tx1"/>
                </a:solidFill>
                <a:latin typeface="Trebuchet MS" panose="020B0603020202020204" pitchFamily="34" charset="0"/>
              </a:rPr>
              <a:t>Under Youth eligibility, there is a barrier for, “</a:t>
            </a:r>
            <a:r>
              <a:rPr lang="en-US" sz="2400" dirty="0">
                <a:solidFill>
                  <a:schemeClr val="tx1"/>
                </a:solidFill>
                <a:latin typeface="Trebuchet MS" panose="020B0603020202020204" pitchFamily="34" charset="0"/>
                <a:cs typeface="Traditional Arabic" panose="02020603050405020304" pitchFamily="18" charset="-78"/>
              </a:rPr>
              <a:t>An individual </a:t>
            </a:r>
            <a:r>
              <a:rPr lang="en-US" sz="2400" b="1" dirty="0">
                <a:solidFill>
                  <a:schemeClr val="tx1"/>
                </a:solidFill>
                <a:latin typeface="Trebuchet MS" panose="020B0603020202020204" pitchFamily="34" charset="0"/>
                <a:cs typeface="Traditional Arabic" panose="02020603050405020304" pitchFamily="18" charset="-78"/>
              </a:rPr>
              <a:t>requiring additional assistance</a:t>
            </a:r>
            <a:r>
              <a:rPr lang="en-US" sz="2400" dirty="0">
                <a:solidFill>
                  <a:schemeClr val="tx1"/>
                </a:solidFill>
                <a:latin typeface="Trebuchet MS" panose="020B0603020202020204" pitchFamily="34" charset="0"/>
                <a:cs typeface="Traditional Arabic" panose="02020603050405020304" pitchFamily="18" charset="-78"/>
              </a:rPr>
              <a:t> to enter or complete an educational program or to secure or hold employment.” </a:t>
            </a:r>
          </a:p>
          <a:p>
            <a:r>
              <a:rPr lang="en-US" sz="2400" dirty="0">
                <a:solidFill>
                  <a:schemeClr val="tx1"/>
                </a:solidFill>
                <a:latin typeface="Trebuchet MS" panose="020B0603020202020204" pitchFamily="34" charset="0"/>
                <a:cs typeface="Traditional Arabic" panose="02020603050405020304" pitchFamily="18" charset="-78"/>
              </a:rPr>
              <a:t>Within IWDS it is recorded on the Youth Barriers Screen with the question of “Youth Needing Assistance”.</a:t>
            </a:r>
          </a:p>
          <a:p>
            <a:r>
              <a:rPr lang="en-US" sz="2400" dirty="0">
                <a:solidFill>
                  <a:schemeClr val="tx1"/>
                </a:solidFill>
                <a:latin typeface="Trebuchet MS" panose="020B0603020202020204" pitchFamily="34" charset="0"/>
                <a:cs typeface="Traditional Arabic" panose="02020603050405020304" pitchFamily="18" charset="-78"/>
              </a:rPr>
              <a:t>It is important to understand that the criteria to support this barrier is determined by each Local Workforce Innovation Area (LWIA) in their own Local Policy.</a:t>
            </a:r>
          </a:p>
          <a:p>
            <a:pPr lvl="1"/>
            <a:r>
              <a:rPr lang="en-US" dirty="0">
                <a:solidFill>
                  <a:schemeClr val="tx1"/>
                </a:solidFill>
                <a:latin typeface="Trebuchet MS" panose="020B0603020202020204" pitchFamily="34" charset="0"/>
                <a:cs typeface="Traditional Arabic" panose="02020603050405020304" pitchFamily="18" charset="-78"/>
              </a:rPr>
              <a:t>If this barrier is indicated in an application, staff must explain in the case note (or with appropriate documentation), how the client meets the criteria that is laid out within the LWIA Local Policy.</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599E5B56-C726-456C-87C1-73B9D437AA13}"/>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3276920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952F-189F-4508-BD4E-D44EFF0AAE1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Understanding E-Policy Manual</a:t>
            </a:r>
          </a:p>
        </p:txBody>
      </p:sp>
      <p:sp>
        <p:nvSpPr>
          <p:cNvPr id="3" name="Content Placeholder 2">
            <a:extLst>
              <a:ext uri="{FF2B5EF4-FFF2-40B4-BE49-F238E27FC236}">
                <a16:creationId xmlns:a16="http://schemas.microsoft.com/office/drawing/2014/main" id="{8E81CE97-1014-4109-934D-3D5B064873A4}"/>
              </a:ext>
            </a:extLst>
          </p:cNvPr>
          <p:cNvSpPr>
            <a:spLocks noGrp="1"/>
          </p:cNvSpPr>
          <p:nvPr>
            <p:ph idx="1"/>
          </p:nvPr>
        </p:nvSpPr>
        <p:spPr>
          <a:xfrm>
            <a:off x="838200" y="2118167"/>
            <a:ext cx="5500607" cy="4058796"/>
          </a:xfrm>
        </p:spPr>
        <p:txBody>
          <a:bodyPr>
            <a:normAutofit lnSpcReduction="10000"/>
          </a:bodyPr>
          <a:lstStyle/>
          <a:p>
            <a:pPr marL="0" indent="0">
              <a:buNone/>
            </a:pPr>
            <a:r>
              <a:rPr lang="en-US" dirty="0">
                <a:solidFill>
                  <a:schemeClr val="tx1"/>
                </a:solidFill>
                <a:latin typeface="Trebuchet MS" panose="020B0603020202020204" pitchFamily="34" charset="0"/>
              </a:rPr>
              <a:t>The Illinois Department of Commerce and Economic Opportunity, Office of Employment and Training (OET) utilizes a WIOA ePolicy portal where all current and new guidance issued by the Illinois Workforce Innovation Board (IWIB) and OET is maintained. </a:t>
            </a:r>
          </a:p>
          <a:p>
            <a:endParaRPr lang="en-US" dirty="0">
              <a:latin typeface="Trebuchet MS" panose="020B0603020202020204" pitchFamily="34" charset="0"/>
            </a:endParaRPr>
          </a:p>
          <a:p>
            <a:pPr marL="0" indent="0">
              <a:buNone/>
            </a:pPr>
            <a:r>
              <a:rPr lang="en-US" sz="1600" b="1" dirty="0"/>
              <a:t>Homepage: </a:t>
            </a:r>
            <a:r>
              <a:rPr lang="en-US" sz="1600" b="1" u="sng" dirty="0">
                <a:hlinkClick r:id="rId2"/>
              </a:rPr>
              <a:t>www.illinoisworknet.com/DCEOPolicies</a:t>
            </a:r>
            <a:endParaRPr lang="en-US" sz="1600" b="1" dirty="0"/>
          </a:p>
          <a:p>
            <a:endParaRPr lang="en-US" dirty="0"/>
          </a:p>
        </p:txBody>
      </p:sp>
      <p:sp>
        <p:nvSpPr>
          <p:cNvPr id="4" name="Footer Placeholder 3">
            <a:extLst>
              <a:ext uri="{FF2B5EF4-FFF2-40B4-BE49-F238E27FC236}">
                <a16:creationId xmlns:a16="http://schemas.microsoft.com/office/drawing/2014/main" id="{D7757055-97F2-459F-8CDF-5C0BA1E1450F}"/>
              </a:ext>
            </a:extLst>
          </p:cNvPr>
          <p:cNvSpPr>
            <a:spLocks noGrp="1"/>
          </p:cNvSpPr>
          <p:nvPr>
            <p:ph type="ftr" sz="quarter" idx="11"/>
          </p:nvPr>
        </p:nvSpPr>
        <p:spPr/>
        <p:txBody>
          <a:bodyPr/>
          <a:lstStyle/>
          <a:p>
            <a:r>
              <a:rPr lang="en-US" dirty="0"/>
              <a:t>June 6th, 2023</a:t>
            </a:r>
          </a:p>
        </p:txBody>
      </p:sp>
      <p:pic>
        <p:nvPicPr>
          <p:cNvPr id="5" name="Picture 2">
            <a:extLst>
              <a:ext uri="{FF2B5EF4-FFF2-40B4-BE49-F238E27FC236}">
                <a16:creationId xmlns:a16="http://schemas.microsoft.com/office/drawing/2014/main" id="{721364D1-9DB7-4E58-8D31-2A1F6E937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495864" y="1874892"/>
            <a:ext cx="4631919" cy="430207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930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4EFFC-182D-B472-D716-EEED35999EDA}"/>
              </a:ext>
            </a:extLst>
          </p:cNvPr>
          <p:cNvSpPr>
            <a:spLocks noGrp="1"/>
          </p:cNvSpPr>
          <p:nvPr>
            <p:ph type="title"/>
          </p:nvPr>
        </p:nvSpPr>
        <p:spPr>
          <a:xfrm>
            <a:off x="3211010" y="610865"/>
            <a:ext cx="7616143" cy="885426"/>
          </a:xfrm>
        </p:spPr>
        <p:txBody>
          <a:bodyPr>
            <a:normAutofit fontScale="90000"/>
          </a:bodyPr>
          <a:lstStyle/>
          <a:p>
            <a:pPr algn="ctr"/>
            <a:r>
              <a:rPr lang="en-US" dirty="0">
                <a:latin typeface="Trebuchet MS" panose="020B0603020202020204" pitchFamily="34" charset="0"/>
              </a:rPr>
              <a:t>Youth Requiring Additional Assistance Limitations   </a:t>
            </a:r>
          </a:p>
        </p:txBody>
      </p:sp>
      <p:sp>
        <p:nvSpPr>
          <p:cNvPr id="3" name="Content Placeholder 2">
            <a:extLst>
              <a:ext uri="{FF2B5EF4-FFF2-40B4-BE49-F238E27FC236}">
                <a16:creationId xmlns:a16="http://schemas.microsoft.com/office/drawing/2014/main" id="{BD8FF352-2981-6EC1-C417-051AE6BE5EC3}"/>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In TEGL 09-22 that was released on March 2</a:t>
            </a:r>
            <a:r>
              <a:rPr lang="en-US" baseline="30000" dirty="0">
                <a:solidFill>
                  <a:schemeClr val="tx1"/>
                </a:solidFill>
                <a:latin typeface="Trebuchet MS" panose="020B0603020202020204" pitchFamily="34" charset="0"/>
              </a:rPr>
              <a:t>nd</a:t>
            </a:r>
            <a:r>
              <a:rPr lang="en-US" dirty="0">
                <a:solidFill>
                  <a:schemeClr val="tx1"/>
                </a:solidFill>
                <a:latin typeface="Trebuchet MS" panose="020B0603020202020204" pitchFamily="34" charset="0"/>
              </a:rPr>
              <a:t>, 2023 updated guidance that states only record the barrier of “</a:t>
            </a:r>
            <a:r>
              <a:rPr lang="en-US" sz="2800"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sz="2800" dirty="0">
                <a:solidFill>
                  <a:schemeClr val="tx1"/>
                </a:solidFill>
                <a:latin typeface="Trebuchet MS" panose="020B0603020202020204" pitchFamily="34" charset="0"/>
                <a:cs typeface="Traditional Arabic" panose="02020603050405020304" pitchFamily="18" charset="-78"/>
              </a:rPr>
              <a:t>.” when it is a </a:t>
            </a:r>
            <a:r>
              <a:rPr lang="en-US" sz="2800" b="1" u="sng" dirty="0">
                <a:solidFill>
                  <a:schemeClr val="tx1"/>
                </a:solidFill>
                <a:highlight>
                  <a:srgbClr val="FFFF00"/>
                </a:highlight>
                <a:latin typeface="Trebuchet MS" panose="020B0603020202020204" pitchFamily="34" charset="0"/>
                <a:cs typeface="Traditional Arabic" panose="02020603050405020304" pitchFamily="18" charset="-78"/>
              </a:rPr>
              <a:t>participant’s sole eligibility barrier</a:t>
            </a:r>
            <a:r>
              <a:rPr lang="en-US" sz="2800" dirty="0">
                <a:solidFill>
                  <a:schemeClr val="tx1"/>
                </a:solidFill>
                <a:latin typeface="Trebuchet MS" panose="020B0603020202020204" pitchFamily="34" charset="0"/>
                <a:cs typeface="Traditional Arabic" panose="02020603050405020304" pitchFamily="18" charset="-78"/>
              </a:rPr>
              <a:t>.</a:t>
            </a:r>
          </a:p>
          <a:p>
            <a:r>
              <a:rPr lang="en-US" dirty="0">
                <a:solidFill>
                  <a:schemeClr val="tx1"/>
                </a:solidFill>
                <a:latin typeface="Trebuchet MS" panose="020B0603020202020204" pitchFamily="34" charset="0"/>
                <a:cs typeface="Traditional Arabic" panose="02020603050405020304" pitchFamily="18" charset="-78"/>
              </a:rPr>
              <a:t>Guidance in TEGL 09-22 states, “</a:t>
            </a:r>
            <a:r>
              <a:rPr lang="en-US" b="1" i="1" dirty="0">
                <a:solidFill>
                  <a:schemeClr val="tx1"/>
                </a:solidFill>
                <a:highlight>
                  <a:srgbClr val="FFFF00"/>
                </a:highlight>
                <a:latin typeface="Trebuchet MS" panose="020B0603020202020204" pitchFamily="34" charset="0"/>
                <a:cs typeface="Traditional Arabic" panose="02020603050405020304" pitchFamily="18" charset="-78"/>
              </a:rPr>
              <a:t>WIOA includes a limitation where in each local area only five percent of in-school youth in a given program year can be determined eligible using this barrier</a:t>
            </a:r>
            <a:r>
              <a:rPr lang="en-US" dirty="0">
                <a:solidFill>
                  <a:schemeClr val="tx1"/>
                </a:solidFill>
                <a:highlight>
                  <a:srgbClr val="FFFF00"/>
                </a:highlight>
                <a:latin typeface="Trebuchet MS" panose="020B0603020202020204" pitchFamily="34" charset="0"/>
                <a:cs typeface="Traditional Arabic" panose="02020603050405020304" pitchFamily="18" charset="-78"/>
              </a:rPr>
              <a:t>”</a:t>
            </a:r>
            <a:r>
              <a:rPr lang="en-US" dirty="0">
                <a:solidFill>
                  <a:schemeClr val="tx1"/>
                </a:solidFill>
                <a:latin typeface="Trebuchet MS" panose="020B0603020202020204" pitchFamily="34" charset="0"/>
                <a:cs typeface="Traditional Arabic" panose="02020603050405020304" pitchFamily="18" charset="-78"/>
              </a:rPr>
              <a:t>.</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914FDBD4-2746-7C87-AB5C-9CB78E709688}"/>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895734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C8D9-F4A3-48EF-9479-AAE755C242D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LWIA 26 Local Guidance </a:t>
            </a:r>
          </a:p>
        </p:txBody>
      </p:sp>
      <p:sp>
        <p:nvSpPr>
          <p:cNvPr id="3" name="Content Placeholder 2">
            <a:extLst>
              <a:ext uri="{FF2B5EF4-FFF2-40B4-BE49-F238E27FC236}">
                <a16:creationId xmlns:a16="http://schemas.microsoft.com/office/drawing/2014/main" id="{0B1AEB70-CA06-4ED0-82F8-DE273193C54D}"/>
              </a:ext>
            </a:extLst>
          </p:cNvPr>
          <p:cNvSpPr>
            <a:spLocks noGrp="1"/>
          </p:cNvSpPr>
          <p:nvPr>
            <p:ph idx="1"/>
          </p:nvPr>
        </p:nvSpPr>
        <p:spPr>
          <a:xfrm>
            <a:off x="838200" y="1880754"/>
            <a:ext cx="10515600" cy="4475595"/>
          </a:xfrm>
        </p:spPr>
        <p:txBody>
          <a:bodyPr>
            <a:normAutofit fontScale="85000" lnSpcReduction="20000"/>
          </a:bodyPr>
          <a:lstStyle/>
          <a:p>
            <a:r>
              <a:rPr lang="en-US" sz="3100" dirty="0">
                <a:solidFill>
                  <a:schemeClr val="tx1"/>
                </a:solidFill>
                <a:latin typeface="Trebuchet MS" panose="020B0603020202020204" pitchFamily="34" charset="0"/>
              </a:rPr>
              <a:t>LWIA 26 has some very detailed local policy guidance related to the Youth Barrier of, “</a:t>
            </a:r>
            <a:r>
              <a:rPr lang="en-US" sz="3100"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sz="3100" dirty="0">
                <a:solidFill>
                  <a:schemeClr val="tx1"/>
                </a:solidFill>
                <a:latin typeface="Trebuchet MS" panose="020B0603020202020204" pitchFamily="34" charset="0"/>
                <a:cs typeface="Traditional Arabic" panose="02020603050405020304" pitchFamily="18" charset="-78"/>
              </a:rPr>
              <a:t>.”</a:t>
            </a:r>
          </a:p>
          <a:p>
            <a:pPr marL="0" indent="0">
              <a:buNone/>
            </a:pPr>
            <a:r>
              <a:rPr lang="en-US" sz="3100" dirty="0">
                <a:solidFill>
                  <a:schemeClr val="tx1"/>
                </a:solidFill>
                <a:latin typeface="Trebuchet MS" panose="020B0603020202020204" pitchFamily="34" charset="0"/>
                <a:cs typeface="Traditional Arabic" panose="02020603050405020304" pitchFamily="18" charset="-78"/>
              </a:rPr>
              <a:t> </a:t>
            </a:r>
          </a:p>
          <a:p>
            <a:r>
              <a:rPr lang="en-US" sz="3100" dirty="0">
                <a:solidFill>
                  <a:schemeClr val="tx1"/>
                </a:solidFill>
                <a:latin typeface="Trebuchet MS" panose="020B0603020202020204" pitchFamily="34" charset="0"/>
                <a:cs typeface="Traditional Arabic" panose="02020603050405020304" pitchFamily="18" charset="-78"/>
              </a:rPr>
              <a:t>The LWIA 26 Local Policy Number 17, which lists the locally determined criteria for the Youth “Requiring Additional Assistance”.</a:t>
            </a:r>
          </a:p>
          <a:p>
            <a:pPr lvl="1"/>
            <a:r>
              <a:rPr lang="en-US" sz="2700" dirty="0">
                <a:solidFill>
                  <a:schemeClr val="tx1"/>
                </a:solidFill>
                <a:latin typeface="Trebuchet MS" panose="020B0603020202020204" pitchFamily="34" charset="0"/>
                <a:cs typeface="Traditional Arabic" panose="02020603050405020304" pitchFamily="18" charset="-78"/>
              </a:rPr>
              <a:t>The LWIA 26 does have separate criteria for an In-School Youth (ISY) and different criteria for an Out-of-School Youth (OSY).</a:t>
            </a:r>
            <a:endParaRPr lang="en-US" sz="2700" dirty="0">
              <a:solidFill>
                <a:schemeClr val="tx1"/>
              </a:solidFill>
              <a:effectLst/>
              <a:latin typeface="Trebuchet MS" panose="020B0603020202020204" pitchFamily="34" charset="0"/>
              <a:ea typeface="Times New Roman" panose="02020603050405020304" pitchFamily="18" charset="0"/>
            </a:endParaRPr>
          </a:p>
          <a:p>
            <a:endParaRPr lang="en-US" sz="3100" dirty="0">
              <a:solidFill>
                <a:schemeClr val="tx1"/>
              </a:solidFill>
              <a:effectLst/>
              <a:latin typeface="Trebuchet MS" panose="020B0603020202020204" pitchFamily="34" charset="0"/>
              <a:ea typeface="Times New Roman" panose="02020603050405020304" pitchFamily="18" charset="0"/>
            </a:endParaRPr>
          </a:p>
          <a:p>
            <a:pPr marL="0" indent="0">
              <a:buNone/>
            </a:pPr>
            <a:endParaRPr lang="en-US" sz="3100" dirty="0">
              <a:solidFill>
                <a:schemeClr val="tx1"/>
              </a:solidFill>
              <a:latin typeface="Trebuchet MS" panose="020B0603020202020204" pitchFamily="34" charset="0"/>
              <a:cs typeface="Traditional Arabic" panose="02020603050405020304" pitchFamily="18" charset="-78"/>
            </a:endParaRPr>
          </a:p>
          <a:p>
            <a:pPr marL="0" indent="0">
              <a:buNone/>
            </a:pPr>
            <a:r>
              <a:rPr lang="en-US" dirty="0">
                <a:solidFill>
                  <a:schemeClr val="tx1"/>
                </a:solidFill>
                <a:latin typeface="Trebuchet MS" panose="020B0603020202020204" pitchFamily="34" charset="0"/>
                <a:cs typeface="Traditional Arabic" panose="02020603050405020304" pitchFamily="18" charset="-78"/>
              </a:rPr>
              <a:t> </a:t>
            </a: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26998ED7-10C7-42CF-A2A9-B874940D19C4}"/>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3861071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4685-A50F-34AB-4B94-DE064C292D31}"/>
              </a:ext>
            </a:extLst>
          </p:cNvPr>
          <p:cNvSpPr>
            <a:spLocks noGrp="1"/>
          </p:cNvSpPr>
          <p:nvPr>
            <p:ph type="title"/>
          </p:nvPr>
        </p:nvSpPr>
        <p:spPr/>
        <p:txBody>
          <a:bodyPr>
            <a:normAutofit fontScale="90000"/>
          </a:bodyPr>
          <a:lstStyle/>
          <a:p>
            <a:pPr algn="ctr"/>
            <a:r>
              <a:rPr lang="en-US" dirty="0"/>
              <a:t> </a:t>
            </a:r>
            <a:r>
              <a:rPr lang="en-US" dirty="0">
                <a:latin typeface="Trebuchet MS" panose="020B0603020202020204" pitchFamily="34" charset="0"/>
              </a:rPr>
              <a:t>Limited to only 5% of ISY</a:t>
            </a:r>
          </a:p>
        </p:txBody>
      </p:sp>
      <p:sp>
        <p:nvSpPr>
          <p:cNvPr id="3" name="Content Placeholder 2">
            <a:extLst>
              <a:ext uri="{FF2B5EF4-FFF2-40B4-BE49-F238E27FC236}">
                <a16:creationId xmlns:a16="http://schemas.microsoft.com/office/drawing/2014/main" id="{14095C92-4E45-A7AA-9D70-209C5AED505B}"/>
              </a:ext>
            </a:extLst>
          </p:cNvPr>
          <p:cNvSpPr>
            <a:spLocks noGrp="1"/>
          </p:cNvSpPr>
          <p:nvPr>
            <p:ph idx="1"/>
          </p:nvPr>
        </p:nvSpPr>
        <p:spPr/>
        <p:txBody>
          <a:bodyPr>
            <a:normAutofit fontScale="85000" lnSpcReduction="20000"/>
          </a:bodyPr>
          <a:lstStyle/>
          <a:p>
            <a:r>
              <a:rPr lang="en-US" dirty="0">
                <a:solidFill>
                  <a:schemeClr val="tx1"/>
                </a:solidFill>
                <a:latin typeface="Trebuchet MS" panose="020B0603020202020204" pitchFamily="34" charset="0"/>
              </a:rPr>
              <a:t>As was previously passed on,</a:t>
            </a:r>
            <a:r>
              <a:rPr lang="en-US" dirty="0">
                <a:solidFill>
                  <a:schemeClr val="tx1"/>
                </a:solidFill>
                <a:latin typeface="Trebuchet MS" panose="020B0603020202020204" pitchFamily="34" charset="0"/>
                <a:cs typeface="Traditional Arabic" panose="02020603050405020304" pitchFamily="18" charset="-78"/>
              </a:rPr>
              <a:t> TEGL 09-22 provided guidance </a:t>
            </a:r>
            <a:r>
              <a:rPr lang="en-US" dirty="0" err="1">
                <a:solidFill>
                  <a:schemeClr val="tx1"/>
                </a:solidFill>
                <a:latin typeface="Trebuchet MS" panose="020B0603020202020204" pitchFamily="34" charset="0"/>
                <a:cs typeface="Traditional Arabic" panose="02020603050405020304" pitchFamily="18" charset="-78"/>
              </a:rPr>
              <a:t>that,“</a:t>
            </a:r>
            <a:r>
              <a:rPr lang="en-US" b="1" i="1" dirty="0" err="1">
                <a:solidFill>
                  <a:schemeClr val="tx1"/>
                </a:solidFill>
                <a:highlight>
                  <a:srgbClr val="FFFF00"/>
                </a:highlight>
                <a:latin typeface="Trebuchet MS" panose="020B0603020202020204" pitchFamily="34" charset="0"/>
                <a:cs typeface="Traditional Arabic" panose="02020603050405020304" pitchFamily="18" charset="-78"/>
              </a:rPr>
              <a:t>WIOA</a:t>
            </a:r>
            <a:r>
              <a:rPr lang="en-US" b="1" i="1" dirty="0">
                <a:solidFill>
                  <a:schemeClr val="tx1"/>
                </a:solidFill>
                <a:highlight>
                  <a:srgbClr val="FFFF00"/>
                </a:highlight>
                <a:latin typeface="Trebuchet MS" panose="020B0603020202020204" pitchFamily="34" charset="0"/>
                <a:cs typeface="Traditional Arabic" panose="02020603050405020304" pitchFamily="18" charset="-78"/>
              </a:rPr>
              <a:t> includes a limitation where in each local area only five percent of in-school youth in a given program year can be determined eligible using this barrier</a:t>
            </a:r>
            <a:r>
              <a:rPr lang="en-US" dirty="0">
                <a:solidFill>
                  <a:schemeClr val="tx1"/>
                </a:solidFill>
                <a:highlight>
                  <a:srgbClr val="FFFF00"/>
                </a:highlight>
                <a:latin typeface="Trebuchet MS" panose="020B0603020202020204" pitchFamily="34" charset="0"/>
                <a:cs typeface="Traditional Arabic" panose="02020603050405020304" pitchFamily="18" charset="-78"/>
              </a:rPr>
              <a:t>”</a:t>
            </a:r>
            <a:r>
              <a:rPr lang="en-US" dirty="0">
                <a:solidFill>
                  <a:schemeClr val="tx1"/>
                </a:solidFill>
                <a:latin typeface="Trebuchet MS" panose="020B0603020202020204" pitchFamily="34" charset="0"/>
                <a:cs typeface="Traditional Arabic" panose="02020603050405020304" pitchFamily="18" charset="-78"/>
              </a:rPr>
              <a:t>.</a:t>
            </a:r>
            <a:endParaRPr lang="en-US" dirty="0">
              <a:solidFill>
                <a:schemeClr val="tx1"/>
              </a:solidFill>
              <a:latin typeface="Trebuchet MS" panose="020B0603020202020204" pitchFamily="34" charset="0"/>
            </a:endParaRPr>
          </a:p>
          <a:p>
            <a:pPr marL="0" indent="0">
              <a:buNone/>
            </a:pPr>
            <a:r>
              <a:rPr lang="en-US" dirty="0"/>
              <a:t> </a:t>
            </a:r>
            <a:endParaRPr lang="en-US" dirty="0">
              <a:latin typeface="Trebuchet MS" panose="020B0603020202020204" pitchFamily="34" charset="0"/>
            </a:endParaRPr>
          </a:p>
          <a:p>
            <a:r>
              <a:rPr lang="en-US" dirty="0">
                <a:solidFill>
                  <a:schemeClr val="tx1"/>
                </a:solidFill>
                <a:latin typeface="Trebuchet MS" panose="020B0603020202020204" pitchFamily="34" charset="0"/>
              </a:rPr>
              <a:t>OET WIOA ISY Youth Policy 5.4.2, that was issued on May 11st, 2023 states under paragraph 1.d.7) - an individual who requires additional assistance to complete an educational program or to secure or hold employment.</a:t>
            </a:r>
          </a:p>
          <a:p>
            <a:pPr lvl="1"/>
            <a:r>
              <a:rPr lang="en-US" dirty="0">
                <a:solidFill>
                  <a:schemeClr val="tx1"/>
                </a:solidFill>
                <a:latin typeface="Trebuchet MS" panose="020B0603020202020204" pitchFamily="34" charset="0"/>
              </a:rPr>
              <a:t>a) This criterion can only be used when no other youth barriers exist. </a:t>
            </a:r>
          </a:p>
          <a:p>
            <a:pPr lvl="1"/>
            <a:r>
              <a:rPr lang="en-US" dirty="0">
                <a:solidFill>
                  <a:schemeClr val="tx1"/>
                </a:solidFill>
                <a:latin typeface="Trebuchet MS" panose="020B0603020202020204" pitchFamily="34" charset="0"/>
              </a:rPr>
              <a:t>b) Local Workforce Innovation Boards (LWIBs) must establish a local policy using this criterion. </a:t>
            </a:r>
          </a:p>
          <a:p>
            <a:pPr lvl="1"/>
            <a:r>
              <a:rPr lang="en-US" dirty="0">
                <a:solidFill>
                  <a:schemeClr val="tx1"/>
                </a:solidFill>
                <a:latin typeface="Trebuchet MS" panose="020B0603020202020204" pitchFamily="34" charset="0"/>
              </a:rPr>
              <a:t>c) LWIBs must ensure that less than five (5) percent of their ISY per program year utilize and report this barrier as the sole reason for eligibility determination.</a:t>
            </a:r>
          </a:p>
          <a:p>
            <a:endParaRPr lang="en-US" dirty="0"/>
          </a:p>
        </p:txBody>
      </p:sp>
      <p:sp>
        <p:nvSpPr>
          <p:cNvPr id="4" name="Footer Placeholder 3">
            <a:extLst>
              <a:ext uri="{FF2B5EF4-FFF2-40B4-BE49-F238E27FC236}">
                <a16:creationId xmlns:a16="http://schemas.microsoft.com/office/drawing/2014/main" id="{FEF3180D-DB7E-B8BE-4ABA-AEEB5A55E6E1}"/>
              </a:ext>
            </a:extLst>
          </p:cNvPr>
          <p:cNvSpPr>
            <a:spLocks noGrp="1"/>
          </p:cNvSpPr>
          <p:nvPr>
            <p:ph type="ftr" sz="quarter" idx="11"/>
          </p:nvPr>
        </p:nvSpPr>
        <p:spPr/>
        <p:txBody>
          <a:bodyPr/>
          <a:lstStyle/>
          <a:p>
            <a:r>
              <a:rPr lang="en-US"/>
              <a:t>June 6th, 2023</a:t>
            </a:r>
            <a:endParaRPr lang="en-US" dirty="0"/>
          </a:p>
        </p:txBody>
      </p:sp>
    </p:spTree>
    <p:extLst>
      <p:ext uri="{BB962C8B-B14F-4D97-AF65-F5344CB8AC3E}">
        <p14:creationId xmlns:p14="http://schemas.microsoft.com/office/powerpoint/2010/main" val="1521879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E15F-C299-0ECF-95F4-102016A24460}"/>
              </a:ext>
            </a:extLst>
          </p:cNvPr>
          <p:cNvSpPr>
            <a:spLocks noGrp="1"/>
          </p:cNvSpPr>
          <p:nvPr>
            <p:ph type="title"/>
          </p:nvPr>
        </p:nvSpPr>
        <p:spPr>
          <a:xfrm>
            <a:off x="2951018" y="610865"/>
            <a:ext cx="8925791" cy="978944"/>
          </a:xfrm>
        </p:spPr>
        <p:txBody>
          <a:bodyPr>
            <a:normAutofit fontScale="90000"/>
          </a:bodyPr>
          <a:lstStyle/>
          <a:p>
            <a:pPr algn="ctr"/>
            <a:r>
              <a:rPr lang="en-US" dirty="0">
                <a:latin typeface="Trebuchet MS" panose="020B0603020202020204" pitchFamily="34" charset="0"/>
              </a:rPr>
              <a:t>LWIA 26 Youth Requires Additional Assistance ISY Criteria  </a:t>
            </a:r>
            <a:endParaRPr lang="en-US" dirty="0"/>
          </a:p>
        </p:txBody>
      </p:sp>
      <p:sp>
        <p:nvSpPr>
          <p:cNvPr id="3" name="Content Placeholder 2">
            <a:extLst>
              <a:ext uri="{FF2B5EF4-FFF2-40B4-BE49-F238E27FC236}">
                <a16:creationId xmlns:a16="http://schemas.microsoft.com/office/drawing/2014/main" id="{E7E8A9A7-32C8-A395-EE3D-DEAEF90472A2}"/>
              </a:ext>
            </a:extLst>
          </p:cNvPr>
          <p:cNvSpPr>
            <a:spLocks noGrp="1"/>
          </p:cNvSpPr>
          <p:nvPr>
            <p:ph idx="1"/>
          </p:nvPr>
        </p:nvSpPr>
        <p:spPr>
          <a:xfrm>
            <a:off x="838200" y="1880755"/>
            <a:ext cx="10515600" cy="4296208"/>
          </a:xfrm>
        </p:spPr>
        <p:txBody>
          <a:bodyPr>
            <a:normAutofit/>
          </a:bodyPr>
          <a:lstStyle/>
          <a:p>
            <a:pPr marL="0" marR="0" indent="0">
              <a:spcBef>
                <a:spcPts val="0"/>
              </a:spcBef>
              <a:spcAft>
                <a:spcPts val="0"/>
              </a:spcAft>
              <a:buNone/>
            </a:pPr>
            <a:r>
              <a:rPr lang="en-US" sz="6400" dirty="0">
                <a:solidFill>
                  <a:schemeClr val="tx1"/>
                </a:solidFill>
                <a:latin typeface="Trebuchet MS" panose="020B0603020202020204" pitchFamily="34" charset="0"/>
              </a:rPr>
              <a:t> </a:t>
            </a:r>
            <a:endParaRPr lang="en-US" sz="5600" dirty="0">
              <a:solidFill>
                <a:schemeClr val="tx1"/>
              </a:solidFill>
              <a:highlight>
                <a:srgbClr val="FFFF00"/>
              </a:highlight>
              <a:latin typeface="Trebuchet MS" panose="020B0603020202020204" pitchFamily="34" charset="0"/>
            </a:endParaRPr>
          </a:p>
        </p:txBody>
      </p:sp>
      <p:sp>
        <p:nvSpPr>
          <p:cNvPr id="4" name="Footer Placeholder 3">
            <a:extLst>
              <a:ext uri="{FF2B5EF4-FFF2-40B4-BE49-F238E27FC236}">
                <a16:creationId xmlns:a16="http://schemas.microsoft.com/office/drawing/2014/main" id="{A0D31E6E-5094-5221-4E70-8A956ED23E5F}"/>
              </a:ext>
            </a:extLst>
          </p:cNvPr>
          <p:cNvSpPr>
            <a:spLocks noGrp="1"/>
          </p:cNvSpPr>
          <p:nvPr>
            <p:ph type="ftr" sz="quarter" idx="11"/>
          </p:nvPr>
        </p:nvSpPr>
        <p:spPr/>
        <p:txBody>
          <a:bodyPr/>
          <a:lstStyle/>
          <a:p>
            <a:r>
              <a:rPr lang="en-US" dirty="0"/>
              <a:t>June 6th, 2023</a:t>
            </a:r>
          </a:p>
        </p:txBody>
      </p:sp>
      <p:pic>
        <p:nvPicPr>
          <p:cNvPr id="6" name="Picture 5">
            <a:extLst>
              <a:ext uri="{FF2B5EF4-FFF2-40B4-BE49-F238E27FC236}">
                <a16:creationId xmlns:a16="http://schemas.microsoft.com/office/drawing/2014/main" id="{D7BE37FC-42F5-5DED-6437-40361B8D90B5}"/>
              </a:ext>
            </a:extLst>
          </p:cNvPr>
          <p:cNvPicPr>
            <a:picLocks noChangeAspect="1"/>
          </p:cNvPicPr>
          <p:nvPr/>
        </p:nvPicPr>
        <p:blipFill>
          <a:blip r:embed="rId2"/>
          <a:stretch>
            <a:fillRect/>
          </a:stretch>
        </p:blipFill>
        <p:spPr>
          <a:xfrm>
            <a:off x="1618625" y="1769195"/>
            <a:ext cx="8954750" cy="4477939"/>
          </a:xfrm>
          <a:prstGeom prst="rect">
            <a:avLst/>
          </a:prstGeom>
        </p:spPr>
      </p:pic>
    </p:spTree>
    <p:extLst>
      <p:ext uri="{BB962C8B-B14F-4D97-AF65-F5344CB8AC3E}">
        <p14:creationId xmlns:p14="http://schemas.microsoft.com/office/powerpoint/2010/main" val="1963126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306E-821B-4E81-B9D1-071041BDD11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Needing Assistance</a:t>
            </a:r>
          </a:p>
        </p:txBody>
      </p:sp>
      <p:sp>
        <p:nvSpPr>
          <p:cNvPr id="3" name="Content Placeholder 2">
            <a:extLst>
              <a:ext uri="{FF2B5EF4-FFF2-40B4-BE49-F238E27FC236}">
                <a16:creationId xmlns:a16="http://schemas.microsoft.com/office/drawing/2014/main" id="{D07E0906-4BC5-4278-88F1-3C2B9AD258B0}"/>
              </a:ext>
            </a:extLst>
          </p:cNvPr>
          <p:cNvSpPr>
            <a:spLocks noGrp="1"/>
          </p:cNvSpPr>
          <p:nvPr>
            <p:ph idx="1"/>
          </p:nvPr>
        </p:nvSpPr>
        <p:spPr>
          <a:xfrm>
            <a:off x="838200" y="1735810"/>
            <a:ext cx="10515600" cy="4441153"/>
          </a:xfrm>
        </p:spPr>
        <p:txBody>
          <a:bodyPr/>
          <a:lstStyle/>
          <a:p>
            <a:pPr marL="0" indent="0">
              <a:buNone/>
            </a:pPr>
            <a:r>
              <a:rPr lang="en-US" dirty="0">
                <a:solidFill>
                  <a:schemeClr val="tx1"/>
                </a:solidFill>
                <a:latin typeface="Trebuchet MS" panose="020B0603020202020204" pitchFamily="34" charset="0"/>
              </a:rPr>
              <a:t>Within IWDS, on the “Youth Barriers” screen within the application, if the question “Youth Needing Assistance” is  answered with “Yes”, it would  meet the criteria for the Youth barrier of “</a:t>
            </a:r>
            <a:r>
              <a:rPr lang="en-US"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dirty="0">
                <a:solidFill>
                  <a:schemeClr val="tx1"/>
                </a:solidFill>
                <a:latin typeface="Trebuchet MS" panose="020B0603020202020204" pitchFamily="34" charset="0"/>
                <a:cs typeface="Traditional Arabic" panose="02020603050405020304" pitchFamily="18" charset="-78"/>
              </a:rPr>
              <a:t>.” </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F3FC3C90-8B08-4080-9C46-5EED13FAD2AD}"/>
              </a:ext>
            </a:extLst>
          </p:cNvPr>
          <p:cNvSpPr>
            <a:spLocks noGrp="1"/>
          </p:cNvSpPr>
          <p:nvPr>
            <p:ph type="ftr" sz="quarter" idx="11"/>
          </p:nvPr>
        </p:nvSpPr>
        <p:spPr/>
        <p:txBody>
          <a:bodyPr/>
          <a:lstStyle/>
          <a:p>
            <a:r>
              <a:rPr lang="en-US" dirty="0"/>
              <a:t>June 6th, 2023</a:t>
            </a:r>
          </a:p>
        </p:txBody>
      </p:sp>
      <p:sp>
        <p:nvSpPr>
          <p:cNvPr id="6" name="Left Arrow 4">
            <a:extLst>
              <a:ext uri="{FF2B5EF4-FFF2-40B4-BE49-F238E27FC236}">
                <a16:creationId xmlns:a16="http://schemas.microsoft.com/office/drawing/2014/main" id="{141B83BD-9CAD-4DB6-B447-FE996B02965B}"/>
              </a:ext>
            </a:extLst>
          </p:cNvPr>
          <p:cNvSpPr/>
          <p:nvPr/>
        </p:nvSpPr>
        <p:spPr>
          <a:xfrm>
            <a:off x="8153400" y="5802355"/>
            <a:ext cx="717804" cy="23793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B841828-F0AA-469B-909E-C867B545F977}"/>
              </a:ext>
            </a:extLst>
          </p:cNvPr>
          <p:cNvPicPr>
            <a:picLocks noChangeAspect="1"/>
          </p:cNvPicPr>
          <p:nvPr/>
        </p:nvPicPr>
        <p:blipFill>
          <a:blip r:embed="rId2"/>
          <a:stretch>
            <a:fillRect/>
          </a:stretch>
        </p:blipFill>
        <p:spPr>
          <a:xfrm>
            <a:off x="3211010" y="4073237"/>
            <a:ext cx="4942390" cy="1996330"/>
          </a:xfrm>
          <a:prstGeom prst="rect">
            <a:avLst/>
          </a:prstGeom>
        </p:spPr>
      </p:pic>
    </p:spTree>
    <p:extLst>
      <p:ext uri="{BB962C8B-B14F-4D97-AF65-F5344CB8AC3E}">
        <p14:creationId xmlns:p14="http://schemas.microsoft.com/office/powerpoint/2010/main" val="3684469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F7CF-176F-14A2-D3A0-EE8647D573FA}"/>
              </a:ext>
            </a:extLst>
          </p:cNvPr>
          <p:cNvSpPr>
            <a:spLocks noGrp="1"/>
          </p:cNvSpPr>
          <p:nvPr>
            <p:ph type="title"/>
          </p:nvPr>
        </p:nvSpPr>
        <p:spPr>
          <a:xfrm>
            <a:off x="2878501" y="629388"/>
            <a:ext cx="7616143" cy="918857"/>
          </a:xfrm>
        </p:spPr>
        <p:txBody>
          <a:bodyPr>
            <a:normAutofit fontScale="90000"/>
          </a:bodyPr>
          <a:lstStyle/>
          <a:p>
            <a:pPr algn="ctr"/>
            <a:r>
              <a:rPr lang="en-US" dirty="0">
                <a:latin typeface="Trebuchet MS" panose="020B0603020202020204" pitchFamily="34" charset="0"/>
              </a:rPr>
              <a:t>ISY – Limitations to “Youth Needing Assistance” Barrier</a:t>
            </a:r>
          </a:p>
        </p:txBody>
      </p:sp>
      <p:sp>
        <p:nvSpPr>
          <p:cNvPr id="3" name="Content Placeholder 2">
            <a:extLst>
              <a:ext uri="{FF2B5EF4-FFF2-40B4-BE49-F238E27FC236}">
                <a16:creationId xmlns:a16="http://schemas.microsoft.com/office/drawing/2014/main" id="{B319F0AA-7DE6-082E-95E6-132F4A6CFAA6}"/>
              </a:ext>
            </a:extLst>
          </p:cNvPr>
          <p:cNvSpPr>
            <a:spLocks noGrp="1"/>
          </p:cNvSpPr>
          <p:nvPr>
            <p:ph idx="1"/>
          </p:nvPr>
        </p:nvSpPr>
        <p:spPr/>
        <p:txBody>
          <a:bodyPr/>
          <a:lstStyle/>
          <a:p>
            <a:r>
              <a:rPr lang="en-US" sz="2800" dirty="0">
                <a:solidFill>
                  <a:schemeClr val="tx1"/>
                </a:solidFill>
                <a:latin typeface="Trebuchet MS" panose="020B0603020202020204" pitchFamily="34" charset="0"/>
              </a:rPr>
              <a:t>Again, for an ISY, the barrier of “Youth Needing Additional Assistance” should only be used when the client </a:t>
            </a:r>
            <a:r>
              <a:rPr lang="en-US" sz="2800" b="1" dirty="0">
                <a:solidFill>
                  <a:schemeClr val="tx1"/>
                </a:solidFill>
                <a:latin typeface="Trebuchet MS" panose="020B0603020202020204" pitchFamily="34" charset="0"/>
              </a:rPr>
              <a:t>has no other WIOA Youth barriers</a:t>
            </a:r>
            <a:r>
              <a:rPr lang="en-US" sz="2800" dirty="0">
                <a:solidFill>
                  <a:schemeClr val="tx1"/>
                </a:solidFill>
                <a:latin typeface="Trebuchet MS" panose="020B0603020202020204" pitchFamily="34" charset="0"/>
              </a:rPr>
              <a:t>, and when the individual would meet locally established criteria.</a:t>
            </a:r>
          </a:p>
          <a:p>
            <a:pPr marL="0" indent="0">
              <a:buNone/>
            </a:pPr>
            <a:endParaRPr lang="en-US" sz="1000" dirty="0">
              <a:solidFill>
                <a:schemeClr val="tx1"/>
              </a:solidFill>
              <a:latin typeface="Trebuchet MS" panose="020B0603020202020204" pitchFamily="34" charset="0"/>
            </a:endParaRPr>
          </a:p>
          <a:p>
            <a:pPr marL="0" indent="0">
              <a:buNone/>
            </a:pPr>
            <a:endParaRPr lang="en-US" sz="1000" dirty="0">
              <a:solidFill>
                <a:schemeClr val="tx1"/>
              </a:solidFill>
              <a:latin typeface="Trebuchet MS" panose="020B0603020202020204" pitchFamily="34" charset="0"/>
            </a:endParaRPr>
          </a:p>
          <a:p>
            <a:r>
              <a:rPr lang="en-US" sz="2800" dirty="0">
                <a:solidFill>
                  <a:schemeClr val="tx1"/>
                </a:solidFill>
                <a:latin typeface="Trebuchet MS" panose="020B0603020202020204" pitchFamily="34" charset="0"/>
              </a:rPr>
              <a:t>Additionally, as mentioned, there is a limitation that only 5% of the ISY can utilize the barrier of “Youth Needing Additional Assistance”.</a:t>
            </a:r>
          </a:p>
          <a:p>
            <a:endParaRPr lang="en-US" dirty="0"/>
          </a:p>
        </p:txBody>
      </p:sp>
      <p:sp>
        <p:nvSpPr>
          <p:cNvPr id="4" name="Footer Placeholder 3">
            <a:extLst>
              <a:ext uri="{FF2B5EF4-FFF2-40B4-BE49-F238E27FC236}">
                <a16:creationId xmlns:a16="http://schemas.microsoft.com/office/drawing/2014/main" id="{9B785757-4A89-C628-398D-D0CF7F8C52B9}"/>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37661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1D1F-EB25-2293-320B-17126620F9E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ISY – Youth Needing Assistance</a:t>
            </a:r>
          </a:p>
        </p:txBody>
      </p:sp>
      <p:sp>
        <p:nvSpPr>
          <p:cNvPr id="3" name="Content Placeholder 2">
            <a:extLst>
              <a:ext uri="{FF2B5EF4-FFF2-40B4-BE49-F238E27FC236}">
                <a16:creationId xmlns:a16="http://schemas.microsoft.com/office/drawing/2014/main" id="{9F719278-517F-0FAF-D520-C4549E21A871}"/>
              </a:ext>
            </a:extLst>
          </p:cNvPr>
          <p:cNvSpPr>
            <a:spLocks noGrp="1"/>
          </p:cNvSpPr>
          <p:nvPr>
            <p:ph idx="1"/>
          </p:nvPr>
        </p:nvSpPr>
        <p:spPr>
          <a:xfrm>
            <a:off x="817637" y="1849582"/>
            <a:ext cx="5008201" cy="4312227"/>
          </a:xfrm>
        </p:spPr>
        <p:txBody>
          <a:bodyPr>
            <a:noAutofit/>
          </a:bodyPr>
          <a:lstStyle/>
          <a:p>
            <a:r>
              <a:rPr lang="en-US" sz="2000" dirty="0">
                <a:solidFill>
                  <a:schemeClr val="tx1"/>
                </a:solidFill>
                <a:latin typeface="Trebuchet MS" panose="020B0603020202020204" pitchFamily="34" charset="0"/>
              </a:rPr>
              <a:t>If the barrier of “Youth Needing Additional Assistance” was populated at the time of application, the adjacent screen print shows the acceptable documentation choices at certification.</a:t>
            </a:r>
          </a:p>
          <a:p>
            <a:pPr marL="0" indent="0">
              <a:buNone/>
            </a:pPr>
            <a:endParaRPr lang="en-US" sz="800" dirty="0">
              <a:solidFill>
                <a:schemeClr val="tx1"/>
              </a:solidFill>
              <a:latin typeface="Trebuchet MS" panose="020B0603020202020204" pitchFamily="34" charset="0"/>
            </a:endParaRPr>
          </a:p>
          <a:p>
            <a:r>
              <a:rPr lang="en-US" sz="2000" dirty="0">
                <a:solidFill>
                  <a:schemeClr val="tx1"/>
                </a:solidFill>
                <a:latin typeface="Trebuchet MS" panose="020B0603020202020204" pitchFamily="34" charset="0"/>
              </a:rPr>
              <a:t>However, the key is to understand your local policy, and how the client met the criteria laid out in the locally determined criteria.</a:t>
            </a:r>
          </a:p>
          <a:p>
            <a:pPr marL="0" indent="0">
              <a:buNone/>
            </a:pPr>
            <a:endParaRPr lang="en-US" sz="800" dirty="0">
              <a:solidFill>
                <a:schemeClr val="tx1"/>
              </a:solidFill>
              <a:latin typeface="Trebuchet MS" panose="020B0603020202020204" pitchFamily="34" charset="0"/>
            </a:endParaRPr>
          </a:p>
          <a:p>
            <a:r>
              <a:rPr lang="en-US" sz="2000" dirty="0">
                <a:solidFill>
                  <a:schemeClr val="tx1"/>
                </a:solidFill>
                <a:latin typeface="Trebuchet MS" panose="020B0603020202020204" pitchFamily="34" charset="0"/>
              </a:rPr>
              <a:t>Then the documentation must tie together how the client specifically met the portion of the locally determined criteria.   </a:t>
            </a:r>
          </a:p>
        </p:txBody>
      </p:sp>
      <p:sp>
        <p:nvSpPr>
          <p:cNvPr id="4" name="Footer Placeholder 3">
            <a:extLst>
              <a:ext uri="{FF2B5EF4-FFF2-40B4-BE49-F238E27FC236}">
                <a16:creationId xmlns:a16="http://schemas.microsoft.com/office/drawing/2014/main" id="{AFB8B70F-C63A-0C6E-D804-935057A0803E}"/>
              </a:ext>
            </a:extLst>
          </p:cNvPr>
          <p:cNvSpPr>
            <a:spLocks noGrp="1"/>
          </p:cNvSpPr>
          <p:nvPr>
            <p:ph type="ftr" sz="quarter" idx="11"/>
          </p:nvPr>
        </p:nvSpPr>
        <p:spPr/>
        <p:txBody>
          <a:bodyPr/>
          <a:lstStyle/>
          <a:p>
            <a:r>
              <a:rPr lang="en-US" dirty="0"/>
              <a:t>June 6th, 2023</a:t>
            </a:r>
          </a:p>
        </p:txBody>
      </p:sp>
      <p:pic>
        <p:nvPicPr>
          <p:cNvPr id="6" name="Picture 5">
            <a:extLst>
              <a:ext uri="{FF2B5EF4-FFF2-40B4-BE49-F238E27FC236}">
                <a16:creationId xmlns:a16="http://schemas.microsoft.com/office/drawing/2014/main" id="{36C5062E-C33F-0618-419B-007ED062FD49}"/>
              </a:ext>
            </a:extLst>
          </p:cNvPr>
          <p:cNvPicPr>
            <a:picLocks noChangeAspect="1"/>
          </p:cNvPicPr>
          <p:nvPr/>
        </p:nvPicPr>
        <p:blipFill>
          <a:blip r:embed="rId2"/>
          <a:stretch>
            <a:fillRect/>
          </a:stretch>
        </p:blipFill>
        <p:spPr>
          <a:xfrm>
            <a:off x="6366163" y="2244436"/>
            <a:ext cx="4601217" cy="2700961"/>
          </a:xfrm>
          <a:prstGeom prst="rect">
            <a:avLst/>
          </a:prstGeom>
        </p:spPr>
      </p:pic>
    </p:spTree>
    <p:extLst>
      <p:ext uri="{BB962C8B-B14F-4D97-AF65-F5344CB8AC3E}">
        <p14:creationId xmlns:p14="http://schemas.microsoft.com/office/powerpoint/2010/main" val="125214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07E4-C92B-B05C-AF10-06C2A23A1D4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For LWIA’s 24 &amp; 25 Staff</a:t>
            </a:r>
          </a:p>
        </p:txBody>
      </p:sp>
      <p:sp>
        <p:nvSpPr>
          <p:cNvPr id="3" name="Content Placeholder 2">
            <a:extLst>
              <a:ext uri="{FF2B5EF4-FFF2-40B4-BE49-F238E27FC236}">
                <a16:creationId xmlns:a16="http://schemas.microsoft.com/office/drawing/2014/main" id="{1E888AEE-961F-797B-D84E-8D1DF5F3027D}"/>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For the staff from LWIA’s 24 and 25, if you are not aware of your Locally determined criteria for the Youth barrier of “</a:t>
            </a:r>
            <a:r>
              <a:rPr lang="en-US"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dirty="0">
                <a:solidFill>
                  <a:schemeClr val="tx1"/>
                </a:solidFill>
                <a:latin typeface="Trebuchet MS" panose="020B0603020202020204" pitchFamily="34" charset="0"/>
                <a:cs typeface="Traditional Arabic" panose="02020603050405020304" pitchFamily="18" charset="-78"/>
              </a:rPr>
              <a:t>”, please reach out to your supervisor/manager to ensure you obtain the local guidance.  </a:t>
            </a: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2B6250D0-386A-42BA-348B-40C6FD25F652}"/>
              </a:ext>
            </a:extLst>
          </p:cNvPr>
          <p:cNvSpPr>
            <a:spLocks noGrp="1"/>
          </p:cNvSpPr>
          <p:nvPr>
            <p:ph type="ftr" sz="quarter" idx="11"/>
          </p:nvPr>
        </p:nvSpPr>
        <p:spPr/>
        <p:txBody>
          <a:bodyPr/>
          <a:lstStyle/>
          <a:p>
            <a:r>
              <a:rPr lang="en-US"/>
              <a:t>June 6th, 2023</a:t>
            </a:r>
            <a:endParaRPr lang="en-US" dirty="0"/>
          </a:p>
        </p:txBody>
      </p:sp>
    </p:spTree>
    <p:extLst>
      <p:ext uri="{BB962C8B-B14F-4D97-AF65-F5344CB8AC3E}">
        <p14:creationId xmlns:p14="http://schemas.microsoft.com/office/powerpoint/2010/main" val="3620688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E6E9-0270-42E6-8EC0-D93F37B054C4}"/>
              </a:ext>
            </a:extLst>
          </p:cNvPr>
          <p:cNvSpPr>
            <a:spLocks noGrp="1"/>
          </p:cNvSpPr>
          <p:nvPr>
            <p:ph type="title"/>
          </p:nvPr>
        </p:nvSpPr>
        <p:spPr>
          <a:xfrm>
            <a:off x="3211010" y="610865"/>
            <a:ext cx="7854780" cy="561049"/>
          </a:xfrm>
        </p:spPr>
        <p:txBody>
          <a:bodyPr>
            <a:normAutofit fontScale="90000"/>
          </a:bodyPr>
          <a:lstStyle/>
          <a:p>
            <a:pPr algn="ctr"/>
            <a:r>
              <a:rPr lang="en-US" dirty="0">
                <a:latin typeface="Trebuchet MS" panose="020B0603020202020204" pitchFamily="34" charset="0"/>
              </a:rPr>
              <a:t>Concludes In-School Youth (ISY)</a:t>
            </a:r>
          </a:p>
        </p:txBody>
      </p:sp>
      <p:sp>
        <p:nvSpPr>
          <p:cNvPr id="3" name="Content Placeholder 2">
            <a:extLst>
              <a:ext uri="{FF2B5EF4-FFF2-40B4-BE49-F238E27FC236}">
                <a16:creationId xmlns:a16="http://schemas.microsoft.com/office/drawing/2014/main" id="{71B5E469-9047-4C89-8F8D-07B539F1D276}"/>
              </a:ext>
            </a:extLst>
          </p:cNvPr>
          <p:cNvSpPr>
            <a:spLocks noGrp="1"/>
          </p:cNvSpPr>
          <p:nvPr>
            <p:ph idx="1"/>
          </p:nvPr>
        </p:nvSpPr>
        <p:spPr/>
        <p:txBody>
          <a:bodyPr>
            <a:normAutofit fontScale="92500" lnSpcReduction="10000"/>
          </a:bodyPr>
          <a:lstStyle/>
          <a:p>
            <a:r>
              <a:rPr lang="en-US" dirty="0">
                <a:solidFill>
                  <a:schemeClr val="tx1"/>
                </a:solidFill>
                <a:latin typeface="Trebuchet MS" panose="020B0603020202020204" pitchFamily="34" charset="0"/>
              </a:rPr>
              <a:t>This concludes the portion of the presentation on ISY. Key points to remember are that for an ISY, the Youth is required to meet WIOA Low-Income criteria and have one or more of the identified Youth barriers.  </a:t>
            </a:r>
          </a:p>
          <a:p>
            <a:r>
              <a:rPr lang="en-US" dirty="0">
                <a:solidFill>
                  <a:schemeClr val="tx1"/>
                </a:solidFill>
                <a:latin typeface="Trebuchet MS" panose="020B0603020202020204" pitchFamily="34" charset="0"/>
              </a:rPr>
              <a:t>The Youth barrier of</a:t>
            </a:r>
            <a:r>
              <a:rPr lang="en-US" sz="2800" dirty="0">
                <a:solidFill>
                  <a:schemeClr val="tx1"/>
                </a:solidFill>
                <a:latin typeface="Trebuchet MS" panose="020B0603020202020204" pitchFamily="34" charset="0"/>
              </a:rPr>
              <a:t> “</a:t>
            </a:r>
            <a:r>
              <a:rPr lang="en-US" sz="2800"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sz="2800" dirty="0">
                <a:solidFill>
                  <a:schemeClr val="tx1"/>
                </a:solidFill>
                <a:latin typeface="Trebuchet MS" panose="020B0603020202020204" pitchFamily="34" charset="0"/>
                <a:cs typeface="Traditional Arabic" panose="02020603050405020304" pitchFamily="18" charset="-78"/>
              </a:rPr>
              <a:t>.” may only be used on a maximum of 5% of the LWIA’s total ISY in a program year.</a:t>
            </a:r>
            <a:r>
              <a:rPr lang="en-US" dirty="0">
                <a:solidFill>
                  <a:schemeClr val="tx1"/>
                </a:solidFill>
                <a:latin typeface="Trebuchet MS" panose="020B0603020202020204" pitchFamily="34" charset="0"/>
              </a:rPr>
              <a:t>   </a:t>
            </a:r>
          </a:p>
          <a:p>
            <a:r>
              <a:rPr lang="en-US" dirty="0">
                <a:solidFill>
                  <a:schemeClr val="tx1"/>
                </a:solidFill>
                <a:latin typeface="Trebuchet MS" panose="020B0603020202020204" pitchFamily="34" charset="0"/>
              </a:rPr>
              <a:t>If an ISY completes school while in the WIOA program, they will still maintain their status as an ISY until they exit from the WIOA program.    </a:t>
            </a:r>
          </a:p>
          <a:p>
            <a:endParaRPr lang="en-US" dirty="0"/>
          </a:p>
        </p:txBody>
      </p:sp>
      <p:sp>
        <p:nvSpPr>
          <p:cNvPr id="4" name="Footer Placeholder 3">
            <a:extLst>
              <a:ext uri="{FF2B5EF4-FFF2-40B4-BE49-F238E27FC236}">
                <a16:creationId xmlns:a16="http://schemas.microsoft.com/office/drawing/2014/main" id="{131620E9-0EF0-4ABC-BE10-FD89EA9CD88E}"/>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228013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878D-C4CC-4380-B8AB-D2782F4E9C2A}"/>
              </a:ext>
            </a:extLst>
          </p:cNvPr>
          <p:cNvSpPr>
            <a:spLocks noGrp="1"/>
          </p:cNvSpPr>
          <p:nvPr>
            <p:ph type="title"/>
          </p:nvPr>
        </p:nvSpPr>
        <p:spPr>
          <a:xfrm>
            <a:off x="3211010" y="610865"/>
            <a:ext cx="7994265" cy="561049"/>
          </a:xfrm>
        </p:spPr>
        <p:txBody>
          <a:bodyPr>
            <a:normAutofit fontScale="90000"/>
          </a:bodyPr>
          <a:lstStyle/>
          <a:p>
            <a:pPr algn="ctr"/>
            <a:r>
              <a:rPr lang="en-US" dirty="0">
                <a:latin typeface="Trebuchet MS" panose="020B0603020202020204" pitchFamily="34" charset="0"/>
              </a:rPr>
              <a:t>Out-of-School Youth Program</a:t>
            </a:r>
          </a:p>
        </p:txBody>
      </p:sp>
      <p:sp>
        <p:nvSpPr>
          <p:cNvPr id="3" name="Content Placeholder 2">
            <a:extLst>
              <a:ext uri="{FF2B5EF4-FFF2-40B4-BE49-F238E27FC236}">
                <a16:creationId xmlns:a16="http://schemas.microsoft.com/office/drawing/2014/main" id="{09D9CC6F-9E2C-4A07-A7B9-0FB03302A002}"/>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WIOA E-Policy Chapter 5.4.1 – Out-of-School Youth</a:t>
            </a:r>
          </a:p>
          <a:p>
            <a:pPr lvl="1"/>
            <a:r>
              <a:rPr lang="en-US" sz="2600" dirty="0">
                <a:solidFill>
                  <a:schemeClr val="tx1"/>
                </a:solidFill>
                <a:latin typeface="Trebuchet MS" panose="020B0603020202020204" pitchFamily="34" charset="0"/>
                <a:cs typeface="Traditional Arabic" panose="02020603050405020304" pitchFamily="18" charset="-78"/>
              </a:rPr>
              <a:t>Out-of-School Youth – Youth not younger than age 16 or older than age 24;</a:t>
            </a:r>
          </a:p>
          <a:p>
            <a:pPr lvl="1"/>
            <a:r>
              <a:rPr lang="en-US" sz="2600" dirty="0">
                <a:solidFill>
                  <a:schemeClr val="tx1"/>
                </a:solidFill>
                <a:latin typeface="Trebuchet MS" panose="020B0603020202020204" pitchFamily="34" charset="0"/>
                <a:cs typeface="Traditional Arabic" panose="02020603050405020304" pitchFamily="18" charset="-78"/>
              </a:rPr>
              <a:t>Not attending any school as defined under state law;</a:t>
            </a:r>
          </a:p>
          <a:p>
            <a:pPr lvl="1"/>
            <a:r>
              <a:rPr lang="en-US" sz="2600" dirty="0">
                <a:solidFill>
                  <a:schemeClr val="tx1"/>
                </a:solidFill>
                <a:latin typeface="Trebuchet MS" panose="020B0603020202020204" pitchFamily="34" charset="0"/>
                <a:cs typeface="Traditional Arabic" panose="02020603050405020304" pitchFamily="18" charset="-78"/>
              </a:rPr>
              <a:t>Individuals attending Adult Education provided under Title II of WIOA, YouthBuild or Job Corps are also classified as out-of-school youth for eligibility determination.  </a:t>
            </a:r>
          </a:p>
          <a:p>
            <a:pPr lvl="1"/>
            <a:endParaRPr lang="en-US" sz="3200"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A38DEC48-E5D9-49A0-B93B-BA74ADC20D6B}"/>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219729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067B-1A37-4FBC-83A8-E804F7EF980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State Guidance</a:t>
            </a:r>
          </a:p>
        </p:txBody>
      </p:sp>
      <p:sp>
        <p:nvSpPr>
          <p:cNvPr id="3" name="Content Placeholder 2">
            <a:extLst>
              <a:ext uri="{FF2B5EF4-FFF2-40B4-BE49-F238E27FC236}">
                <a16:creationId xmlns:a16="http://schemas.microsoft.com/office/drawing/2014/main" id="{1D2DD0D0-9F8C-4153-88EC-BF12E86FCE78}"/>
              </a:ext>
            </a:extLst>
          </p:cNvPr>
          <p:cNvSpPr>
            <a:spLocks noGrp="1"/>
          </p:cNvSpPr>
          <p:nvPr>
            <p:ph idx="1"/>
          </p:nvPr>
        </p:nvSpPr>
        <p:spPr/>
        <p:txBody>
          <a:bodyPr>
            <a:normAutofit lnSpcReduction="10000"/>
          </a:bodyPr>
          <a:lstStyle/>
          <a:p>
            <a:r>
              <a:rPr lang="en-US" altLang="en-US" dirty="0">
                <a:solidFill>
                  <a:schemeClr val="tx1"/>
                </a:solidFill>
                <a:latin typeface="Trebuchet MS" panose="020B0603020202020204" pitchFamily="34" charset="0"/>
                <a:cs typeface="Traditional Arabic" panose="02020603050405020304" pitchFamily="18" charset="-78"/>
              </a:rPr>
              <a:t>WIOA ePolicy Chapter 5 - General Eligibility </a:t>
            </a:r>
          </a:p>
          <a:p>
            <a:r>
              <a:rPr lang="en-US" altLang="en-US" dirty="0">
                <a:solidFill>
                  <a:schemeClr val="tx1"/>
                </a:solidFill>
                <a:latin typeface="Trebuchet MS" panose="020B0603020202020204" pitchFamily="34" charset="0"/>
                <a:cs typeface="Traditional Arabic" panose="02020603050405020304" pitchFamily="18" charset="-78"/>
              </a:rPr>
              <a:t>WIOA ePolicy Chapter 5.1.1 – Selective Service updated August 2021  </a:t>
            </a:r>
          </a:p>
          <a:p>
            <a:r>
              <a:rPr lang="en-US" altLang="en-US" dirty="0">
                <a:solidFill>
                  <a:schemeClr val="tx1"/>
                </a:solidFill>
                <a:latin typeface="Trebuchet MS" panose="020B0603020202020204" pitchFamily="34" charset="0"/>
                <a:cs typeface="Traditional Arabic" panose="02020603050405020304" pitchFamily="18" charset="-78"/>
              </a:rPr>
              <a:t>WIOA ePolicy Chapter 5.4 – General Youth Eligibility, 5/11/2023</a:t>
            </a:r>
          </a:p>
          <a:p>
            <a:pPr>
              <a:buFont typeface="Arial" panose="020B0604020202020204" pitchFamily="34" charset="0"/>
              <a:buChar char="•"/>
            </a:pPr>
            <a:r>
              <a:rPr lang="en-US" altLang="en-US" dirty="0">
                <a:solidFill>
                  <a:schemeClr val="tx1"/>
                </a:solidFill>
                <a:latin typeface="Trebuchet MS" panose="020B0603020202020204" pitchFamily="34" charset="0"/>
                <a:cs typeface="Traditional Arabic" panose="02020603050405020304" pitchFamily="18" charset="-78"/>
              </a:rPr>
              <a:t>WIOA ePolicy Chapter 5.4.1 – Out-of-School Youth, 5/11/2023</a:t>
            </a:r>
          </a:p>
          <a:p>
            <a:pPr>
              <a:buFont typeface="Arial" panose="020B0604020202020204" pitchFamily="34" charset="0"/>
              <a:buChar char="•"/>
            </a:pPr>
            <a:r>
              <a:rPr lang="en-US" altLang="en-US" dirty="0">
                <a:solidFill>
                  <a:schemeClr val="tx1"/>
                </a:solidFill>
                <a:latin typeface="Trebuchet MS" panose="020B0603020202020204" pitchFamily="34" charset="0"/>
                <a:cs typeface="Traditional Arabic" panose="02020603050405020304" pitchFamily="18" charset="-78"/>
              </a:rPr>
              <a:t>WIOA ePolicy Chapter 5.4.2 – In-School Youth, 5/11/2023</a:t>
            </a:r>
          </a:p>
          <a:p>
            <a:pPr>
              <a:buFont typeface="Arial" panose="020B0604020202020204" pitchFamily="34" charset="0"/>
              <a:buChar char="•"/>
            </a:pPr>
            <a:r>
              <a:rPr lang="en-US" dirty="0">
                <a:solidFill>
                  <a:schemeClr val="tx1"/>
                </a:solidFill>
                <a:latin typeface="Trebuchet MS" panose="020B0603020202020204" pitchFamily="34" charset="0"/>
                <a:cs typeface="Traditional Arabic" panose="02020603050405020304" pitchFamily="18" charset="-78"/>
              </a:rPr>
              <a:t>WIOA ePolicy Chapter 5.5 - Low-Income Individuals</a:t>
            </a:r>
          </a:p>
          <a:p>
            <a:pPr>
              <a:buFont typeface="Arial" panose="020B0604020202020204" pitchFamily="34" charset="0"/>
              <a:buChar char="•"/>
            </a:pPr>
            <a:r>
              <a:rPr lang="en-US" sz="2600" dirty="0">
                <a:solidFill>
                  <a:schemeClr val="tx1"/>
                </a:solidFill>
                <a:latin typeface="Trebuchet MS" panose="020B0603020202020204" pitchFamily="34" charset="0"/>
              </a:rPr>
              <a:t>WIOA ePolicy Chapter 5.9 Basic Skills Deficiency (BSD) Assessment Requirements, effective 5/17/2023</a:t>
            </a:r>
          </a:p>
          <a:p>
            <a:endParaRPr lang="en-US" dirty="0"/>
          </a:p>
        </p:txBody>
      </p:sp>
      <p:sp>
        <p:nvSpPr>
          <p:cNvPr id="4" name="Footer Placeholder 3">
            <a:extLst>
              <a:ext uri="{FF2B5EF4-FFF2-40B4-BE49-F238E27FC236}">
                <a16:creationId xmlns:a16="http://schemas.microsoft.com/office/drawing/2014/main" id="{9CDF4819-414E-4E02-90F4-1C4568E5349E}"/>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303235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F4E9-6CBB-483D-8038-65583D529654}"/>
              </a:ext>
            </a:extLst>
          </p:cNvPr>
          <p:cNvSpPr>
            <a:spLocks noGrp="1"/>
          </p:cNvSpPr>
          <p:nvPr>
            <p:ph type="title"/>
          </p:nvPr>
        </p:nvSpPr>
        <p:spPr/>
        <p:txBody>
          <a:bodyPr>
            <a:normAutofit fontScale="90000"/>
          </a:bodyPr>
          <a:lstStyle/>
          <a:p>
            <a:pPr algn="ctr"/>
            <a:r>
              <a:rPr lang="en-US" dirty="0"/>
              <a:t>Guidance from TEGL 21-16</a:t>
            </a:r>
          </a:p>
        </p:txBody>
      </p:sp>
      <p:sp>
        <p:nvSpPr>
          <p:cNvPr id="3" name="Content Placeholder 2">
            <a:extLst>
              <a:ext uri="{FF2B5EF4-FFF2-40B4-BE49-F238E27FC236}">
                <a16:creationId xmlns:a16="http://schemas.microsoft.com/office/drawing/2014/main" id="{C1FE9730-4719-4984-89EA-886D4DD045C4}"/>
              </a:ext>
            </a:extLst>
          </p:cNvPr>
          <p:cNvSpPr>
            <a:spLocks noGrp="1"/>
          </p:cNvSpPr>
          <p:nvPr>
            <p:ph idx="1"/>
          </p:nvPr>
        </p:nvSpPr>
        <p:spPr/>
        <p:txBody>
          <a:bodyPr>
            <a:normAutofit lnSpcReduction="10000"/>
          </a:bodyPr>
          <a:lstStyle/>
          <a:p>
            <a:pPr lvl="1">
              <a:buFont typeface="Arial" panose="020B0604020202020204" pitchFamily="34" charset="0"/>
              <a:buChar char="•"/>
            </a:pPr>
            <a:r>
              <a:rPr lang="en-US" sz="2600" dirty="0">
                <a:solidFill>
                  <a:schemeClr val="tx1"/>
                </a:solidFill>
                <a:latin typeface="Trebuchet MS" panose="020B0603020202020204" pitchFamily="34" charset="0"/>
              </a:rPr>
              <a:t>If a youth graduates' high school and registers for postsecondary education, they would be considered an ISY at the time of application.</a:t>
            </a:r>
          </a:p>
          <a:p>
            <a:pPr lvl="1">
              <a:buFont typeface="Arial" panose="020B0604020202020204" pitchFamily="34" charset="0"/>
              <a:buChar char="•"/>
            </a:pPr>
            <a:r>
              <a:rPr lang="en-US" sz="2600" dirty="0">
                <a:solidFill>
                  <a:schemeClr val="tx1"/>
                </a:solidFill>
                <a:latin typeface="Trebuchet MS" panose="020B0603020202020204" pitchFamily="34" charset="0"/>
              </a:rPr>
              <a:t>However, if the youth does not ultimately follow through with attending postsecondary education, then such a youth would be considered an OSY if the eligibility determination is made after the point that the youth decided not to attend postsecondary education.</a:t>
            </a:r>
          </a:p>
          <a:p>
            <a:pPr lvl="1">
              <a:buFont typeface="Arial" panose="020B0604020202020204" pitchFamily="34" charset="0"/>
              <a:buChar char="•"/>
            </a:pPr>
            <a:r>
              <a:rPr lang="en-US" sz="2600" dirty="0">
                <a:solidFill>
                  <a:schemeClr val="tx1"/>
                </a:solidFill>
                <a:latin typeface="Trebuchet MS" panose="020B0603020202020204" pitchFamily="34" charset="0"/>
              </a:rPr>
              <a:t>If the youth is only enrolled in non-credit-bearing postsecondary classes, they would not be considered attending postsecondary school and, therefore, an OSY.</a:t>
            </a:r>
          </a:p>
          <a:p>
            <a:endParaRPr lang="en-US" dirty="0"/>
          </a:p>
        </p:txBody>
      </p:sp>
      <p:sp>
        <p:nvSpPr>
          <p:cNvPr id="4" name="Footer Placeholder 3">
            <a:extLst>
              <a:ext uri="{FF2B5EF4-FFF2-40B4-BE49-F238E27FC236}">
                <a16:creationId xmlns:a16="http://schemas.microsoft.com/office/drawing/2014/main" id="{989984B0-04D0-45F9-99DE-FBFD23A5D18E}"/>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2454994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3DF8-7C6D-455A-AFD7-369DE0E00D4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a:t>
            </a:r>
          </a:p>
        </p:txBody>
      </p:sp>
      <p:sp>
        <p:nvSpPr>
          <p:cNvPr id="3" name="Content Placeholder 2">
            <a:extLst>
              <a:ext uri="{FF2B5EF4-FFF2-40B4-BE49-F238E27FC236}">
                <a16:creationId xmlns:a16="http://schemas.microsoft.com/office/drawing/2014/main" id="{358869A6-1FED-44FC-B19C-A5BFA1FF78D3}"/>
              </a:ext>
            </a:extLst>
          </p:cNvPr>
          <p:cNvSpPr>
            <a:spLocks noGrp="1"/>
          </p:cNvSpPr>
          <p:nvPr>
            <p:ph idx="1"/>
          </p:nvPr>
        </p:nvSpPr>
        <p:spPr>
          <a:xfrm>
            <a:off x="838200" y="1751308"/>
            <a:ext cx="10515600" cy="4425655"/>
          </a:xfrm>
        </p:spPr>
        <p:txBody>
          <a:bodyPr/>
          <a:lstStyle/>
          <a:p>
            <a:pPr marL="0" indent="0">
              <a:buNone/>
            </a:pPr>
            <a:r>
              <a:rPr lang="en-US" dirty="0">
                <a:solidFill>
                  <a:schemeClr val="tx1"/>
                </a:solidFill>
                <a:latin typeface="Trebuchet MS" panose="020B0603020202020204" pitchFamily="34" charset="0"/>
              </a:rPr>
              <a:t>The following out-of-school youth barriers </a:t>
            </a:r>
            <a:r>
              <a:rPr lang="en-US" u="sng" dirty="0">
                <a:solidFill>
                  <a:schemeClr val="tx1"/>
                </a:solidFill>
                <a:latin typeface="Trebuchet MS" panose="020B0603020202020204" pitchFamily="34" charset="0"/>
              </a:rPr>
              <a:t>do not</a:t>
            </a:r>
            <a:r>
              <a:rPr lang="en-US" dirty="0">
                <a:solidFill>
                  <a:schemeClr val="tx1"/>
                </a:solidFill>
                <a:latin typeface="Trebuchet MS" panose="020B0603020202020204" pitchFamily="34" charset="0"/>
              </a:rPr>
              <a:t> require the individual to meet </a:t>
            </a:r>
            <a:r>
              <a:rPr lang="en-US" u="sng" dirty="0">
                <a:solidFill>
                  <a:schemeClr val="tx1"/>
                </a:solidFill>
                <a:latin typeface="Trebuchet MS" panose="020B0603020202020204" pitchFamily="34" charset="0"/>
              </a:rPr>
              <a:t>low-income</a:t>
            </a:r>
            <a:r>
              <a:rPr lang="en-US" dirty="0">
                <a:solidFill>
                  <a:schemeClr val="tx1"/>
                </a:solidFill>
                <a:latin typeface="Trebuchet MS" panose="020B0603020202020204" pitchFamily="34" charset="0"/>
              </a:rPr>
              <a:t> criteria:</a:t>
            </a:r>
            <a:endParaRPr lang="en-US" dirty="0">
              <a:solidFill>
                <a:schemeClr val="tx1"/>
              </a:solidFill>
            </a:endParaRPr>
          </a:p>
        </p:txBody>
      </p:sp>
      <p:sp>
        <p:nvSpPr>
          <p:cNvPr id="4" name="Footer Placeholder 3">
            <a:extLst>
              <a:ext uri="{FF2B5EF4-FFF2-40B4-BE49-F238E27FC236}">
                <a16:creationId xmlns:a16="http://schemas.microsoft.com/office/drawing/2014/main" id="{B14F5926-FF8E-48A9-8952-66A5FD14484C}"/>
              </a:ext>
            </a:extLst>
          </p:cNvPr>
          <p:cNvSpPr>
            <a:spLocks noGrp="1"/>
          </p:cNvSpPr>
          <p:nvPr>
            <p:ph type="ftr" sz="quarter" idx="11"/>
          </p:nvPr>
        </p:nvSpPr>
        <p:spPr/>
        <p:txBody>
          <a:bodyPr/>
          <a:lstStyle/>
          <a:p>
            <a:r>
              <a:rPr lang="en-US" dirty="0"/>
              <a:t>June 6th, 2023</a:t>
            </a:r>
          </a:p>
        </p:txBody>
      </p:sp>
      <p:sp>
        <p:nvSpPr>
          <p:cNvPr id="5" name="Rectangle 4">
            <a:extLst>
              <a:ext uri="{FF2B5EF4-FFF2-40B4-BE49-F238E27FC236}">
                <a16:creationId xmlns:a16="http://schemas.microsoft.com/office/drawing/2014/main" id="{66497B6A-24B6-43E5-93BF-C554FB2DAB5B}"/>
              </a:ext>
            </a:extLst>
          </p:cNvPr>
          <p:cNvSpPr/>
          <p:nvPr/>
        </p:nvSpPr>
        <p:spPr>
          <a:xfrm>
            <a:off x="1038385" y="2690336"/>
            <a:ext cx="9190495" cy="3447098"/>
          </a:xfrm>
          <a:prstGeom prst="rect">
            <a:avLst/>
          </a:prstGeom>
        </p:spPr>
        <p:txBody>
          <a:bodyPr wrap="square">
            <a:spAutoFit/>
          </a:bodyPr>
          <a:lstStyle/>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School Dropout;</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Within the age of compulsory attendance but has not attended school for at least the most recent complete school year quarter;</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Subject to the juvenile or adult justice system;</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Homeless</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Runaway</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Foster Care</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Aged Out of Foster Care</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Pregnant or Parenting</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An Individual with a Disability </a:t>
            </a:r>
          </a:p>
          <a:p>
            <a:pPr marL="514350" indent="-514350">
              <a:buFont typeface="+mj-lt"/>
              <a:buAutoNum type="arabicPeriod"/>
            </a:pPr>
            <a:endParaRPr lang="en-US" dirty="0">
              <a:latin typeface="Trebuchet MS" panose="020B0603020202020204" pitchFamily="34" charset="0"/>
              <a:cs typeface="Traditional Arabic" panose="02020603050405020304" pitchFamily="18" charset="-78"/>
            </a:endParaRPr>
          </a:p>
        </p:txBody>
      </p:sp>
    </p:spTree>
    <p:extLst>
      <p:ext uri="{BB962C8B-B14F-4D97-AF65-F5344CB8AC3E}">
        <p14:creationId xmlns:p14="http://schemas.microsoft.com/office/powerpoint/2010/main" val="3703602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9748-5B71-42DB-A9A8-6755AF2CD9C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High School Dropout </a:t>
            </a:r>
          </a:p>
        </p:txBody>
      </p:sp>
      <p:sp>
        <p:nvSpPr>
          <p:cNvPr id="3" name="Content Placeholder 2">
            <a:extLst>
              <a:ext uri="{FF2B5EF4-FFF2-40B4-BE49-F238E27FC236}">
                <a16:creationId xmlns:a16="http://schemas.microsoft.com/office/drawing/2014/main" id="{6C32DF45-C8E1-4902-A653-B54F3CA3F7FC}"/>
              </a:ext>
            </a:extLst>
          </p:cNvPr>
          <p:cNvSpPr>
            <a:spLocks noGrp="1"/>
          </p:cNvSpPr>
          <p:nvPr>
            <p:ph idx="1"/>
          </p:nvPr>
        </p:nvSpPr>
        <p:spPr/>
        <p:txBody>
          <a:bodyPr/>
          <a:lstStyle/>
          <a:p>
            <a:r>
              <a:rPr lang="en-US" dirty="0">
                <a:solidFill>
                  <a:schemeClr val="tx1"/>
                </a:solidFill>
                <a:latin typeface="Trebuchet MS" panose="020B0603020202020204" pitchFamily="34" charset="0"/>
              </a:rPr>
              <a:t>This barrier can only be used for an individual who drops out of High School and has not gone back to school.  If they dropped out but went back or obtained their General Equivalency Degree (GED), they are not considered a “Drop Out” under WIOA Eligibility.  </a:t>
            </a:r>
          </a:p>
          <a:p>
            <a:r>
              <a:rPr lang="en-US" dirty="0">
                <a:solidFill>
                  <a:schemeClr val="tx1"/>
                </a:solidFill>
                <a:latin typeface="Trebuchet MS" panose="020B0603020202020204" pitchFamily="34" charset="0"/>
              </a:rPr>
              <a:t>Within IWDS, on the “Education Status” screen within the application, if the question of “High School Dropout” is answered with “Yes”, it would meet the criteria for the OSY barrier of “High School Dropout” (see next slide).  </a:t>
            </a:r>
          </a:p>
          <a:p>
            <a:endParaRPr lang="en-US" dirty="0"/>
          </a:p>
        </p:txBody>
      </p:sp>
      <p:sp>
        <p:nvSpPr>
          <p:cNvPr id="4" name="Footer Placeholder 3">
            <a:extLst>
              <a:ext uri="{FF2B5EF4-FFF2-40B4-BE49-F238E27FC236}">
                <a16:creationId xmlns:a16="http://schemas.microsoft.com/office/drawing/2014/main" id="{FE001F94-A0F6-4F6E-B4F9-44ABFFAFCDC3}"/>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403271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2883-E40C-41D8-A979-552D5671E8B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Recording High School Dropout</a:t>
            </a:r>
          </a:p>
        </p:txBody>
      </p:sp>
      <p:sp>
        <p:nvSpPr>
          <p:cNvPr id="3" name="Content Placeholder 2">
            <a:extLst>
              <a:ext uri="{FF2B5EF4-FFF2-40B4-BE49-F238E27FC236}">
                <a16:creationId xmlns:a16="http://schemas.microsoft.com/office/drawing/2014/main" id="{21652641-DF04-4257-9861-4DB25C038A19}"/>
              </a:ext>
            </a:extLst>
          </p:cNvPr>
          <p:cNvSpPr>
            <a:spLocks noGrp="1"/>
          </p:cNvSpPr>
          <p:nvPr>
            <p:ph idx="1"/>
          </p:nvPr>
        </p:nvSpPr>
        <p:spPr>
          <a:xfrm>
            <a:off x="838200" y="2213263"/>
            <a:ext cx="4575464" cy="3963699"/>
          </a:xfrm>
        </p:spPr>
        <p:txBody>
          <a:bodyPr/>
          <a:lstStyle/>
          <a:p>
            <a:pPr marL="0" indent="0">
              <a:buNone/>
            </a:pPr>
            <a:r>
              <a:rPr lang="en-US" dirty="0">
                <a:solidFill>
                  <a:schemeClr val="tx1"/>
                </a:solidFill>
                <a:latin typeface="Trebuchet MS" panose="020B0603020202020204" pitchFamily="34" charset="0"/>
              </a:rPr>
              <a:t>On the Education Status screen of the application is where the OSY barrier of “High School Dropout” is recorded.</a:t>
            </a:r>
          </a:p>
          <a:p>
            <a:endParaRPr lang="en-US" dirty="0"/>
          </a:p>
        </p:txBody>
      </p:sp>
      <p:sp>
        <p:nvSpPr>
          <p:cNvPr id="4" name="Footer Placeholder 3">
            <a:extLst>
              <a:ext uri="{FF2B5EF4-FFF2-40B4-BE49-F238E27FC236}">
                <a16:creationId xmlns:a16="http://schemas.microsoft.com/office/drawing/2014/main" id="{B508BCAF-8D02-4295-AB66-8C0D4BC4575A}"/>
              </a:ext>
            </a:extLst>
          </p:cNvPr>
          <p:cNvSpPr>
            <a:spLocks noGrp="1"/>
          </p:cNvSpPr>
          <p:nvPr>
            <p:ph type="ftr" sz="quarter" idx="11"/>
          </p:nvPr>
        </p:nvSpPr>
        <p:spPr/>
        <p:txBody>
          <a:bodyPr/>
          <a:lstStyle/>
          <a:p>
            <a:r>
              <a:rPr lang="en-US" dirty="0"/>
              <a:t>June 6th, 2023</a:t>
            </a:r>
          </a:p>
        </p:txBody>
      </p:sp>
      <p:pic>
        <p:nvPicPr>
          <p:cNvPr id="13" name="Picture 12">
            <a:extLst>
              <a:ext uri="{FF2B5EF4-FFF2-40B4-BE49-F238E27FC236}">
                <a16:creationId xmlns:a16="http://schemas.microsoft.com/office/drawing/2014/main" id="{B5BF6370-097B-439D-9439-A531267606E6}"/>
              </a:ext>
            </a:extLst>
          </p:cNvPr>
          <p:cNvPicPr>
            <a:picLocks noChangeAspect="1"/>
          </p:cNvPicPr>
          <p:nvPr/>
        </p:nvPicPr>
        <p:blipFill>
          <a:blip r:embed="rId2"/>
          <a:stretch>
            <a:fillRect/>
          </a:stretch>
        </p:blipFill>
        <p:spPr>
          <a:xfrm>
            <a:off x="6192079" y="1351303"/>
            <a:ext cx="5161721" cy="4825660"/>
          </a:xfrm>
          <a:prstGeom prst="rect">
            <a:avLst/>
          </a:prstGeom>
        </p:spPr>
      </p:pic>
      <p:sp>
        <p:nvSpPr>
          <p:cNvPr id="14" name="Left Arrow 4">
            <a:extLst>
              <a:ext uri="{FF2B5EF4-FFF2-40B4-BE49-F238E27FC236}">
                <a16:creationId xmlns:a16="http://schemas.microsoft.com/office/drawing/2014/main" id="{5A910542-2F16-47ED-A3BF-2A8D381EFF8C}"/>
              </a:ext>
            </a:extLst>
          </p:cNvPr>
          <p:cNvSpPr/>
          <p:nvPr/>
        </p:nvSpPr>
        <p:spPr>
          <a:xfrm flipV="1">
            <a:off x="9212442" y="4195112"/>
            <a:ext cx="717804" cy="22127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263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6016-34B2-4C1B-9E28-E46B5BF76302}"/>
              </a:ext>
            </a:extLst>
          </p:cNvPr>
          <p:cNvSpPr>
            <a:spLocks noGrp="1"/>
          </p:cNvSpPr>
          <p:nvPr>
            <p:ph type="title"/>
          </p:nvPr>
        </p:nvSpPr>
        <p:spPr>
          <a:xfrm>
            <a:off x="3000946" y="584174"/>
            <a:ext cx="8142335" cy="561049"/>
          </a:xfrm>
        </p:spPr>
        <p:txBody>
          <a:bodyPr>
            <a:noAutofit/>
          </a:bodyPr>
          <a:lstStyle/>
          <a:p>
            <a:pPr algn="ctr"/>
            <a:r>
              <a:rPr lang="en-US" sz="3600" dirty="0">
                <a:latin typeface="Trebuchet MS" panose="020B0603020202020204" pitchFamily="34" charset="0"/>
              </a:rPr>
              <a:t>Not Attended High School in Quarter </a:t>
            </a:r>
          </a:p>
        </p:txBody>
      </p:sp>
      <p:sp>
        <p:nvSpPr>
          <p:cNvPr id="3" name="Content Placeholder 2">
            <a:extLst>
              <a:ext uri="{FF2B5EF4-FFF2-40B4-BE49-F238E27FC236}">
                <a16:creationId xmlns:a16="http://schemas.microsoft.com/office/drawing/2014/main" id="{7BA9A4E2-33C5-411C-80A6-6655AD1EA15C}"/>
              </a:ext>
            </a:extLst>
          </p:cNvPr>
          <p:cNvSpPr>
            <a:spLocks noGrp="1"/>
          </p:cNvSpPr>
          <p:nvPr>
            <p:ph idx="1"/>
          </p:nvPr>
        </p:nvSpPr>
        <p:spPr/>
        <p:txBody>
          <a:bodyPr/>
          <a:lstStyle/>
          <a:p>
            <a:r>
              <a:rPr lang="en-US" dirty="0">
                <a:solidFill>
                  <a:schemeClr val="tx1"/>
                </a:solidFill>
                <a:latin typeface="Trebuchet MS" panose="020B0603020202020204" pitchFamily="34" charset="0"/>
              </a:rPr>
              <a:t>In some instances, a High School might not consider an individual to be a High School Drop Out until the end of a school year. </a:t>
            </a:r>
          </a:p>
          <a:p>
            <a:r>
              <a:rPr lang="en-US" dirty="0">
                <a:solidFill>
                  <a:schemeClr val="tx1"/>
                </a:solidFill>
                <a:latin typeface="Trebuchet MS" panose="020B0603020202020204" pitchFamily="34" charset="0"/>
              </a:rPr>
              <a:t>Under the WIOA legislation, the Out-of-School Youth barrier of “</a:t>
            </a:r>
            <a:r>
              <a:rPr lang="en-US" dirty="0">
                <a:solidFill>
                  <a:schemeClr val="tx1"/>
                </a:solidFill>
                <a:latin typeface="Trebuchet MS" panose="020B0603020202020204" pitchFamily="34" charset="0"/>
                <a:cs typeface="Traditional Arabic" panose="02020603050405020304" pitchFamily="18" charset="-78"/>
              </a:rPr>
              <a:t>Within the age of compulsory attendance but has not attended school for at least the most recent complete school year quarter” was added for this reason.</a:t>
            </a: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511EF59C-16B7-4F46-9E2E-05CD14635DB8}"/>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3840933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D59B-3CDF-4031-8BD6-279D9591A072}"/>
              </a:ext>
            </a:extLst>
          </p:cNvPr>
          <p:cNvSpPr>
            <a:spLocks noGrp="1"/>
          </p:cNvSpPr>
          <p:nvPr>
            <p:ph type="title"/>
          </p:nvPr>
        </p:nvSpPr>
        <p:spPr>
          <a:xfrm>
            <a:off x="2836190" y="610865"/>
            <a:ext cx="8400081" cy="561049"/>
          </a:xfrm>
        </p:spPr>
        <p:txBody>
          <a:bodyPr>
            <a:normAutofit fontScale="90000"/>
          </a:bodyPr>
          <a:lstStyle/>
          <a:p>
            <a:pPr algn="ctr"/>
            <a:r>
              <a:rPr lang="en-US" dirty="0">
                <a:latin typeface="Trebuchet MS" panose="020B0603020202020204" pitchFamily="34" charset="0"/>
              </a:rPr>
              <a:t> </a:t>
            </a:r>
            <a:r>
              <a:rPr lang="en-US" sz="4000" dirty="0">
                <a:latin typeface="Trebuchet MS" panose="020B0603020202020204" pitchFamily="34" charset="0"/>
              </a:rPr>
              <a:t>Not Attended High School in Quarter </a:t>
            </a:r>
          </a:p>
        </p:txBody>
      </p:sp>
      <p:sp>
        <p:nvSpPr>
          <p:cNvPr id="3" name="Content Placeholder 2">
            <a:extLst>
              <a:ext uri="{FF2B5EF4-FFF2-40B4-BE49-F238E27FC236}">
                <a16:creationId xmlns:a16="http://schemas.microsoft.com/office/drawing/2014/main" id="{62356FB5-F7BC-44B7-823D-733AE15C6825}"/>
              </a:ext>
            </a:extLst>
          </p:cNvPr>
          <p:cNvSpPr>
            <a:spLocks noGrp="1"/>
          </p:cNvSpPr>
          <p:nvPr>
            <p:ph idx="1"/>
          </p:nvPr>
        </p:nvSpPr>
        <p:spPr/>
        <p:txBody>
          <a:bodyPr/>
          <a:lstStyle/>
          <a:p>
            <a:pPr marL="0" indent="0">
              <a:buNone/>
            </a:pPr>
            <a:r>
              <a:rPr lang="en-US" sz="2400" dirty="0">
                <a:solidFill>
                  <a:schemeClr val="tx1"/>
                </a:solidFill>
                <a:latin typeface="Trebuchet MS" panose="020B0603020202020204" pitchFamily="34" charset="0"/>
              </a:rPr>
              <a:t>Within IWDS, on the “Youth Barriers” screen within the application, if the question “Within age of Compulsory School Attendance, but not attending School?” is populated with a “Yes”, the OSY barrier of “</a:t>
            </a:r>
            <a:r>
              <a:rPr lang="en-US" sz="2400" dirty="0">
                <a:solidFill>
                  <a:schemeClr val="tx1"/>
                </a:solidFill>
                <a:latin typeface="Trebuchet MS" panose="020B0603020202020204" pitchFamily="34" charset="0"/>
                <a:cs typeface="Traditional Arabic" panose="02020603050405020304" pitchFamily="18" charset="-78"/>
              </a:rPr>
              <a:t>Within the age of compulsory attendance but has not attended school for at least the most recent complete school year quarter” will be met.</a:t>
            </a:r>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3DB00593-307C-4811-B451-6A99371D1398}"/>
              </a:ext>
            </a:extLst>
          </p:cNvPr>
          <p:cNvSpPr>
            <a:spLocks noGrp="1"/>
          </p:cNvSpPr>
          <p:nvPr>
            <p:ph type="ftr" sz="quarter" idx="11"/>
          </p:nvPr>
        </p:nvSpPr>
        <p:spPr/>
        <p:txBody>
          <a:bodyPr/>
          <a:lstStyle/>
          <a:p>
            <a:r>
              <a:rPr lang="en-US" dirty="0"/>
              <a:t>June 6th, 2023</a:t>
            </a:r>
          </a:p>
        </p:txBody>
      </p:sp>
      <p:sp>
        <p:nvSpPr>
          <p:cNvPr id="6" name="Left Arrow 4">
            <a:extLst>
              <a:ext uri="{FF2B5EF4-FFF2-40B4-BE49-F238E27FC236}">
                <a16:creationId xmlns:a16="http://schemas.microsoft.com/office/drawing/2014/main" id="{5CAEB48B-7D6B-490D-81AE-A2A4DF0D2AE5}"/>
              </a:ext>
            </a:extLst>
          </p:cNvPr>
          <p:cNvSpPr/>
          <p:nvPr/>
        </p:nvSpPr>
        <p:spPr>
          <a:xfrm>
            <a:off x="8275864" y="5633293"/>
            <a:ext cx="717804" cy="20479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09FD2CE-0E9E-43F5-BB8A-60C4CBF9CF28}"/>
              </a:ext>
            </a:extLst>
          </p:cNvPr>
          <p:cNvPicPr>
            <a:picLocks noChangeAspect="1"/>
          </p:cNvPicPr>
          <p:nvPr/>
        </p:nvPicPr>
        <p:blipFill>
          <a:blip r:embed="rId2"/>
          <a:stretch>
            <a:fillRect/>
          </a:stretch>
        </p:blipFill>
        <p:spPr>
          <a:xfrm>
            <a:off x="2960172" y="3970928"/>
            <a:ext cx="5315692" cy="1867161"/>
          </a:xfrm>
          <a:prstGeom prst="rect">
            <a:avLst/>
          </a:prstGeom>
        </p:spPr>
      </p:pic>
    </p:spTree>
    <p:extLst>
      <p:ext uri="{BB962C8B-B14F-4D97-AF65-F5344CB8AC3E}">
        <p14:creationId xmlns:p14="http://schemas.microsoft.com/office/powerpoint/2010/main" val="3137553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2722-E6D7-4FE9-855B-F169DAE34E6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Subject to Justice System</a:t>
            </a:r>
          </a:p>
        </p:txBody>
      </p:sp>
      <p:sp>
        <p:nvSpPr>
          <p:cNvPr id="3" name="Content Placeholder 2">
            <a:extLst>
              <a:ext uri="{FF2B5EF4-FFF2-40B4-BE49-F238E27FC236}">
                <a16:creationId xmlns:a16="http://schemas.microsoft.com/office/drawing/2014/main" id="{08CE83E1-6792-4509-AAB6-5CA5B04F9430}"/>
              </a:ext>
            </a:extLst>
          </p:cNvPr>
          <p:cNvSpPr>
            <a:spLocks noGrp="1"/>
          </p:cNvSpPr>
          <p:nvPr>
            <p:ph idx="1"/>
          </p:nvPr>
        </p:nvSpPr>
        <p:spPr/>
        <p:txBody>
          <a:bodyPr/>
          <a:lstStyle/>
          <a:p>
            <a:r>
              <a:rPr lang="en-US" dirty="0">
                <a:solidFill>
                  <a:schemeClr val="tx1"/>
                </a:solidFill>
                <a:latin typeface="Trebuchet MS" panose="020B0603020202020204" pitchFamily="34" charset="0"/>
                <a:cs typeface="Traditional Arabic" panose="02020603050405020304" pitchFamily="18" charset="-78"/>
              </a:rPr>
              <a:t>Under the WIOA legislation, under In-School Youth (ISY), there is a barrier for an ”Offender”. For the Out-of-School Youth (OSY), this barrier is called, “Subject to the juvenile or adult justice system.”</a:t>
            </a:r>
          </a:p>
          <a:p>
            <a:r>
              <a:rPr lang="en-US" dirty="0">
                <a:solidFill>
                  <a:schemeClr val="tx1"/>
                </a:solidFill>
                <a:latin typeface="Trebuchet MS" panose="020B0603020202020204" pitchFamily="34" charset="0"/>
                <a:cs typeface="Traditional Arabic" panose="02020603050405020304" pitchFamily="18" charset="-78"/>
              </a:rPr>
              <a:t>In the March 2017, TEGL 21-16 – WIOA Youth guidance it was clarified that the OSY barrier of “Subject to the juvenile or adult justice system” has the same definition as the ISY barrier of “Offender”.</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D11AFEDB-CA9D-4CFA-A6E8-4733A0FD8E3D}"/>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4216337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2E75-CFFD-482E-8181-981B6A39752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Subject to Justice System</a:t>
            </a:r>
          </a:p>
        </p:txBody>
      </p:sp>
      <p:sp>
        <p:nvSpPr>
          <p:cNvPr id="3" name="Content Placeholder 2">
            <a:extLst>
              <a:ext uri="{FF2B5EF4-FFF2-40B4-BE49-F238E27FC236}">
                <a16:creationId xmlns:a16="http://schemas.microsoft.com/office/drawing/2014/main" id="{574E84BB-0A44-4219-8561-D4503C36550E}"/>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An adult or youth is “Subject to the Juvenile or Adult Justice System” if, (A) who is or has been subject to any stage of the criminal justice process, for whom services under this Act may be beneficial; or (B) who requires assistance in overcoming artificial barriers to employment resulting from a record of arrest or conviction. </a:t>
            </a:r>
          </a:p>
          <a:p>
            <a:endParaRPr lang="en-US" dirty="0"/>
          </a:p>
        </p:txBody>
      </p:sp>
      <p:sp>
        <p:nvSpPr>
          <p:cNvPr id="4" name="Footer Placeholder 3">
            <a:extLst>
              <a:ext uri="{FF2B5EF4-FFF2-40B4-BE49-F238E27FC236}">
                <a16:creationId xmlns:a16="http://schemas.microsoft.com/office/drawing/2014/main" id="{A2A3826D-9D3D-449A-8965-B247D0E0683A}"/>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60619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2706-E0DB-404B-8917-822153AADD8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Subject to Justice System</a:t>
            </a:r>
          </a:p>
        </p:txBody>
      </p:sp>
      <p:sp>
        <p:nvSpPr>
          <p:cNvPr id="3" name="Content Placeholder 2">
            <a:extLst>
              <a:ext uri="{FF2B5EF4-FFF2-40B4-BE49-F238E27FC236}">
                <a16:creationId xmlns:a16="http://schemas.microsoft.com/office/drawing/2014/main" id="{848051D0-AD44-4A14-BED9-C1C3A5349EB3}"/>
              </a:ext>
            </a:extLst>
          </p:cNvPr>
          <p:cNvSpPr>
            <a:spLocks noGrp="1"/>
          </p:cNvSpPr>
          <p:nvPr>
            <p:ph idx="1"/>
          </p:nvPr>
        </p:nvSpPr>
        <p:spPr>
          <a:xfrm>
            <a:off x="838200" y="1989438"/>
            <a:ext cx="10515600" cy="4187525"/>
          </a:xfrm>
        </p:spPr>
        <p:txBody>
          <a:bodyPr/>
          <a:lstStyle/>
          <a:p>
            <a:pPr marL="0" indent="0">
              <a:buNone/>
            </a:pPr>
            <a:r>
              <a:rPr lang="en-US" dirty="0">
                <a:solidFill>
                  <a:schemeClr val="tx1"/>
                </a:solidFill>
                <a:latin typeface="Trebuchet MS" panose="020B0603020202020204" pitchFamily="34" charset="0"/>
              </a:rPr>
              <a:t>Within IWDS, on the “Youth Barriers” screen within the application, if the question of “Subject to Juvenile or Adult Justice System” is populated with a “Yes”, the OSY barrier of “Subject to Juvenile or Adult Justice System” will be met.   </a:t>
            </a:r>
          </a:p>
          <a:p>
            <a:pPr marL="0" indent="0">
              <a:buNone/>
            </a:pPr>
            <a:endParaRPr lang="en-US" dirty="0"/>
          </a:p>
        </p:txBody>
      </p:sp>
      <p:sp>
        <p:nvSpPr>
          <p:cNvPr id="4" name="Footer Placeholder 3">
            <a:extLst>
              <a:ext uri="{FF2B5EF4-FFF2-40B4-BE49-F238E27FC236}">
                <a16:creationId xmlns:a16="http://schemas.microsoft.com/office/drawing/2014/main" id="{F6ABE3AD-8904-4299-859D-20FBF4C8AF97}"/>
              </a:ext>
            </a:extLst>
          </p:cNvPr>
          <p:cNvSpPr>
            <a:spLocks noGrp="1"/>
          </p:cNvSpPr>
          <p:nvPr>
            <p:ph type="ftr" sz="quarter" idx="11"/>
          </p:nvPr>
        </p:nvSpPr>
        <p:spPr/>
        <p:txBody>
          <a:bodyPr/>
          <a:lstStyle/>
          <a:p>
            <a:r>
              <a:rPr lang="en-US" dirty="0"/>
              <a:t>June 6th, 2023</a:t>
            </a:r>
          </a:p>
        </p:txBody>
      </p:sp>
      <p:sp>
        <p:nvSpPr>
          <p:cNvPr id="6" name="Left Arrow 4">
            <a:extLst>
              <a:ext uri="{FF2B5EF4-FFF2-40B4-BE49-F238E27FC236}">
                <a16:creationId xmlns:a16="http://schemas.microsoft.com/office/drawing/2014/main" id="{95BFE1FA-A51E-4420-8AB4-350BEB00B565}"/>
              </a:ext>
            </a:extLst>
          </p:cNvPr>
          <p:cNvSpPr/>
          <p:nvPr/>
        </p:nvSpPr>
        <p:spPr>
          <a:xfrm>
            <a:off x="8283221" y="5591475"/>
            <a:ext cx="717804" cy="23564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739C8C8-BD80-457F-90C1-7021A6F3FBCF}"/>
              </a:ext>
            </a:extLst>
          </p:cNvPr>
          <p:cNvPicPr>
            <a:picLocks noChangeAspect="1"/>
          </p:cNvPicPr>
          <p:nvPr/>
        </p:nvPicPr>
        <p:blipFill>
          <a:blip r:embed="rId2"/>
          <a:stretch>
            <a:fillRect/>
          </a:stretch>
        </p:blipFill>
        <p:spPr>
          <a:xfrm>
            <a:off x="3015161" y="3644727"/>
            <a:ext cx="5268060" cy="2172003"/>
          </a:xfrm>
          <a:prstGeom prst="rect">
            <a:avLst/>
          </a:prstGeom>
        </p:spPr>
      </p:pic>
    </p:spTree>
    <p:extLst>
      <p:ext uri="{BB962C8B-B14F-4D97-AF65-F5344CB8AC3E}">
        <p14:creationId xmlns:p14="http://schemas.microsoft.com/office/powerpoint/2010/main" val="2422875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C414-C694-4C20-ADEE-E008D74FA32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 Barriers</a:t>
            </a:r>
          </a:p>
        </p:txBody>
      </p:sp>
      <p:sp>
        <p:nvSpPr>
          <p:cNvPr id="3" name="Content Placeholder 2">
            <a:extLst>
              <a:ext uri="{FF2B5EF4-FFF2-40B4-BE49-F238E27FC236}">
                <a16:creationId xmlns:a16="http://schemas.microsoft.com/office/drawing/2014/main" id="{3911824E-56ED-4B63-AD82-00397E8D443F}"/>
              </a:ext>
            </a:extLst>
          </p:cNvPr>
          <p:cNvSpPr>
            <a:spLocks noGrp="1"/>
          </p:cNvSpPr>
          <p:nvPr>
            <p:ph idx="1"/>
          </p:nvPr>
        </p:nvSpPr>
        <p:spPr>
          <a:xfrm>
            <a:off x="838200" y="1964724"/>
            <a:ext cx="4512276" cy="4212239"/>
          </a:xfrm>
        </p:spPr>
        <p:txBody>
          <a:bodyPr>
            <a:normAutofit/>
          </a:bodyPr>
          <a:lstStyle/>
          <a:p>
            <a:pPr marL="0" indent="0">
              <a:buNone/>
            </a:pPr>
            <a:r>
              <a:rPr lang="en-US" sz="2400" dirty="0">
                <a:solidFill>
                  <a:schemeClr val="tx1"/>
                </a:solidFill>
                <a:latin typeface="Trebuchet MS" panose="020B0603020202020204" pitchFamily="34" charset="0"/>
              </a:rPr>
              <a:t>The other Out-of-School Youth barriers that </a:t>
            </a:r>
            <a:r>
              <a:rPr lang="en-US" sz="2400" b="1" dirty="0">
                <a:solidFill>
                  <a:schemeClr val="tx1"/>
                </a:solidFill>
                <a:latin typeface="Trebuchet MS" panose="020B0603020202020204" pitchFamily="34" charset="0"/>
              </a:rPr>
              <a:t>do not </a:t>
            </a:r>
            <a:r>
              <a:rPr lang="en-US" sz="2400" dirty="0">
                <a:solidFill>
                  <a:schemeClr val="tx1"/>
                </a:solidFill>
                <a:latin typeface="Trebuchet MS" panose="020B0603020202020204" pitchFamily="34" charset="0"/>
              </a:rPr>
              <a:t>require a client to meet </a:t>
            </a:r>
            <a:r>
              <a:rPr lang="en-US" sz="2400" b="1" dirty="0">
                <a:solidFill>
                  <a:schemeClr val="tx1"/>
                </a:solidFill>
                <a:latin typeface="Trebuchet MS" panose="020B0603020202020204" pitchFamily="34" charset="0"/>
              </a:rPr>
              <a:t>WIOA low-income criteria </a:t>
            </a:r>
            <a:r>
              <a:rPr lang="en-US" sz="2400" dirty="0">
                <a:solidFill>
                  <a:schemeClr val="tx1"/>
                </a:solidFill>
                <a:latin typeface="Trebuchet MS" panose="020B0603020202020204" pitchFamily="34" charset="0"/>
              </a:rPr>
              <a:t>are</a:t>
            </a:r>
            <a:r>
              <a:rPr lang="en-US" sz="2400" b="1" dirty="0">
                <a:solidFill>
                  <a:schemeClr val="tx1"/>
                </a:solidFill>
                <a:latin typeface="Trebuchet MS" panose="020B0603020202020204" pitchFamily="34" charset="0"/>
              </a:rPr>
              <a:t> </a:t>
            </a:r>
            <a:r>
              <a:rPr lang="en-US" sz="2400" dirty="0">
                <a:solidFill>
                  <a:schemeClr val="tx1"/>
                </a:solidFill>
                <a:latin typeface="Trebuchet MS" panose="020B0603020202020204" pitchFamily="34" charset="0"/>
              </a:rPr>
              <a:t>shown in the adjacent column; we have already covered the details where those questions are addressed within the Youth application in IWDS.   </a:t>
            </a:r>
          </a:p>
          <a:p>
            <a:endParaRPr lang="en-US" dirty="0"/>
          </a:p>
        </p:txBody>
      </p:sp>
      <p:sp>
        <p:nvSpPr>
          <p:cNvPr id="4" name="Footer Placeholder 3">
            <a:extLst>
              <a:ext uri="{FF2B5EF4-FFF2-40B4-BE49-F238E27FC236}">
                <a16:creationId xmlns:a16="http://schemas.microsoft.com/office/drawing/2014/main" id="{4DEA448F-C19A-454C-8522-85AA82230F71}"/>
              </a:ext>
            </a:extLst>
          </p:cNvPr>
          <p:cNvSpPr>
            <a:spLocks noGrp="1"/>
          </p:cNvSpPr>
          <p:nvPr>
            <p:ph type="ftr" sz="quarter" idx="11"/>
          </p:nvPr>
        </p:nvSpPr>
        <p:spPr/>
        <p:txBody>
          <a:bodyPr/>
          <a:lstStyle/>
          <a:p>
            <a:r>
              <a:rPr lang="en-US" dirty="0"/>
              <a:t>June 6th, 2023</a:t>
            </a:r>
          </a:p>
        </p:txBody>
      </p:sp>
      <p:sp>
        <p:nvSpPr>
          <p:cNvPr id="5" name="Rectangle 4">
            <a:extLst>
              <a:ext uri="{FF2B5EF4-FFF2-40B4-BE49-F238E27FC236}">
                <a16:creationId xmlns:a16="http://schemas.microsoft.com/office/drawing/2014/main" id="{A849660F-04BD-4C0B-A048-B76B8CD1FB1A}"/>
              </a:ext>
            </a:extLst>
          </p:cNvPr>
          <p:cNvSpPr/>
          <p:nvPr/>
        </p:nvSpPr>
        <p:spPr>
          <a:xfrm>
            <a:off x="6262816" y="2274838"/>
            <a:ext cx="4905633" cy="2308324"/>
          </a:xfrm>
          <a:prstGeom prst="rect">
            <a:avLst/>
          </a:prstGeom>
        </p:spPr>
        <p:txBody>
          <a:bodyPr wrap="square">
            <a:spAutoFit/>
          </a:bodyPr>
          <a:lstStyle/>
          <a:p>
            <a:pPr>
              <a:buFont typeface="Arial" panose="020B0604020202020204" pitchFamily="34" charset="0"/>
              <a:buChar char="•"/>
            </a:pPr>
            <a:r>
              <a:rPr lang="en-US" sz="2000" dirty="0">
                <a:latin typeface="Trebuchet MS" panose="020B0603020202020204" pitchFamily="34" charset="0"/>
                <a:cs typeface="Traditional Arabic" panose="02020603050405020304" pitchFamily="18" charset="-78"/>
              </a:rPr>
              <a:t> </a:t>
            </a:r>
            <a:r>
              <a:rPr lang="en-US" sz="2400" dirty="0">
                <a:latin typeface="Trebuchet MS" panose="020B0603020202020204" pitchFamily="34" charset="0"/>
                <a:cs typeface="Traditional Arabic" panose="02020603050405020304" pitchFamily="18" charset="-78"/>
              </a:rPr>
              <a:t>Homeless</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Runaway</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Foster care</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Aged out of foster care</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Pregnant or parenting</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An individual with a disability</a:t>
            </a:r>
          </a:p>
        </p:txBody>
      </p:sp>
    </p:spTree>
    <p:extLst>
      <p:ext uri="{BB962C8B-B14F-4D97-AF65-F5344CB8AC3E}">
        <p14:creationId xmlns:p14="http://schemas.microsoft.com/office/powerpoint/2010/main" val="19933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1C18-E2CB-4059-BBA3-08B41A6BF92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General Eligibility </a:t>
            </a:r>
          </a:p>
        </p:txBody>
      </p:sp>
      <p:sp>
        <p:nvSpPr>
          <p:cNvPr id="3" name="Content Placeholder 2">
            <a:extLst>
              <a:ext uri="{FF2B5EF4-FFF2-40B4-BE49-F238E27FC236}">
                <a16:creationId xmlns:a16="http://schemas.microsoft.com/office/drawing/2014/main" id="{FB1A335A-9326-4D20-B370-81F7A707007C}"/>
              </a:ext>
            </a:extLst>
          </p:cNvPr>
          <p:cNvSpPr>
            <a:spLocks noGrp="1"/>
          </p:cNvSpPr>
          <p:nvPr>
            <p:ph idx="1"/>
          </p:nvPr>
        </p:nvSpPr>
        <p:spPr/>
        <p:txBody>
          <a:bodyPr/>
          <a:lstStyle/>
          <a:p>
            <a:pPr marL="0" indent="0">
              <a:buNone/>
            </a:pPr>
            <a:r>
              <a:rPr lang="en-US" altLang="en-US" b="1" dirty="0">
                <a:solidFill>
                  <a:schemeClr val="tx1"/>
                </a:solidFill>
                <a:latin typeface="Trebuchet MS" panose="020B0603020202020204" pitchFamily="34" charset="0"/>
                <a:cs typeface="Traditional Arabic" panose="02020603050405020304" pitchFamily="18" charset="-78"/>
              </a:rPr>
              <a:t> </a:t>
            </a:r>
            <a:r>
              <a:rPr lang="en-US" altLang="en-US" dirty="0">
                <a:solidFill>
                  <a:schemeClr val="tx1"/>
                </a:solidFill>
                <a:latin typeface="Trebuchet MS" panose="020B0603020202020204" pitchFamily="34" charset="0"/>
              </a:rPr>
              <a:t>DCEO ePolicy – WIOA General Eligibility Policy 5.1  </a:t>
            </a:r>
            <a:r>
              <a:rPr lang="en-US" altLang="en-US" b="1" dirty="0">
                <a:solidFill>
                  <a:schemeClr val="tx1"/>
                </a:solidFill>
                <a:latin typeface="Trebuchet MS" panose="020B0603020202020204" pitchFamily="34" charset="0"/>
                <a:cs typeface="Traditional Arabic" panose="02020603050405020304" pitchFamily="18" charset="-78"/>
              </a:rPr>
              <a:t>  </a:t>
            </a:r>
          </a:p>
          <a:p>
            <a:pPr lvl="1"/>
            <a:r>
              <a:rPr lang="en-US" altLang="en-US" sz="2800" dirty="0">
                <a:solidFill>
                  <a:schemeClr val="tx1"/>
                </a:solidFill>
                <a:latin typeface="Trebuchet MS" panose="020B0603020202020204" pitchFamily="34" charset="0"/>
              </a:rPr>
              <a:t>All clients must be authorized to work in the U.S. before they meet WIOA General Eligibility.</a:t>
            </a:r>
          </a:p>
          <a:p>
            <a:pPr lvl="1"/>
            <a:r>
              <a:rPr lang="en-US" altLang="en-US" sz="2800" dirty="0">
                <a:solidFill>
                  <a:schemeClr val="tx1"/>
                </a:solidFill>
                <a:latin typeface="Trebuchet MS" panose="020B0603020202020204" pitchFamily="34" charset="0"/>
              </a:rPr>
              <a:t>All clients born male, who have turned age 18 and were born on or after January 1st, 1960 must comply with Selective Service before they meet WIOA General eligibility.</a:t>
            </a:r>
          </a:p>
          <a:p>
            <a:pPr marL="0" indent="0">
              <a:buNone/>
            </a:pPr>
            <a:endParaRPr lang="en-US" altLang="en-US" sz="2800"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07A74549-DFA7-4FE8-AF97-AC85EF4168F2}"/>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1509581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7BCD-F318-49FF-A1E3-6C82097D752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 Barriers</a:t>
            </a:r>
          </a:p>
        </p:txBody>
      </p:sp>
      <p:sp>
        <p:nvSpPr>
          <p:cNvPr id="3" name="Content Placeholder 2">
            <a:extLst>
              <a:ext uri="{FF2B5EF4-FFF2-40B4-BE49-F238E27FC236}">
                <a16:creationId xmlns:a16="http://schemas.microsoft.com/office/drawing/2014/main" id="{5F86CF2C-0635-4B91-8251-BCBCADFE6837}"/>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If an Out-of-School Youth (OSY) did not meet any of the previously addressed barriers, there are two more possible barriers that could support OSY eligibility, but </a:t>
            </a:r>
            <a:r>
              <a:rPr lang="en-US" b="1" u="sng" dirty="0">
                <a:solidFill>
                  <a:schemeClr val="tx1"/>
                </a:solidFill>
                <a:latin typeface="Trebuchet MS" panose="020B0603020202020204" pitchFamily="34" charset="0"/>
              </a:rPr>
              <a:t>both</a:t>
            </a:r>
            <a:r>
              <a:rPr lang="en-US" dirty="0">
                <a:solidFill>
                  <a:schemeClr val="tx1"/>
                </a:solidFill>
                <a:latin typeface="Trebuchet MS" panose="020B0603020202020204" pitchFamily="34" charset="0"/>
              </a:rPr>
              <a:t> require the client to meet </a:t>
            </a:r>
            <a:r>
              <a:rPr lang="en-US" b="1" u="sng" dirty="0">
                <a:solidFill>
                  <a:schemeClr val="tx1"/>
                </a:solidFill>
                <a:latin typeface="Trebuchet MS" panose="020B0603020202020204" pitchFamily="34" charset="0"/>
              </a:rPr>
              <a:t>WIOA Low-Income</a:t>
            </a:r>
            <a:r>
              <a:rPr lang="en-US" dirty="0">
                <a:solidFill>
                  <a:schemeClr val="tx1"/>
                </a:solidFill>
                <a:latin typeface="Trebuchet MS" panose="020B0603020202020204" pitchFamily="34" charset="0"/>
              </a:rPr>
              <a:t> criteria with the barrier.</a:t>
            </a:r>
          </a:p>
          <a:p>
            <a:endParaRPr lang="en-US" dirty="0"/>
          </a:p>
        </p:txBody>
      </p:sp>
      <p:sp>
        <p:nvSpPr>
          <p:cNvPr id="4" name="Footer Placeholder 3">
            <a:extLst>
              <a:ext uri="{FF2B5EF4-FFF2-40B4-BE49-F238E27FC236}">
                <a16:creationId xmlns:a16="http://schemas.microsoft.com/office/drawing/2014/main" id="{25A19D76-94D2-430E-A811-2E11E85DCB3E}"/>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056024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989F-E899-4ECD-84D5-D79A04A9403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 Barriers</a:t>
            </a:r>
          </a:p>
        </p:txBody>
      </p:sp>
      <p:sp>
        <p:nvSpPr>
          <p:cNvPr id="3" name="Content Placeholder 2">
            <a:extLst>
              <a:ext uri="{FF2B5EF4-FFF2-40B4-BE49-F238E27FC236}">
                <a16:creationId xmlns:a16="http://schemas.microsoft.com/office/drawing/2014/main" id="{EECD563C-34E6-492A-A828-C57AD27690B2}"/>
              </a:ext>
            </a:extLst>
          </p:cNvPr>
          <p:cNvSpPr>
            <a:spLocks noGrp="1"/>
          </p:cNvSpPr>
          <p:nvPr>
            <p:ph idx="1"/>
          </p:nvPr>
        </p:nvSpPr>
        <p:spPr>
          <a:xfrm>
            <a:off x="838200" y="1729946"/>
            <a:ext cx="10515600" cy="4447017"/>
          </a:xfrm>
        </p:spPr>
        <p:txBody>
          <a:bodyPr>
            <a:normAutofit fontScale="92500" lnSpcReduction="20000"/>
          </a:bodyPr>
          <a:lstStyle/>
          <a:p>
            <a:pPr marL="0" indent="0">
              <a:buNone/>
            </a:pPr>
            <a:r>
              <a:rPr lang="en-US" b="1" dirty="0">
                <a:solidFill>
                  <a:schemeClr val="tx1"/>
                </a:solidFill>
                <a:latin typeface="Trebuchet MS" panose="020B0603020202020204" pitchFamily="34" charset="0"/>
              </a:rPr>
              <a:t>The following Out-of-School Youth barriers </a:t>
            </a:r>
            <a:r>
              <a:rPr lang="en-US" b="1" u="sng" dirty="0">
                <a:solidFill>
                  <a:schemeClr val="tx1"/>
                </a:solidFill>
                <a:latin typeface="Trebuchet MS" panose="020B0603020202020204" pitchFamily="34" charset="0"/>
              </a:rPr>
              <a:t>require</a:t>
            </a:r>
            <a:r>
              <a:rPr lang="en-US" b="1" dirty="0">
                <a:solidFill>
                  <a:schemeClr val="tx1"/>
                </a:solidFill>
                <a:latin typeface="Trebuchet MS" panose="020B0603020202020204" pitchFamily="34" charset="0"/>
              </a:rPr>
              <a:t> the individual to meet WIOA low-income criteria:</a:t>
            </a:r>
          </a:p>
          <a:p>
            <a:pPr marL="0" indent="0">
              <a:buNone/>
            </a:pPr>
            <a:endParaRPr lang="en-US" b="1" dirty="0">
              <a:solidFill>
                <a:schemeClr val="tx1"/>
              </a:solidFill>
              <a:latin typeface="Trebuchet MS" panose="020B0603020202020204" pitchFamily="34" charset="0"/>
            </a:endParaRPr>
          </a:p>
          <a:p>
            <a:r>
              <a:rPr lang="en-US" sz="2600" dirty="0">
                <a:solidFill>
                  <a:schemeClr val="tx1"/>
                </a:solidFill>
                <a:latin typeface="Trebuchet MS" panose="020B0603020202020204" pitchFamily="34" charset="0"/>
              </a:rPr>
              <a:t>A recipient of a secondary school diploma or its recognized equivalent who is a low-income individual and is </a:t>
            </a:r>
          </a:p>
          <a:p>
            <a:pPr lvl="1" indent="-342900">
              <a:buFontTx/>
              <a:buChar char="-"/>
            </a:pPr>
            <a:r>
              <a:rPr lang="en-US" sz="2600" dirty="0">
                <a:solidFill>
                  <a:schemeClr val="tx1"/>
                </a:solidFill>
                <a:latin typeface="Trebuchet MS" panose="020B0603020202020204" pitchFamily="34" charset="0"/>
              </a:rPr>
              <a:t>Basic Skills Deficient, or </a:t>
            </a:r>
          </a:p>
          <a:p>
            <a:pPr lvl="1" indent="-342900">
              <a:buFontTx/>
              <a:buChar char="-"/>
            </a:pPr>
            <a:r>
              <a:rPr lang="en-US" sz="2600" dirty="0">
                <a:solidFill>
                  <a:schemeClr val="tx1"/>
                </a:solidFill>
                <a:latin typeface="Trebuchet MS" panose="020B0603020202020204" pitchFamily="34" charset="0"/>
              </a:rPr>
              <a:t>An English language learner</a:t>
            </a:r>
          </a:p>
          <a:p>
            <a:pPr marL="342900" lvl="1" indent="0">
              <a:buNone/>
            </a:pPr>
            <a:endParaRPr lang="en-US" sz="2600" dirty="0">
              <a:solidFill>
                <a:schemeClr val="tx1"/>
              </a:solidFill>
              <a:latin typeface="Trebuchet MS" panose="020B0603020202020204" pitchFamily="34" charset="0"/>
            </a:endParaRPr>
          </a:p>
          <a:p>
            <a:r>
              <a:rPr lang="en-US" sz="2600" dirty="0">
                <a:solidFill>
                  <a:schemeClr val="tx1"/>
                </a:solidFill>
                <a:latin typeface="Trebuchet MS" panose="020B0603020202020204" pitchFamily="34" charset="0"/>
              </a:rPr>
              <a:t>A low-income individual requiring additional assistance to enter or complete an educational program or to secure or hold employment (must be supported based on local policy criteria.)</a:t>
            </a:r>
          </a:p>
          <a:p>
            <a:pPr marL="0" indent="0">
              <a:buNone/>
            </a:pPr>
            <a:endParaRPr lang="en-US" b="1" dirty="0">
              <a:latin typeface="Trebuchet MS" panose="020B0603020202020204" pitchFamily="34" charset="0"/>
            </a:endParaRPr>
          </a:p>
          <a:p>
            <a:pPr marL="0" indent="0">
              <a:buNone/>
            </a:pPr>
            <a:r>
              <a:rPr lang="en-US" dirty="0">
                <a:latin typeface="Trebuchet MS" panose="020B0603020202020204" pitchFamily="34" charset="0"/>
              </a:rPr>
              <a:t> </a:t>
            </a: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235B9456-7D3C-4A7D-9A9D-B05C49A4813E}"/>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2586602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3AEC-5EFD-47D1-9B93-C84E5D97B0A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High School Diploma or GED</a:t>
            </a:r>
            <a:br>
              <a:rPr lang="en-US" dirty="0">
                <a:latin typeface="Trebuchet MS" panose="020B0603020202020204" pitchFamily="34" charset="0"/>
              </a:rPr>
            </a:br>
            <a:r>
              <a:rPr lang="en-US" dirty="0">
                <a:latin typeface="Trebuchet MS" panose="020B0603020202020204" pitchFamily="34" charset="0"/>
              </a:rPr>
              <a:t>and is either BSD or ELL</a:t>
            </a:r>
          </a:p>
        </p:txBody>
      </p:sp>
      <p:sp>
        <p:nvSpPr>
          <p:cNvPr id="3" name="Content Placeholder 2">
            <a:extLst>
              <a:ext uri="{FF2B5EF4-FFF2-40B4-BE49-F238E27FC236}">
                <a16:creationId xmlns:a16="http://schemas.microsoft.com/office/drawing/2014/main" id="{70BE7D80-32C8-4604-A0F8-09BA7FD794BF}"/>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For this barrier, the client will need to have been an OSY that has already graduated H.S. or completed their GED but is Basic Skills Deficient or an English Language Learner as was discussed and demonstrated on slides 20-29 of this PowerPoint.    </a:t>
            </a:r>
          </a:p>
          <a:p>
            <a:endParaRPr lang="en-US" dirty="0"/>
          </a:p>
        </p:txBody>
      </p:sp>
      <p:sp>
        <p:nvSpPr>
          <p:cNvPr id="4" name="Footer Placeholder 3">
            <a:extLst>
              <a:ext uri="{FF2B5EF4-FFF2-40B4-BE49-F238E27FC236}">
                <a16:creationId xmlns:a16="http://schemas.microsoft.com/office/drawing/2014/main" id="{6A574B6D-73D9-4B24-8BEB-F809126A7B40}"/>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3602137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760E-32F5-5FD9-4902-77F2F2B420A4}"/>
              </a:ext>
            </a:extLst>
          </p:cNvPr>
          <p:cNvSpPr>
            <a:spLocks noGrp="1"/>
          </p:cNvSpPr>
          <p:nvPr>
            <p:ph type="title"/>
          </p:nvPr>
        </p:nvSpPr>
        <p:spPr>
          <a:xfrm>
            <a:off x="2951018" y="610865"/>
            <a:ext cx="8402782" cy="875035"/>
          </a:xfrm>
        </p:spPr>
        <p:txBody>
          <a:bodyPr>
            <a:noAutofit/>
          </a:bodyPr>
          <a:lstStyle/>
          <a:p>
            <a:pPr algn="ctr"/>
            <a:r>
              <a:rPr lang="en-US" sz="3800" dirty="0">
                <a:latin typeface="Trebuchet MS" panose="020B0603020202020204" pitchFamily="34" charset="0"/>
              </a:rPr>
              <a:t>LWIA 26 Out-of-School Youth – Youth Requiring Additional Assistance</a:t>
            </a:r>
          </a:p>
        </p:txBody>
      </p:sp>
      <p:sp>
        <p:nvSpPr>
          <p:cNvPr id="3" name="Content Placeholder 2">
            <a:extLst>
              <a:ext uri="{FF2B5EF4-FFF2-40B4-BE49-F238E27FC236}">
                <a16:creationId xmlns:a16="http://schemas.microsoft.com/office/drawing/2014/main" id="{60EDF802-FCE5-A8B6-680C-91746E1DFBCA}"/>
              </a:ext>
            </a:extLst>
          </p:cNvPr>
          <p:cNvSpPr>
            <a:spLocks noGrp="1"/>
          </p:cNvSpPr>
          <p:nvPr>
            <p:ph idx="1"/>
          </p:nvPr>
        </p:nvSpPr>
        <p:spPr/>
        <p:txBody>
          <a:bodyPr>
            <a:normAutofit/>
          </a:bodyPr>
          <a:lstStyle/>
          <a:p>
            <a:r>
              <a:rPr lang="en-US" sz="2800" dirty="0">
                <a:solidFill>
                  <a:schemeClr val="tx1"/>
                </a:solidFill>
                <a:latin typeface="Trebuchet MS" panose="020B0603020202020204" pitchFamily="34" charset="0"/>
              </a:rPr>
              <a:t>LWIA 26 has some very detailed local policy guidance related to the Youth Barrier of, “</a:t>
            </a:r>
            <a:r>
              <a:rPr lang="en-US" sz="2800"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sz="2800" dirty="0">
                <a:solidFill>
                  <a:schemeClr val="tx1"/>
                </a:solidFill>
                <a:latin typeface="Trebuchet MS" panose="020B0603020202020204" pitchFamily="34" charset="0"/>
                <a:cs typeface="Traditional Arabic" panose="02020603050405020304" pitchFamily="18" charset="-78"/>
              </a:rPr>
              <a:t>.”</a:t>
            </a:r>
          </a:p>
          <a:p>
            <a:pPr marL="0" indent="0">
              <a:buNone/>
            </a:pPr>
            <a:r>
              <a:rPr lang="en-US" sz="2800" dirty="0">
                <a:solidFill>
                  <a:schemeClr val="tx1"/>
                </a:solidFill>
                <a:latin typeface="Trebuchet MS" panose="020B0603020202020204" pitchFamily="34" charset="0"/>
                <a:cs typeface="Traditional Arabic" panose="02020603050405020304" pitchFamily="18" charset="-78"/>
              </a:rPr>
              <a:t> </a:t>
            </a:r>
          </a:p>
          <a:p>
            <a:r>
              <a:rPr lang="en-US" sz="2800" dirty="0">
                <a:solidFill>
                  <a:schemeClr val="tx1"/>
                </a:solidFill>
                <a:latin typeface="Trebuchet MS" panose="020B0603020202020204" pitchFamily="34" charset="0"/>
                <a:cs typeface="Traditional Arabic" panose="02020603050405020304" pitchFamily="18" charset="-78"/>
              </a:rPr>
              <a:t>The LWIA 26 Local Policy Number 17, which breaks out the criteria for the Youth “Requiring Additional Assistance” criteria separately for an In-School Youth (ISY) and different criteria for an Out-of-School Youth (OSY).</a:t>
            </a:r>
            <a:endParaRPr lang="en-US" sz="2800" dirty="0">
              <a:solidFill>
                <a:schemeClr val="tx1"/>
              </a:solidFill>
              <a:effectLst/>
              <a:latin typeface="Trebuchet MS" panose="020B0603020202020204" pitchFamily="34"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CEC617E-427C-1012-90E9-7EAD09274514}"/>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153584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9223-88AC-EB5A-1A57-957266F0B74D}"/>
              </a:ext>
            </a:extLst>
          </p:cNvPr>
          <p:cNvSpPr>
            <a:spLocks noGrp="1"/>
          </p:cNvSpPr>
          <p:nvPr>
            <p:ph type="title"/>
          </p:nvPr>
        </p:nvSpPr>
        <p:spPr>
          <a:xfrm>
            <a:off x="2660073" y="610865"/>
            <a:ext cx="8915399" cy="875035"/>
          </a:xfrm>
        </p:spPr>
        <p:txBody>
          <a:bodyPr>
            <a:normAutofit fontScale="90000"/>
          </a:bodyPr>
          <a:lstStyle/>
          <a:p>
            <a:pPr algn="ctr"/>
            <a:r>
              <a:rPr lang="en-US" dirty="0">
                <a:latin typeface="Trebuchet MS" panose="020B0603020202020204" pitchFamily="34" charset="0"/>
              </a:rPr>
              <a:t>LWIA 26 Youth Requires  Additional Assistance OSY Criteria </a:t>
            </a:r>
            <a:endParaRPr lang="en-US" dirty="0"/>
          </a:p>
        </p:txBody>
      </p:sp>
      <p:pic>
        <p:nvPicPr>
          <p:cNvPr id="6" name="Content Placeholder 5">
            <a:extLst>
              <a:ext uri="{FF2B5EF4-FFF2-40B4-BE49-F238E27FC236}">
                <a16:creationId xmlns:a16="http://schemas.microsoft.com/office/drawing/2014/main" id="{1C00F901-F1F3-FEAE-0A7B-55126A1A0405}"/>
              </a:ext>
            </a:extLst>
          </p:cNvPr>
          <p:cNvPicPr>
            <a:picLocks noGrp="1" noChangeAspect="1"/>
          </p:cNvPicPr>
          <p:nvPr>
            <p:ph idx="1"/>
          </p:nvPr>
        </p:nvPicPr>
        <p:blipFill>
          <a:blip r:embed="rId2"/>
          <a:stretch>
            <a:fillRect/>
          </a:stretch>
        </p:blipFill>
        <p:spPr>
          <a:xfrm>
            <a:off x="2343043" y="1808018"/>
            <a:ext cx="7505914" cy="4368945"/>
          </a:xfrm>
        </p:spPr>
      </p:pic>
      <p:sp>
        <p:nvSpPr>
          <p:cNvPr id="4" name="Footer Placeholder 3">
            <a:extLst>
              <a:ext uri="{FF2B5EF4-FFF2-40B4-BE49-F238E27FC236}">
                <a16:creationId xmlns:a16="http://schemas.microsoft.com/office/drawing/2014/main" id="{4EFDD7CF-7356-B92B-3C63-EEB4F07F6820}"/>
              </a:ext>
            </a:extLst>
          </p:cNvPr>
          <p:cNvSpPr>
            <a:spLocks noGrp="1"/>
          </p:cNvSpPr>
          <p:nvPr>
            <p:ph type="ftr" sz="quarter" idx="11"/>
          </p:nvPr>
        </p:nvSpPr>
        <p:spPr/>
        <p:txBody>
          <a:bodyPr/>
          <a:lstStyle/>
          <a:p>
            <a:r>
              <a:rPr lang="en-US"/>
              <a:t>June 6th, 2023</a:t>
            </a:r>
            <a:endParaRPr lang="en-US" dirty="0"/>
          </a:p>
        </p:txBody>
      </p:sp>
    </p:spTree>
    <p:extLst>
      <p:ext uri="{BB962C8B-B14F-4D97-AF65-F5344CB8AC3E}">
        <p14:creationId xmlns:p14="http://schemas.microsoft.com/office/powerpoint/2010/main" val="3673834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534B-4B64-4ACF-99CD-724F11317A1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Needing Assistance</a:t>
            </a:r>
          </a:p>
        </p:txBody>
      </p:sp>
      <p:sp>
        <p:nvSpPr>
          <p:cNvPr id="3" name="Content Placeholder 2">
            <a:extLst>
              <a:ext uri="{FF2B5EF4-FFF2-40B4-BE49-F238E27FC236}">
                <a16:creationId xmlns:a16="http://schemas.microsoft.com/office/drawing/2014/main" id="{C9EDB14E-315F-46FC-993C-A481F2CFA853}"/>
              </a:ext>
            </a:extLst>
          </p:cNvPr>
          <p:cNvSpPr>
            <a:spLocks noGrp="1"/>
          </p:cNvSpPr>
          <p:nvPr>
            <p:ph idx="1"/>
          </p:nvPr>
        </p:nvSpPr>
        <p:spPr>
          <a:xfrm>
            <a:off x="838200" y="1816443"/>
            <a:ext cx="10515600" cy="4360520"/>
          </a:xfrm>
        </p:spPr>
        <p:txBody>
          <a:bodyPr/>
          <a:lstStyle/>
          <a:p>
            <a:pPr marL="0" indent="0">
              <a:buNone/>
            </a:pPr>
            <a:r>
              <a:rPr lang="en-US" dirty="0">
                <a:solidFill>
                  <a:schemeClr val="tx1"/>
                </a:solidFill>
                <a:latin typeface="Trebuchet MS" panose="020B0603020202020204" pitchFamily="34" charset="0"/>
              </a:rPr>
              <a:t>For the barrier of “requiring additional assistance to enter or complete an educational program or to secure or hold employment” which in IWDS is under the question of “Youth Needing Assistance”:  </a:t>
            </a:r>
          </a:p>
          <a:p>
            <a:endParaRPr lang="en-US" dirty="0"/>
          </a:p>
        </p:txBody>
      </p:sp>
      <p:sp>
        <p:nvSpPr>
          <p:cNvPr id="4" name="Footer Placeholder 3">
            <a:extLst>
              <a:ext uri="{FF2B5EF4-FFF2-40B4-BE49-F238E27FC236}">
                <a16:creationId xmlns:a16="http://schemas.microsoft.com/office/drawing/2014/main" id="{C448A2F2-37D1-48B0-BD7A-88BD237E3485}"/>
              </a:ext>
            </a:extLst>
          </p:cNvPr>
          <p:cNvSpPr>
            <a:spLocks noGrp="1"/>
          </p:cNvSpPr>
          <p:nvPr>
            <p:ph type="ftr" sz="quarter" idx="11"/>
          </p:nvPr>
        </p:nvSpPr>
        <p:spPr/>
        <p:txBody>
          <a:bodyPr/>
          <a:lstStyle/>
          <a:p>
            <a:r>
              <a:rPr lang="en-US" dirty="0"/>
              <a:t>June 6th, 2023</a:t>
            </a:r>
          </a:p>
        </p:txBody>
      </p:sp>
      <p:sp>
        <p:nvSpPr>
          <p:cNvPr id="6" name="Left Arrow 4">
            <a:extLst>
              <a:ext uri="{FF2B5EF4-FFF2-40B4-BE49-F238E27FC236}">
                <a16:creationId xmlns:a16="http://schemas.microsoft.com/office/drawing/2014/main" id="{969E435E-72F3-4328-85B2-5ECEFFD65E3A}"/>
              </a:ext>
            </a:extLst>
          </p:cNvPr>
          <p:cNvSpPr/>
          <p:nvPr/>
        </p:nvSpPr>
        <p:spPr>
          <a:xfrm>
            <a:off x="8153400" y="5546019"/>
            <a:ext cx="717804" cy="23564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F9BEE17-E100-410E-99CA-4DF97C5E3305}"/>
              </a:ext>
            </a:extLst>
          </p:cNvPr>
          <p:cNvPicPr>
            <a:picLocks noChangeAspect="1"/>
          </p:cNvPicPr>
          <p:nvPr/>
        </p:nvPicPr>
        <p:blipFill>
          <a:blip r:embed="rId2"/>
          <a:stretch>
            <a:fillRect/>
          </a:stretch>
        </p:blipFill>
        <p:spPr>
          <a:xfrm>
            <a:off x="3211010" y="3813464"/>
            <a:ext cx="4942390" cy="1996330"/>
          </a:xfrm>
          <a:prstGeom prst="rect">
            <a:avLst/>
          </a:prstGeom>
        </p:spPr>
      </p:pic>
    </p:spTree>
    <p:extLst>
      <p:ext uri="{BB962C8B-B14F-4D97-AF65-F5344CB8AC3E}">
        <p14:creationId xmlns:p14="http://schemas.microsoft.com/office/powerpoint/2010/main" val="22895523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65C1-27A6-EB05-A402-C6E7D43C6A08}"/>
              </a:ext>
            </a:extLst>
          </p:cNvPr>
          <p:cNvSpPr>
            <a:spLocks noGrp="1"/>
          </p:cNvSpPr>
          <p:nvPr>
            <p:ph type="title"/>
          </p:nvPr>
        </p:nvSpPr>
        <p:spPr>
          <a:xfrm>
            <a:off x="2639291" y="610865"/>
            <a:ext cx="8714509" cy="561049"/>
          </a:xfrm>
        </p:spPr>
        <p:txBody>
          <a:bodyPr>
            <a:noAutofit/>
          </a:bodyPr>
          <a:lstStyle/>
          <a:p>
            <a:pPr algn="ctr"/>
            <a:r>
              <a:rPr lang="en-US" sz="3700" dirty="0">
                <a:latin typeface="Trebuchet MS" panose="020B0603020202020204" pitchFamily="34" charset="0"/>
              </a:rPr>
              <a:t>LWIA 3 OSY – Youth Needing Assistance </a:t>
            </a:r>
          </a:p>
        </p:txBody>
      </p:sp>
      <p:sp>
        <p:nvSpPr>
          <p:cNvPr id="3" name="Content Placeholder 2">
            <a:extLst>
              <a:ext uri="{FF2B5EF4-FFF2-40B4-BE49-F238E27FC236}">
                <a16:creationId xmlns:a16="http://schemas.microsoft.com/office/drawing/2014/main" id="{23AC895F-D324-386B-A6EE-0593CA4C423A}"/>
              </a:ext>
            </a:extLst>
          </p:cNvPr>
          <p:cNvSpPr>
            <a:spLocks noGrp="1"/>
          </p:cNvSpPr>
          <p:nvPr>
            <p:ph idx="1"/>
          </p:nvPr>
        </p:nvSpPr>
        <p:spPr>
          <a:xfrm>
            <a:off x="838201" y="1787236"/>
            <a:ext cx="5053444" cy="4389727"/>
          </a:xfrm>
        </p:spPr>
        <p:txBody>
          <a:bodyPr>
            <a:normAutofit fontScale="70000" lnSpcReduction="20000"/>
          </a:bodyPr>
          <a:lstStyle/>
          <a:p>
            <a:r>
              <a:rPr lang="en-US" sz="2800" dirty="0">
                <a:solidFill>
                  <a:schemeClr val="tx1"/>
                </a:solidFill>
                <a:latin typeface="Trebuchet MS" panose="020B0603020202020204" pitchFamily="34" charset="0"/>
              </a:rPr>
              <a:t>If the barrier of “Youth Needing Additional Assistance” was populated at the time of application, the adjacent screen print shows the acceptable documentation choices at certification.</a:t>
            </a:r>
          </a:p>
          <a:p>
            <a:pPr marL="0" indent="0">
              <a:buNone/>
            </a:pPr>
            <a:endParaRPr lang="en-US" sz="1000" dirty="0">
              <a:solidFill>
                <a:schemeClr val="tx1"/>
              </a:solidFill>
              <a:latin typeface="Trebuchet MS" panose="020B0603020202020204" pitchFamily="34" charset="0"/>
            </a:endParaRPr>
          </a:p>
          <a:p>
            <a:r>
              <a:rPr lang="en-US" sz="2800" dirty="0">
                <a:solidFill>
                  <a:schemeClr val="tx1"/>
                </a:solidFill>
                <a:latin typeface="Trebuchet MS" panose="020B0603020202020204" pitchFamily="34" charset="0"/>
              </a:rPr>
              <a:t>However, the key is to understand your local policy, and how the particular client met the criteria laid out in the locally determined criteria.</a:t>
            </a:r>
          </a:p>
          <a:p>
            <a:pPr marL="0" indent="0">
              <a:buNone/>
            </a:pPr>
            <a:endParaRPr lang="en-US" sz="1000" dirty="0">
              <a:solidFill>
                <a:schemeClr val="tx1"/>
              </a:solidFill>
              <a:latin typeface="Trebuchet MS" panose="020B0603020202020204" pitchFamily="34" charset="0"/>
            </a:endParaRPr>
          </a:p>
          <a:p>
            <a:r>
              <a:rPr lang="en-US" sz="2800" dirty="0">
                <a:solidFill>
                  <a:schemeClr val="tx1"/>
                </a:solidFill>
                <a:latin typeface="Trebuchet MS" panose="020B0603020202020204" pitchFamily="34" charset="0"/>
              </a:rPr>
              <a:t>Then the documentation must tie together how the client specifically met the particular portion of the locally determined criteria </a:t>
            </a:r>
          </a:p>
          <a:p>
            <a:endParaRPr lang="en-US" sz="2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CFA3BAB5-C038-A2FA-E730-1BA349BF9AED}"/>
              </a:ext>
            </a:extLst>
          </p:cNvPr>
          <p:cNvSpPr>
            <a:spLocks noGrp="1"/>
          </p:cNvSpPr>
          <p:nvPr>
            <p:ph type="ftr" sz="quarter" idx="11"/>
          </p:nvPr>
        </p:nvSpPr>
        <p:spPr/>
        <p:txBody>
          <a:bodyPr/>
          <a:lstStyle/>
          <a:p>
            <a:r>
              <a:rPr lang="en-US" dirty="0"/>
              <a:t>June 6th, 2023</a:t>
            </a:r>
          </a:p>
        </p:txBody>
      </p:sp>
      <p:pic>
        <p:nvPicPr>
          <p:cNvPr id="5" name="Picture 4">
            <a:extLst>
              <a:ext uri="{FF2B5EF4-FFF2-40B4-BE49-F238E27FC236}">
                <a16:creationId xmlns:a16="http://schemas.microsoft.com/office/drawing/2014/main" id="{69F94771-88CC-F5B8-B92E-781659D48013}"/>
              </a:ext>
            </a:extLst>
          </p:cNvPr>
          <p:cNvPicPr>
            <a:picLocks noChangeAspect="1"/>
          </p:cNvPicPr>
          <p:nvPr/>
        </p:nvPicPr>
        <p:blipFill>
          <a:blip r:embed="rId3"/>
          <a:stretch>
            <a:fillRect/>
          </a:stretch>
        </p:blipFill>
        <p:spPr>
          <a:xfrm>
            <a:off x="6366163" y="2171700"/>
            <a:ext cx="4601217" cy="3106881"/>
          </a:xfrm>
          <a:prstGeom prst="rect">
            <a:avLst/>
          </a:prstGeom>
        </p:spPr>
      </p:pic>
    </p:spTree>
    <p:extLst>
      <p:ext uri="{BB962C8B-B14F-4D97-AF65-F5344CB8AC3E}">
        <p14:creationId xmlns:p14="http://schemas.microsoft.com/office/powerpoint/2010/main" val="1121899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91B0-FBCA-4AA5-B46B-F9D4D9423E0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5% Youth Rule</a:t>
            </a:r>
          </a:p>
        </p:txBody>
      </p:sp>
      <p:sp>
        <p:nvSpPr>
          <p:cNvPr id="3" name="Content Placeholder 2">
            <a:extLst>
              <a:ext uri="{FF2B5EF4-FFF2-40B4-BE49-F238E27FC236}">
                <a16:creationId xmlns:a16="http://schemas.microsoft.com/office/drawing/2014/main" id="{40E78295-8498-4722-A2BB-6E4117A1D555}"/>
              </a:ext>
            </a:extLst>
          </p:cNvPr>
          <p:cNvSpPr>
            <a:spLocks noGrp="1"/>
          </p:cNvSpPr>
          <p:nvPr>
            <p:ph idx="1"/>
          </p:nvPr>
        </p:nvSpPr>
        <p:spPr/>
        <p:txBody>
          <a:bodyPr>
            <a:normAutofit fontScale="92500"/>
          </a:bodyPr>
          <a:lstStyle/>
          <a:p>
            <a:r>
              <a:rPr lang="en-US" dirty="0">
                <a:solidFill>
                  <a:schemeClr val="tx1"/>
                </a:solidFill>
                <a:latin typeface="Trebuchet MS" panose="020B0603020202020204" pitchFamily="34" charset="0"/>
              </a:rPr>
              <a:t>A last point to cover for Youth, WIOA Legislation allows for a LWIA to serve up to 5% of their Youth, that are required to meet WIOA Low-Income criteria as part of the eligibility (either ISY or OSY), who do not in fact meet WIOA Low-Income criteria.</a:t>
            </a:r>
          </a:p>
          <a:p>
            <a:r>
              <a:rPr lang="en-US" dirty="0">
                <a:solidFill>
                  <a:schemeClr val="tx1"/>
                </a:solidFill>
                <a:latin typeface="Trebuchet MS" panose="020B0603020202020204" pitchFamily="34" charset="0"/>
              </a:rPr>
              <a:t>The Youth is still required to have at least one or more barriers. </a:t>
            </a:r>
          </a:p>
          <a:p>
            <a:r>
              <a:rPr lang="en-US" dirty="0">
                <a:solidFill>
                  <a:schemeClr val="tx1"/>
                </a:solidFill>
                <a:latin typeface="Trebuchet MS" panose="020B0603020202020204" pitchFamily="34" charset="0"/>
              </a:rPr>
              <a:t>Each LWIA is responsible for tracking their own 5% Youth, so check with the individual who is responsible for providing oversight of your Youth program if you feel you have a good client for the 5% Youth criteria</a:t>
            </a:r>
          </a:p>
          <a:p>
            <a:endParaRPr lang="en-US" dirty="0"/>
          </a:p>
        </p:txBody>
      </p:sp>
      <p:sp>
        <p:nvSpPr>
          <p:cNvPr id="4" name="Footer Placeholder 3">
            <a:extLst>
              <a:ext uri="{FF2B5EF4-FFF2-40B4-BE49-F238E27FC236}">
                <a16:creationId xmlns:a16="http://schemas.microsoft.com/office/drawing/2014/main" id="{54E8CD2E-F206-4988-BAF1-C5C9A3658554}"/>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152264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3B62-78B9-4883-9C4A-D3662F6D022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Wrap Up</a:t>
            </a:r>
          </a:p>
        </p:txBody>
      </p:sp>
      <p:sp>
        <p:nvSpPr>
          <p:cNvPr id="3" name="Content Placeholder 2">
            <a:extLst>
              <a:ext uri="{FF2B5EF4-FFF2-40B4-BE49-F238E27FC236}">
                <a16:creationId xmlns:a16="http://schemas.microsoft.com/office/drawing/2014/main" id="{FE9B9AFC-66CC-4645-9BCD-C22BFC68EF5E}"/>
              </a:ext>
            </a:extLst>
          </p:cNvPr>
          <p:cNvSpPr>
            <a:spLocks noGrp="1"/>
          </p:cNvSpPr>
          <p:nvPr>
            <p:ph idx="1"/>
          </p:nvPr>
        </p:nvSpPr>
        <p:spPr/>
        <p:txBody>
          <a:bodyPr>
            <a:normAutofit fontScale="92500" lnSpcReduction="10000"/>
          </a:bodyPr>
          <a:lstStyle/>
          <a:p>
            <a:r>
              <a:rPr lang="en-US" altLang="en-US" dirty="0">
                <a:solidFill>
                  <a:schemeClr val="tx1"/>
                </a:solidFill>
                <a:latin typeface="Trebuchet MS" panose="020B0603020202020204" pitchFamily="34" charset="0"/>
              </a:rPr>
              <a:t>In conclusion –all WIOA Youth must meet WIOA General Eligibility tied to Authorized to Work in the U.S. criteria. All clients born male who have turned age 18 must be in compliance with Selective Service.  </a:t>
            </a:r>
          </a:p>
          <a:p>
            <a:r>
              <a:rPr lang="en-US" altLang="en-US" dirty="0">
                <a:solidFill>
                  <a:schemeClr val="tx1"/>
                </a:solidFill>
                <a:latin typeface="Trebuchet MS" panose="020B0603020202020204" pitchFamily="34" charset="0"/>
              </a:rPr>
              <a:t>95% of In-School Youth must meet WIOA Low-Income criteria and have at least one or more of the identified Youth Barriers.</a:t>
            </a:r>
          </a:p>
          <a:p>
            <a:r>
              <a:rPr lang="en-US" altLang="en-US" dirty="0">
                <a:solidFill>
                  <a:schemeClr val="tx1"/>
                </a:solidFill>
                <a:latin typeface="Trebuchet MS" panose="020B0603020202020204" pitchFamily="34" charset="0"/>
              </a:rPr>
              <a:t>For Out-of-School Youth, most of the clients are not required to meet WIOA Low-Income criteria unless their only barriers are tied to being a High School Graduate who is Basic Skills Deficient or an English Language Learner, or if the Youth Needing Assistance barrier is the only barrier.</a:t>
            </a:r>
          </a:p>
          <a:p>
            <a:endParaRPr lang="en-US" dirty="0"/>
          </a:p>
        </p:txBody>
      </p:sp>
      <p:sp>
        <p:nvSpPr>
          <p:cNvPr id="4" name="Footer Placeholder 3">
            <a:extLst>
              <a:ext uri="{FF2B5EF4-FFF2-40B4-BE49-F238E27FC236}">
                <a16:creationId xmlns:a16="http://schemas.microsoft.com/office/drawing/2014/main" id="{239C8277-3B79-402F-9BC6-2BEFFBBE3B51}"/>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7691545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2764-ECFB-466C-B8BA-F7605A89131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Concludes this PowerPoint</a:t>
            </a:r>
          </a:p>
        </p:txBody>
      </p:sp>
      <p:sp>
        <p:nvSpPr>
          <p:cNvPr id="3" name="Content Placeholder 2">
            <a:extLst>
              <a:ext uri="{FF2B5EF4-FFF2-40B4-BE49-F238E27FC236}">
                <a16:creationId xmlns:a16="http://schemas.microsoft.com/office/drawing/2014/main" id="{B31DF256-92D9-4CA4-9C6E-D2C93321F208}"/>
              </a:ext>
            </a:extLst>
          </p:cNvPr>
          <p:cNvSpPr>
            <a:spLocks noGrp="1"/>
          </p:cNvSpPr>
          <p:nvPr>
            <p:ph idx="1"/>
          </p:nvPr>
        </p:nvSpPr>
        <p:spPr/>
        <p:txBody>
          <a:bodyPr/>
          <a:lstStyle/>
          <a:p>
            <a:r>
              <a:rPr lang="en-US" dirty="0">
                <a:solidFill>
                  <a:prstClr val="black"/>
                </a:solidFill>
                <a:latin typeface="Trebuchet MS" panose="020B0603020202020204" pitchFamily="34" charset="0"/>
                <a:cs typeface="Calibri" panose="020F0502020204030204" pitchFamily="34" charset="0"/>
              </a:rPr>
              <a:t>This concludes the presentation on building a WIOA Youth Eligibility. </a:t>
            </a:r>
          </a:p>
          <a:p>
            <a:r>
              <a:rPr lang="en-US" dirty="0">
                <a:solidFill>
                  <a:schemeClr val="tx1"/>
                </a:solidFill>
                <a:latin typeface="Trebuchet MS" panose="020B0603020202020204" pitchFamily="34" charset="0"/>
                <a:cs typeface="Calibri" panose="020F0502020204030204" pitchFamily="34" charset="0"/>
              </a:rPr>
              <a:t>If you have questions related to this presentation, feel free to contact me at </a:t>
            </a:r>
            <a:r>
              <a:rPr lang="en-US" dirty="0">
                <a:solidFill>
                  <a:schemeClr val="accent1">
                    <a:lumMod val="75000"/>
                  </a:schemeClr>
                </a:solidFill>
                <a:latin typeface="Trebuchet MS" panose="020B0603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James.potts@Illinois.gov</a:t>
            </a:r>
            <a:r>
              <a:rPr lang="en-US" dirty="0">
                <a:solidFill>
                  <a:schemeClr val="accent1">
                    <a:lumMod val="75000"/>
                  </a:schemeClr>
                </a:solidFill>
                <a:latin typeface="Trebuchet MS" panose="020B0603020202020204" pitchFamily="34" charset="0"/>
                <a:cs typeface="Calibri" panose="020F0502020204030204" pitchFamily="34" charset="0"/>
              </a:rPr>
              <a:t> </a:t>
            </a:r>
            <a:r>
              <a:rPr lang="en-US" dirty="0">
                <a:solidFill>
                  <a:schemeClr val="tx1"/>
                </a:solidFill>
                <a:latin typeface="Trebuchet MS" panose="020B0603020202020204" pitchFamily="34" charset="0"/>
                <a:cs typeface="Calibri" panose="020F0502020204030204" pitchFamily="34" charset="0"/>
              </a:rPr>
              <a:t>or you can phone me at (217) 416-7097.   </a:t>
            </a:r>
          </a:p>
          <a:p>
            <a:endParaRPr lang="en-US" dirty="0"/>
          </a:p>
        </p:txBody>
      </p:sp>
      <p:sp>
        <p:nvSpPr>
          <p:cNvPr id="4" name="Footer Placeholder 3">
            <a:extLst>
              <a:ext uri="{FF2B5EF4-FFF2-40B4-BE49-F238E27FC236}">
                <a16:creationId xmlns:a16="http://schemas.microsoft.com/office/drawing/2014/main" id="{4C22FDC4-1FEE-4B08-81E4-BA5921C3F912}"/>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54199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34C-E421-4622-A045-66FE407BEAF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Youth Eligibility </a:t>
            </a:r>
          </a:p>
        </p:txBody>
      </p:sp>
      <p:sp>
        <p:nvSpPr>
          <p:cNvPr id="3" name="Content Placeholder 2">
            <a:extLst>
              <a:ext uri="{FF2B5EF4-FFF2-40B4-BE49-F238E27FC236}">
                <a16:creationId xmlns:a16="http://schemas.microsoft.com/office/drawing/2014/main" id="{09676424-4A81-4167-8724-132EED47EE35}"/>
              </a:ext>
            </a:extLst>
          </p:cNvPr>
          <p:cNvSpPr>
            <a:spLocks noGrp="1"/>
          </p:cNvSpPr>
          <p:nvPr>
            <p:ph idx="1"/>
          </p:nvPr>
        </p:nvSpPr>
        <p:spPr/>
        <p:txBody>
          <a:bodyPr>
            <a:normAutofit lnSpcReduction="10000"/>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Workforce Innovation and Opportunity Act of 2014</a:t>
            </a:r>
          </a:p>
          <a:p>
            <a:pPr lvl="1"/>
            <a:r>
              <a:rPr lang="en-US" sz="2800" dirty="0">
                <a:solidFill>
                  <a:schemeClr val="tx1"/>
                </a:solidFill>
                <a:latin typeface="Trebuchet MS" panose="020B0603020202020204" pitchFamily="34" charset="0"/>
              </a:rPr>
              <a:t>In-School Youth is a separate category from Out-of-School Youth and the eligibility between these two are significantly different. </a:t>
            </a:r>
          </a:p>
          <a:p>
            <a:pPr lvl="1"/>
            <a:r>
              <a:rPr lang="en-US" sz="2800" dirty="0">
                <a:solidFill>
                  <a:schemeClr val="tx1"/>
                </a:solidFill>
                <a:latin typeface="Trebuchet MS" panose="020B0603020202020204" pitchFamily="34" charset="0"/>
              </a:rPr>
              <a:t>School Status is determined at the time of application, not what the individual will be going into while in the WIOA program.</a:t>
            </a:r>
          </a:p>
          <a:p>
            <a:pPr lvl="1"/>
            <a:r>
              <a:rPr lang="en-US" sz="2800" dirty="0">
                <a:solidFill>
                  <a:schemeClr val="tx1"/>
                </a:solidFill>
                <a:latin typeface="Trebuchet MS" panose="020B0603020202020204" pitchFamily="34" charset="0"/>
              </a:rPr>
              <a:t>Whatever the school status is at certification, remains the same school status for Federal Reporting all through WIOA Youth Services and until the client is exited. </a:t>
            </a:r>
          </a:p>
          <a:p>
            <a:endParaRPr lang="en-US" dirty="0"/>
          </a:p>
        </p:txBody>
      </p:sp>
      <p:sp>
        <p:nvSpPr>
          <p:cNvPr id="4" name="Footer Placeholder 3">
            <a:extLst>
              <a:ext uri="{FF2B5EF4-FFF2-40B4-BE49-F238E27FC236}">
                <a16:creationId xmlns:a16="http://schemas.microsoft.com/office/drawing/2014/main" id="{F56233E5-0399-47D1-8BE4-FAD99174C358}"/>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133390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7BCC-73BC-4E2A-89BE-4B5BB857055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Youth Eligibility</a:t>
            </a:r>
          </a:p>
        </p:txBody>
      </p:sp>
      <p:sp>
        <p:nvSpPr>
          <p:cNvPr id="3" name="Content Placeholder 2">
            <a:extLst>
              <a:ext uri="{FF2B5EF4-FFF2-40B4-BE49-F238E27FC236}">
                <a16:creationId xmlns:a16="http://schemas.microsoft.com/office/drawing/2014/main" id="{EFC9C036-04B1-43D4-BF9E-014448C0C01D}"/>
              </a:ext>
            </a:extLst>
          </p:cNvPr>
          <p:cNvSpPr>
            <a:spLocks noGrp="1"/>
          </p:cNvSpPr>
          <p:nvPr>
            <p:ph idx="1"/>
          </p:nvPr>
        </p:nvSpPr>
        <p:spPr/>
        <p:txBody>
          <a:bodyPr/>
          <a:lstStyle/>
          <a:p>
            <a:r>
              <a:rPr lang="en-US" altLang="en-US" dirty="0">
                <a:solidFill>
                  <a:schemeClr val="tx1"/>
                </a:solidFill>
                <a:latin typeface="Trebuchet MS" panose="020B0603020202020204" pitchFamily="34" charset="0"/>
                <a:cs typeface="Traditional Arabic" panose="02020603050405020304" pitchFamily="18" charset="-78"/>
              </a:rPr>
              <a:t>The Workforce Innovation and Opportunity Act (WIOA) legislation and Training and Employment Guidance Letter (TEGL) 21-16 – Third WIOA Title I Youth Formula Guidance – have mirror guidance on requirements for Youth client assessment.</a:t>
            </a:r>
          </a:p>
          <a:p>
            <a:r>
              <a:rPr lang="en-US" altLang="en-US" dirty="0">
                <a:solidFill>
                  <a:schemeClr val="tx1"/>
                </a:solidFill>
                <a:latin typeface="Trebuchet MS" panose="020B0603020202020204" pitchFamily="34" charset="0"/>
                <a:cs typeface="Traditional Arabic" panose="02020603050405020304" pitchFamily="18" charset="-78"/>
              </a:rPr>
              <a:t>That guidance states that any individual who is going to be served under the Youth title must have a complete assessment prior to the client being determined eligible and enrollment in WIOA Youth Services.</a:t>
            </a:r>
          </a:p>
          <a:p>
            <a:endParaRPr lang="en-US" dirty="0"/>
          </a:p>
        </p:txBody>
      </p:sp>
      <p:sp>
        <p:nvSpPr>
          <p:cNvPr id="4" name="Footer Placeholder 3">
            <a:extLst>
              <a:ext uri="{FF2B5EF4-FFF2-40B4-BE49-F238E27FC236}">
                <a16:creationId xmlns:a16="http://schemas.microsoft.com/office/drawing/2014/main" id="{0B08FFC0-C21B-4B07-AFD7-90DE0316A6C9}"/>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401693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3358-4A59-4531-8C2F-AF47081AE097}"/>
              </a:ext>
            </a:extLst>
          </p:cNvPr>
          <p:cNvSpPr>
            <a:spLocks noGrp="1"/>
          </p:cNvSpPr>
          <p:nvPr>
            <p:ph type="title"/>
          </p:nvPr>
        </p:nvSpPr>
        <p:spPr/>
        <p:txBody>
          <a:bodyPr>
            <a:normAutofit/>
          </a:bodyPr>
          <a:lstStyle/>
          <a:p>
            <a:pPr algn="ctr"/>
            <a:r>
              <a:rPr lang="en-US" sz="3200" dirty="0">
                <a:latin typeface="Trebuchet MS" panose="020B0603020202020204" pitchFamily="34" charset="0"/>
              </a:rPr>
              <a:t>WIOA Youth Assessment Requirements</a:t>
            </a:r>
          </a:p>
        </p:txBody>
      </p:sp>
      <p:sp>
        <p:nvSpPr>
          <p:cNvPr id="3" name="Content Placeholder 2">
            <a:extLst>
              <a:ext uri="{FF2B5EF4-FFF2-40B4-BE49-F238E27FC236}">
                <a16:creationId xmlns:a16="http://schemas.microsoft.com/office/drawing/2014/main" id="{0C62DE55-AF3A-44E4-ADC0-78F2A38881B0}"/>
              </a:ext>
            </a:extLst>
          </p:cNvPr>
          <p:cNvSpPr>
            <a:spLocks noGrp="1"/>
          </p:cNvSpPr>
          <p:nvPr>
            <p:ph idx="1"/>
          </p:nvPr>
        </p:nvSpPr>
        <p:spPr>
          <a:xfrm>
            <a:off x="838200" y="1673817"/>
            <a:ext cx="10515600" cy="4503146"/>
          </a:xfrm>
        </p:spPr>
        <p:txBody>
          <a:bodyPr>
            <a:normAutofit fontScale="55000" lnSpcReduction="20000"/>
          </a:bodyPr>
          <a:lstStyle/>
          <a:p>
            <a:pPr marL="0" indent="0">
              <a:buNone/>
            </a:pPr>
            <a:r>
              <a:rPr lang="en-US" sz="4400" dirty="0">
                <a:solidFill>
                  <a:schemeClr val="tx1"/>
                </a:solidFill>
                <a:latin typeface="Trebuchet MS" panose="020B0603020202020204" pitchFamily="34" charset="0"/>
              </a:rPr>
              <a:t>Section 129(b)(2)(c)(1)(A) of WIOA Legislation States:</a:t>
            </a:r>
          </a:p>
          <a:p>
            <a:r>
              <a:rPr lang="en-US" dirty="0">
                <a:solidFill>
                  <a:schemeClr val="tx1"/>
                </a:solidFill>
                <a:latin typeface="Trebuchet MS" panose="020B0603020202020204" pitchFamily="34" charset="0"/>
              </a:rPr>
              <a:t>Career Coach must provide an objective assessment of:</a:t>
            </a:r>
          </a:p>
          <a:p>
            <a:r>
              <a:rPr lang="en-US" dirty="0">
                <a:solidFill>
                  <a:schemeClr val="tx1"/>
                </a:solidFill>
                <a:latin typeface="Trebuchet MS" panose="020B0603020202020204" pitchFamily="34" charset="0"/>
              </a:rPr>
              <a:t>Academic levels</a:t>
            </a:r>
          </a:p>
          <a:p>
            <a:r>
              <a:rPr lang="en-US" dirty="0">
                <a:solidFill>
                  <a:schemeClr val="tx1"/>
                </a:solidFill>
                <a:latin typeface="Trebuchet MS" panose="020B0603020202020204" pitchFamily="34" charset="0"/>
              </a:rPr>
              <a:t>Skill levels</a:t>
            </a:r>
          </a:p>
          <a:p>
            <a:r>
              <a:rPr lang="en-US" dirty="0">
                <a:solidFill>
                  <a:schemeClr val="tx1"/>
                </a:solidFill>
                <a:latin typeface="Trebuchet MS" panose="020B0603020202020204" pitchFamily="34" charset="0"/>
              </a:rPr>
              <a:t>Service needs of each participant</a:t>
            </a:r>
          </a:p>
          <a:p>
            <a:r>
              <a:rPr lang="en-US" dirty="0">
                <a:solidFill>
                  <a:schemeClr val="tx1"/>
                </a:solidFill>
                <a:latin typeface="Trebuchet MS" panose="020B0603020202020204" pitchFamily="34" charset="0"/>
              </a:rPr>
              <a:t>Review of basic skills</a:t>
            </a:r>
          </a:p>
          <a:p>
            <a:r>
              <a:rPr lang="en-US" dirty="0">
                <a:solidFill>
                  <a:schemeClr val="tx1"/>
                </a:solidFill>
                <a:latin typeface="Trebuchet MS" panose="020B0603020202020204" pitchFamily="34" charset="0"/>
              </a:rPr>
              <a:t>Occupational Skills</a:t>
            </a:r>
          </a:p>
          <a:p>
            <a:r>
              <a:rPr lang="en-US" dirty="0">
                <a:solidFill>
                  <a:schemeClr val="tx1"/>
                </a:solidFill>
                <a:latin typeface="Trebuchet MS" panose="020B0603020202020204" pitchFamily="34" charset="0"/>
              </a:rPr>
              <a:t>Prior work experience</a:t>
            </a:r>
          </a:p>
          <a:p>
            <a:r>
              <a:rPr lang="en-US" dirty="0">
                <a:solidFill>
                  <a:schemeClr val="tx1"/>
                </a:solidFill>
                <a:latin typeface="Trebuchet MS" panose="020B0603020202020204" pitchFamily="34" charset="0"/>
              </a:rPr>
              <a:t>Employability</a:t>
            </a:r>
          </a:p>
          <a:p>
            <a:r>
              <a:rPr lang="en-US" dirty="0">
                <a:solidFill>
                  <a:schemeClr val="tx1"/>
                </a:solidFill>
                <a:latin typeface="Trebuchet MS" panose="020B0603020202020204" pitchFamily="34" charset="0"/>
              </a:rPr>
              <a:t>Interests</a:t>
            </a:r>
          </a:p>
          <a:p>
            <a:r>
              <a:rPr lang="en-US" dirty="0">
                <a:solidFill>
                  <a:schemeClr val="tx1"/>
                </a:solidFill>
                <a:latin typeface="Trebuchet MS" panose="020B0603020202020204" pitchFamily="34" charset="0"/>
              </a:rPr>
              <a:t>Aptitudes (including interests and aptitudes for nontraditional jobs) </a:t>
            </a:r>
          </a:p>
          <a:p>
            <a:r>
              <a:rPr lang="en-US" dirty="0">
                <a:solidFill>
                  <a:schemeClr val="tx1"/>
                </a:solidFill>
                <a:latin typeface="Trebuchet MS" panose="020B0603020202020204" pitchFamily="34" charset="0"/>
              </a:rPr>
              <a:t>Supportive service needs</a:t>
            </a:r>
          </a:p>
          <a:p>
            <a:r>
              <a:rPr lang="en-US" dirty="0">
                <a:solidFill>
                  <a:schemeClr val="tx1"/>
                </a:solidFill>
                <a:latin typeface="Trebuchet MS" panose="020B0603020202020204" pitchFamily="34" charset="0"/>
              </a:rPr>
              <a:t>Development needs of the participant </a:t>
            </a:r>
          </a:p>
          <a:p>
            <a:r>
              <a:rPr lang="en-US" dirty="0">
                <a:solidFill>
                  <a:schemeClr val="tx1"/>
                </a:solidFill>
                <a:latin typeface="Trebuchet MS" panose="020B0603020202020204" pitchFamily="34" charset="0"/>
              </a:rPr>
              <a:t>The assessments must also consider a youth’s strengths rather than just focusing on areas that need improvement</a:t>
            </a:r>
          </a:p>
          <a:p>
            <a:endParaRPr lang="en-US" dirty="0"/>
          </a:p>
        </p:txBody>
      </p:sp>
      <p:sp>
        <p:nvSpPr>
          <p:cNvPr id="4" name="Footer Placeholder 3">
            <a:extLst>
              <a:ext uri="{FF2B5EF4-FFF2-40B4-BE49-F238E27FC236}">
                <a16:creationId xmlns:a16="http://schemas.microsoft.com/office/drawing/2014/main" id="{AC37B162-01F1-461A-BF77-33A4707F4A2D}"/>
              </a:ext>
            </a:extLst>
          </p:cNvPr>
          <p:cNvSpPr>
            <a:spLocks noGrp="1"/>
          </p:cNvSpPr>
          <p:nvPr>
            <p:ph type="ftr" sz="quarter" idx="11"/>
          </p:nvPr>
        </p:nvSpPr>
        <p:spPr/>
        <p:txBody>
          <a:bodyPr/>
          <a:lstStyle/>
          <a:p>
            <a:r>
              <a:rPr lang="en-US" dirty="0"/>
              <a:t>June 6th, 2023</a:t>
            </a:r>
          </a:p>
        </p:txBody>
      </p:sp>
    </p:spTree>
    <p:extLst>
      <p:ext uri="{BB962C8B-B14F-4D97-AF65-F5344CB8AC3E}">
        <p14:creationId xmlns:p14="http://schemas.microsoft.com/office/powerpoint/2010/main" val="560369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F7DC71E-4868-4FEE-BFF4-142DD03DB40F}">
  <ds:schemaRefs>
    <ds:schemaRef ds:uri="http://schemas.microsoft.com/sharepoint/v3/contenttype/forms"/>
  </ds:schemaRefs>
</ds:datastoreItem>
</file>

<file path=customXml/itemProps2.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DCDAE9-398C-4861-A693-B87F4624A071}">
  <ds:schemaRefs>
    <ds:schemaRef ds:uri="http://purl.org/dc/dcmitype/"/>
    <ds:schemaRef ds:uri="http://schemas.openxmlformats.org/package/2006/metadata/core-properties"/>
    <ds:schemaRef ds:uri="http://schemas.microsoft.com/office/2006/documentManagement/types"/>
    <ds:schemaRef ds:uri="http://www.w3.org/XML/1998/namespace"/>
    <ds:schemaRef ds:uri="http://schemas.microsoft.com/sharepoint/v3"/>
    <ds:schemaRef ds:uri="http://purl.org/dc/elements/1.1/"/>
    <ds:schemaRef ds:uri="http://schemas.microsoft.com/office/2006/metadata/properties"/>
    <ds:schemaRef ds:uri="http://schemas.microsoft.com/office/infopath/2007/PartnerControls"/>
    <ds:schemaRef ds:uri="8430a93d-6297-48af-9e97-891a18a1030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13277</TotalTime>
  <Words>4991</Words>
  <Application>Microsoft Office PowerPoint</Application>
  <PresentationFormat>Widescreen</PresentationFormat>
  <Paragraphs>341</Paragraphs>
  <Slides>69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Candara</vt:lpstr>
      <vt:lpstr>Trebuchet MS</vt:lpstr>
      <vt:lpstr>Office Theme</vt:lpstr>
      <vt:lpstr>WIOA Youth Eligibility              </vt:lpstr>
      <vt:lpstr>Objective</vt:lpstr>
      <vt:lpstr>Federal Guidance</vt:lpstr>
      <vt:lpstr>Understanding E-Policy Manual</vt:lpstr>
      <vt:lpstr>State Guidance</vt:lpstr>
      <vt:lpstr>WIOA General Eligibility </vt:lpstr>
      <vt:lpstr>WIOA Youth Eligibility </vt:lpstr>
      <vt:lpstr>WIOA Youth Eligibility</vt:lpstr>
      <vt:lpstr>WIOA Youth Assessment Requirements</vt:lpstr>
      <vt:lpstr>WIOA Youth Program</vt:lpstr>
      <vt:lpstr>Individual Service Strategy (ISS)</vt:lpstr>
      <vt:lpstr>Guidance from TEGL 21-16</vt:lpstr>
      <vt:lpstr>Determining School Status in IWDS</vt:lpstr>
      <vt:lpstr>Determining In-School Youth</vt:lpstr>
      <vt:lpstr>Determining Out-of-School Youth</vt:lpstr>
      <vt:lpstr>Excluding Adult Education</vt:lpstr>
      <vt:lpstr>WIOA In-School Youth </vt:lpstr>
      <vt:lpstr>WIOA In-School Youth</vt:lpstr>
      <vt:lpstr>WIOA In-School Youth Barriers</vt:lpstr>
      <vt:lpstr>Basic Skills Deficient Definition</vt:lpstr>
      <vt:lpstr>Ways to be Basic Skills Deficient</vt:lpstr>
      <vt:lpstr>Basic Skills Deficient from Testing</vt:lpstr>
      <vt:lpstr>Basic Skills Screening Tool</vt:lpstr>
      <vt:lpstr>Basic Skills Screening Tool</vt:lpstr>
      <vt:lpstr>Basic Skills Screening Tool</vt:lpstr>
      <vt:lpstr>Basic Skills Screening Tool</vt:lpstr>
      <vt:lpstr>English Language Learner</vt:lpstr>
      <vt:lpstr>English Language Learner </vt:lpstr>
      <vt:lpstr>English Language Learner</vt:lpstr>
      <vt:lpstr>Youth Offender Barrier</vt:lpstr>
      <vt:lpstr>Youth Offender Barrier</vt:lpstr>
      <vt:lpstr>Youth Homeless Barrier</vt:lpstr>
      <vt:lpstr>Youth Homeless Barrier</vt:lpstr>
      <vt:lpstr>Youth Foster Child Barrier</vt:lpstr>
      <vt:lpstr>Aged Out of Foster Care</vt:lpstr>
      <vt:lpstr>Youth Runaway Barrier</vt:lpstr>
      <vt:lpstr>Pregnant or Parenting Barrier</vt:lpstr>
      <vt:lpstr>An Individual with a Disability</vt:lpstr>
      <vt:lpstr>Youth Needing Assistance</vt:lpstr>
      <vt:lpstr>Youth Requiring Additional Assistance Limitations   </vt:lpstr>
      <vt:lpstr>LWIA 26 Local Guidance </vt:lpstr>
      <vt:lpstr> Limited to only 5% of ISY</vt:lpstr>
      <vt:lpstr>LWIA 26 Youth Requires Additional Assistance ISY Criteria  </vt:lpstr>
      <vt:lpstr>Youth Needing Assistance</vt:lpstr>
      <vt:lpstr>ISY – Limitations to “Youth Needing Assistance” Barrier</vt:lpstr>
      <vt:lpstr>ISY – Youth Needing Assistance</vt:lpstr>
      <vt:lpstr>For LWIA’s 24 &amp; 25 Staff</vt:lpstr>
      <vt:lpstr>Concludes In-School Youth (ISY)</vt:lpstr>
      <vt:lpstr>Out-of-School Youth Program</vt:lpstr>
      <vt:lpstr>Guidance from TEGL 21-16</vt:lpstr>
      <vt:lpstr>Out-of-School Youth</vt:lpstr>
      <vt:lpstr>High School Dropout </vt:lpstr>
      <vt:lpstr>Recording High School Dropout</vt:lpstr>
      <vt:lpstr>Not Attended High School in Quarter </vt:lpstr>
      <vt:lpstr> Not Attended High School in Quarter </vt:lpstr>
      <vt:lpstr>Subject to Justice System</vt:lpstr>
      <vt:lpstr>Subject to Justice System</vt:lpstr>
      <vt:lpstr>Subject to Justice System</vt:lpstr>
      <vt:lpstr>Out-of-School Youth Barriers</vt:lpstr>
      <vt:lpstr>Out-of-School Youth Barriers</vt:lpstr>
      <vt:lpstr>Out-of-School Youth Barriers</vt:lpstr>
      <vt:lpstr>High School Diploma or GED and is either BSD or ELL</vt:lpstr>
      <vt:lpstr>LWIA 26 Out-of-School Youth – Youth Requiring Additional Assistance</vt:lpstr>
      <vt:lpstr>LWIA 26 Youth Requires  Additional Assistance OSY Criteria </vt:lpstr>
      <vt:lpstr>Youth Needing Assistance</vt:lpstr>
      <vt:lpstr>LWIA 3 OSY – Youth Needing Assistance </vt:lpstr>
      <vt:lpstr>WIOA 5% Youth Rule</vt:lpstr>
      <vt:lpstr>Youth Wrap Up</vt:lpstr>
      <vt:lpstr>Concludes this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Potts, James</cp:lastModifiedBy>
  <cp:revision>545</cp:revision>
  <dcterms:created xsi:type="dcterms:W3CDTF">2021-03-25T12:28:35Z</dcterms:created>
  <dcterms:modified xsi:type="dcterms:W3CDTF">2023-06-06T14:32:08Z</dcterms:modified>
</cp:coreProperties>
</file>