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6"/>
  </p:notesMasterIdLst>
  <p:handoutMasterIdLst>
    <p:handoutMasterId r:id="rId177"/>
  </p:handoutMasterIdLst>
  <p:sldIdLst>
    <p:sldId id="256" r:id="rId5"/>
    <p:sldId id="257" r:id="rId6"/>
    <p:sldId id="352" r:id="rId7"/>
    <p:sldId id="275" r:id="rId8"/>
    <p:sldId id="494" r:id="rId9"/>
    <p:sldId id="498" r:id="rId10"/>
    <p:sldId id="499" r:id="rId11"/>
    <p:sldId id="500" r:id="rId12"/>
    <p:sldId id="497" r:id="rId13"/>
    <p:sldId id="523" r:id="rId14"/>
    <p:sldId id="501" r:id="rId15"/>
    <p:sldId id="502" r:id="rId16"/>
    <p:sldId id="503" r:id="rId17"/>
    <p:sldId id="504" r:id="rId18"/>
    <p:sldId id="505" r:id="rId19"/>
    <p:sldId id="506" r:id="rId20"/>
    <p:sldId id="508" r:id="rId21"/>
    <p:sldId id="509" r:id="rId22"/>
    <p:sldId id="510" r:id="rId23"/>
    <p:sldId id="522" r:id="rId24"/>
    <p:sldId id="512" r:id="rId25"/>
    <p:sldId id="524" r:id="rId26"/>
    <p:sldId id="514" r:id="rId27"/>
    <p:sldId id="515" r:id="rId28"/>
    <p:sldId id="517" r:id="rId29"/>
    <p:sldId id="518" r:id="rId30"/>
    <p:sldId id="519" r:id="rId31"/>
    <p:sldId id="520" r:id="rId32"/>
    <p:sldId id="525" r:id="rId33"/>
    <p:sldId id="526" r:id="rId34"/>
    <p:sldId id="527" r:id="rId35"/>
    <p:sldId id="528" r:id="rId36"/>
    <p:sldId id="530" r:id="rId37"/>
    <p:sldId id="534" r:id="rId38"/>
    <p:sldId id="531" r:id="rId39"/>
    <p:sldId id="532" r:id="rId40"/>
    <p:sldId id="533" r:id="rId41"/>
    <p:sldId id="529" r:id="rId42"/>
    <p:sldId id="561" r:id="rId43"/>
    <p:sldId id="562" r:id="rId44"/>
    <p:sldId id="535" r:id="rId45"/>
    <p:sldId id="536" r:id="rId46"/>
    <p:sldId id="563" r:id="rId47"/>
    <p:sldId id="543" r:id="rId48"/>
    <p:sldId id="544" r:id="rId49"/>
    <p:sldId id="545" r:id="rId50"/>
    <p:sldId id="546" r:id="rId51"/>
    <p:sldId id="547" r:id="rId52"/>
    <p:sldId id="569" r:id="rId53"/>
    <p:sldId id="548" r:id="rId54"/>
    <p:sldId id="549" r:id="rId55"/>
    <p:sldId id="564" r:id="rId56"/>
    <p:sldId id="570" r:id="rId57"/>
    <p:sldId id="571" r:id="rId58"/>
    <p:sldId id="565" r:id="rId59"/>
    <p:sldId id="567" r:id="rId60"/>
    <p:sldId id="566" r:id="rId61"/>
    <p:sldId id="568" r:id="rId62"/>
    <p:sldId id="550" r:id="rId63"/>
    <p:sldId id="551" r:id="rId64"/>
    <p:sldId id="552" r:id="rId65"/>
    <p:sldId id="2549" r:id="rId66"/>
    <p:sldId id="2550" r:id="rId67"/>
    <p:sldId id="2551" r:id="rId68"/>
    <p:sldId id="553" r:id="rId69"/>
    <p:sldId id="554" r:id="rId70"/>
    <p:sldId id="2553" r:id="rId71"/>
    <p:sldId id="2469" r:id="rId72"/>
    <p:sldId id="2554" r:id="rId73"/>
    <p:sldId id="2555" r:id="rId74"/>
    <p:sldId id="2552" r:id="rId75"/>
    <p:sldId id="555" r:id="rId76"/>
    <p:sldId id="556" r:id="rId77"/>
    <p:sldId id="539" r:id="rId78"/>
    <p:sldId id="540" r:id="rId79"/>
    <p:sldId id="2470" r:id="rId80"/>
    <p:sldId id="2471" r:id="rId81"/>
    <p:sldId id="541" r:id="rId82"/>
    <p:sldId id="2472" r:id="rId83"/>
    <p:sldId id="2473" r:id="rId84"/>
    <p:sldId id="2474" r:id="rId85"/>
    <p:sldId id="2478" r:id="rId86"/>
    <p:sldId id="2475" r:id="rId87"/>
    <p:sldId id="2476" r:id="rId88"/>
    <p:sldId id="542" r:id="rId89"/>
    <p:sldId id="2479" r:id="rId90"/>
    <p:sldId id="2480" r:id="rId91"/>
    <p:sldId id="2481" r:id="rId92"/>
    <p:sldId id="2482" r:id="rId93"/>
    <p:sldId id="2483" r:id="rId94"/>
    <p:sldId id="2485" r:id="rId95"/>
    <p:sldId id="2484" r:id="rId96"/>
    <p:sldId id="2487" r:id="rId97"/>
    <p:sldId id="2488" r:id="rId98"/>
    <p:sldId id="2489" r:id="rId99"/>
    <p:sldId id="2490" r:id="rId100"/>
    <p:sldId id="2558" r:id="rId101"/>
    <p:sldId id="2557" r:id="rId102"/>
    <p:sldId id="2560" r:id="rId103"/>
    <p:sldId id="2559" r:id="rId104"/>
    <p:sldId id="2496" r:id="rId105"/>
    <p:sldId id="2491" r:id="rId106"/>
    <p:sldId id="2494" r:id="rId107"/>
    <p:sldId id="2492" r:id="rId108"/>
    <p:sldId id="2497" r:id="rId109"/>
    <p:sldId id="2493" r:id="rId110"/>
    <p:sldId id="2504" r:id="rId111"/>
    <p:sldId id="2498" r:id="rId112"/>
    <p:sldId id="2499" r:id="rId113"/>
    <p:sldId id="2500" r:id="rId114"/>
    <p:sldId id="2505" r:id="rId115"/>
    <p:sldId id="2556" r:id="rId116"/>
    <p:sldId id="2506" r:id="rId117"/>
    <p:sldId id="2561" r:id="rId118"/>
    <p:sldId id="2501" r:id="rId119"/>
    <p:sldId id="2502" r:id="rId120"/>
    <p:sldId id="2507" r:id="rId121"/>
    <p:sldId id="2503" r:id="rId122"/>
    <p:sldId id="2508" r:id="rId123"/>
    <p:sldId id="2510" r:id="rId124"/>
    <p:sldId id="2512" r:id="rId125"/>
    <p:sldId id="2513" r:id="rId126"/>
    <p:sldId id="2514" r:id="rId127"/>
    <p:sldId id="2515" r:id="rId128"/>
    <p:sldId id="2563" r:id="rId129"/>
    <p:sldId id="2562" r:id="rId130"/>
    <p:sldId id="2564" r:id="rId131"/>
    <p:sldId id="2565" r:id="rId132"/>
    <p:sldId id="2566" r:id="rId133"/>
    <p:sldId id="2569" r:id="rId134"/>
    <p:sldId id="2516" r:id="rId135"/>
    <p:sldId id="2517" r:id="rId136"/>
    <p:sldId id="2518" r:id="rId137"/>
    <p:sldId id="2519" r:id="rId138"/>
    <p:sldId id="2520" r:id="rId139"/>
    <p:sldId id="2521" r:id="rId140"/>
    <p:sldId id="2522" r:id="rId141"/>
    <p:sldId id="2526" r:id="rId142"/>
    <p:sldId id="2523" r:id="rId143"/>
    <p:sldId id="2524" r:id="rId144"/>
    <p:sldId id="2527" r:id="rId145"/>
    <p:sldId id="2528" r:id="rId146"/>
    <p:sldId id="2529" r:id="rId147"/>
    <p:sldId id="2535" r:id="rId148"/>
    <p:sldId id="2530" r:id="rId149"/>
    <p:sldId id="2531" r:id="rId150"/>
    <p:sldId id="2534" r:id="rId151"/>
    <p:sldId id="2532" r:id="rId152"/>
    <p:sldId id="2533" r:id="rId153"/>
    <p:sldId id="2525" r:id="rId154"/>
    <p:sldId id="433" r:id="rId155"/>
    <p:sldId id="460" r:id="rId156"/>
    <p:sldId id="461" r:id="rId157"/>
    <p:sldId id="474" r:id="rId158"/>
    <p:sldId id="475" r:id="rId159"/>
    <p:sldId id="462" r:id="rId160"/>
    <p:sldId id="467" r:id="rId161"/>
    <p:sldId id="2568" r:id="rId162"/>
    <p:sldId id="470" r:id="rId163"/>
    <p:sldId id="472" r:id="rId164"/>
    <p:sldId id="2537" r:id="rId165"/>
    <p:sldId id="2538" r:id="rId166"/>
    <p:sldId id="2539" r:id="rId167"/>
    <p:sldId id="2540" r:id="rId168"/>
    <p:sldId id="2541" r:id="rId169"/>
    <p:sldId id="2542" r:id="rId170"/>
    <p:sldId id="2543" r:id="rId171"/>
    <p:sldId id="2544" r:id="rId172"/>
    <p:sldId id="2545" r:id="rId173"/>
    <p:sldId id="2546" r:id="rId174"/>
    <p:sldId id="2547" r:id="rId175"/>
  </p:sldIdLst>
  <p:sldSz cx="12192000" cy="6858000"/>
  <p:notesSz cx="6858000" cy="9144000"/>
  <p:custDataLst>
    <p:tags r:id="rId17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anet" initials="DJ" lastIdx="1" clrIdx="0">
    <p:extLst>
      <p:ext uri="{19B8F6BF-5375-455C-9EA6-DF929625EA0E}">
        <p15:presenceInfo xmlns:p15="http://schemas.microsoft.com/office/powerpoint/2012/main" userId="S::Janet.Q.Davis@Illinois.gov::473b4919-348b-4dc0-b77d-11bde6c3e7a9" providerId="AD"/>
      </p:ext>
    </p:extLst>
  </p:cmAuthor>
  <p:cmAuthor id="2" name="Dhom, Lora" initials="DL" lastIdx="10" clrIdx="1">
    <p:extLst>
      <p:ext uri="{19B8F6BF-5375-455C-9EA6-DF929625EA0E}">
        <p15:presenceInfo xmlns:p15="http://schemas.microsoft.com/office/powerpoint/2012/main" userId="S::Lora.Dhom@Illinois.gov::007d715e-c0f7-4344-9798-5e7e60512a8b" providerId="AD"/>
      </p:ext>
    </p:extLst>
  </p:cmAuthor>
  <p:cmAuthor id="3" name="Potts, James" initials="PJ" lastIdx="1" clrIdx="2">
    <p:extLst>
      <p:ext uri="{19B8F6BF-5375-455C-9EA6-DF929625EA0E}">
        <p15:presenceInfo xmlns:p15="http://schemas.microsoft.com/office/powerpoint/2012/main" userId="S::James.Potts@Illinois.gov::de36627d-c150-42c3-bc2c-d643c58603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08" autoAdjust="0"/>
    <p:restoredTop sz="86885" autoAdjust="0"/>
  </p:normalViewPr>
  <p:slideViewPr>
    <p:cSldViewPr snapToGrid="0" snapToObjects="1">
      <p:cViewPr varScale="1">
        <p:scale>
          <a:sx n="74" d="100"/>
          <a:sy n="74" d="100"/>
        </p:scale>
        <p:origin x="1411" y="77"/>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5" Type="http://schemas.openxmlformats.org/officeDocument/2006/relationships/slide" Target="slides/slide171.xml"/><Relationship Id="rId170" Type="http://schemas.openxmlformats.org/officeDocument/2006/relationships/slide" Target="slides/slide166.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notesMaster" Target="notesMasters/notesMaster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72" Type="http://schemas.openxmlformats.org/officeDocument/2006/relationships/slide" Target="slides/slide168.xml"/><Relationship Id="rId180"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tags" Target="tags/tag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commentAuthors" Target="commen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8BD98-113B-40B2-9EEE-27C45384532A}" type="datetimeFigureOut">
              <a:rPr lang="en-US" smtClean="0"/>
              <a:t>6/22/2023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01276-B6E8-4BA7-9F84-8C30918636BD}" type="datetimeFigureOut">
              <a:rPr lang="en-US" smtClean="0"/>
              <a:t>6/22/2023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98304-43BE-4323-8023-AD849F0E68F2}" type="slidenum">
              <a:rPr lang="en-US" smtClean="0"/>
              <a:t>‹#›</a:t>
            </a:fld>
            <a:endParaRPr lang="en-US" dirty="0"/>
          </a:p>
        </p:txBody>
      </p:sp>
    </p:spTree>
    <p:extLst>
      <p:ext uri="{BB962C8B-B14F-4D97-AF65-F5344CB8AC3E}">
        <p14:creationId xmlns:p14="http://schemas.microsoft.com/office/powerpoint/2010/main" val="11578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19</a:t>
            </a:fld>
            <a:endParaRPr lang="en-US" dirty="0"/>
          </a:p>
        </p:txBody>
      </p:sp>
    </p:spTree>
    <p:extLst>
      <p:ext uri="{BB962C8B-B14F-4D97-AF65-F5344CB8AC3E}">
        <p14:creationId xmlns:p14="http://schemas.microsoft.com/office/powerpoint/2010/main" val="3489011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41</a:t>
            </a:fld>
            <a:endParaRPr lang="en-US" dirty="0"/>
          </a:p>
        </p:txBody>
      </p:sp>
    </p:spTree>
    <p:extLst>
      <p:ext uri="{BB962C8B-B14F-4D97-AF65-F5344CB8AC3E}">
        <p14:creationId xmlns:p14="http://schemas.microsoft.com/office/powerpoint/2010/main" val="202362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43</a:t>
            </a:fld>
            <a:endParaRPr lang="en-US" dirty="0"/>
          </a:p>
        </p:txBody>
      </p:sp>
    </p:spTree>
    <p:extLst>
      <p:ext uri="{BB962C8B-B14F-4D97-AF65-F5344CB8AC3E}">
        <p14:creationId xmlns:p14="http://schemas.microsoft.com/office/powerpoint/2010/main" val="384471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50</a:t>
            </a:fld>
            <a:endParaRPr lang="en-US" dirty="0"/>
          </a:p>
        </p:txBody>
      </p:sp>
    </p:spTree>
    <p:extLst>
      <p:ext uri="{BB962C8B-B14F-4D97-AF65-F5344CB8AC3E}">
        <p14:creationId xmlns:p14="http://schemas.microsoft.com/office/powerpoint/2010/main" val="2773262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105</a:t>
            </a:fld>
            <a:endParaRPr lang="en-US" dirty="0"/>
          </a:p>
        </p:txBody>
      </p:sp>
    </p:spTree>
    <p:extLst>
      <p:ext uri="{BB962C8B-B14F-4D97-AF65-F5344CB8AC3E}">
        <p14:creationId xmlns:p14="http://schemas.microsoft.com/office/powerpoint/2010/main" val="3906459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132</a:t>
            </a:fld>
            <a:endParaRPr lang="en-US" dirty="0"/>
          </a:p>
        </p:txBody>
      </p:sp>
    </p:spTree>
    <p:extLst>
      <p:ext uri="{BB962C8B-B14F-4D97-AF65-F5344CB8AC3E}">
        <p14:creationId xmlns:p14="http://schemas.microsoft.com/office/powerpoint/2010/main" val="2069453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October 28, 2020</a:t>
            </a: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9" name="Picture 8">
            <a:extLst>
              <a:ext uri="{FF2B5EF4-FFF2-40B4-BE49-F238E27FC236}">
                <a16:creationId xmlns:a16="http://schemas.microsoft.com/office/drawing/2014/main" id="{B3E117D9-45D2-484B-98A4-9F15548C1DDA}"/>
              </a:ext>
            </a:extLst>
          </p:cNvPr>
          <p:cNvPicPr>
            <a:picLocks noChangeAspect="1"/>
          </p:cNvPicPr>
          <p:nvPr userDrawn="1"/>
        </p:nvPicPr>
        <p:blipFill>
          <a:blip r:embed="rId3"/>
          <a:stretch>
            <a:fillRect/>
          </a:stretch>
        </p:blipFill>
        <p:spPr>
          <a:xfrm>
            <a:off x="703096" y="908697"/>
            <a:ext cx="5105149" cy="2199141"/>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June 22nd, 2023</a:t>
            </a:r>
          </a:p>
        </p:txBody>
      </p:sp>
      <p:pic>
        <p:nvPicPr>
          <p:cNvPr id="11" name="Picture 10" descr="A picture containing drawing&#10;&#10;Description automatically generated">
            <a:extLst>
              <a:ext uri="{FF2B5EF4-FFF2-40B4-BE49-F238E27FC236}">
                <a16:creationId xmlns:a16="http://schemas.microsoft.com/office/drawing/2014/main" id="{975FEF5C-1246-445B-8446-D90C1E390B30}"/>
              </a:ext>
            </a:extLst>
          </p:cNvPr>
          <p:cNvPicPr>
            <a:picLocks noChangeAspect="1"/>
          </p:cNvPicPr>
          <p:nvPr userDrawn="1"/>
        </p:nvPicPr>
        <p:blipFill>
          <a:blip r:embed="rId3"/>
          <a:stretch>
            <a:fillRect/>
          </a:stretch>
        </p:blipFill>
        <p:spPr>
          <a:xfrm>
            <a:off x="409433" y="548412"/>
            <a:ext cx="2211956" cy="952842"/>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A8FBC906-53F4-4FDA-9CAD-42CF99954B64}"/>
              </a:ext>
            </a:extLst>
          </p:cNvPr>
          <p:cNvPicPr>
            <a:picLocks noChangeAspect="1"/>
          </p:cNvPicPr>
          <p:nvPr userDrawn="1"/>
        </p:nvPicPr>
        <p:blipFill>
          <a:blip r:embed="rId2"/>
          <a:stretch>
            <a:fillRect/>
          </a:stretch>
        </p:blipFill>
        <p:spPr>
          <a:xfrm>
            <a:off x="486770" y="387751"/>
            <a:ext cx="2338316" cy="100727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999BE410-A721-4B10-ADB9-3634933A2E5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6" name="Picture 15" descr="A picture containing drawing&#10;&#10;Description automatically generated">
            <a:extLst>
              <a:ext uri="{FF2B5EF4-FFF2-40B4-BE49-F238E27FC236}">
                <a16:creationId xmlns:a16="http://schemas.microsoft.com/office/drawing/2014/main" id="{F821D822-F469-2B47-9076-86C5329600D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5690C901-67A5-4712-8667-9B7958F3063F}"/>
              </a:ext>
            </a:extLst>
          </p:cNvPr>
          <p:cNvPicPr>
            <a:picLocks noChangeAspect="1"/>
          </p:cNvPicPr>
          <p:nvPr userDrawn="1"/>
        </p:nvPicPr>
        <p:blipFill>
          <a:blip r:embed="rId3"/>
          <a:stretch>
            <a:fillRect/>
          </a:stretch>
        </p:blipFill>
        <p:spPr>
          <a:xfrm>
            <a:off x="540411" y="582722"/>
            <a:ext cx="2176427" cy="937538"/>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June 22nd, 2023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hyperlink" Target="mailto:James.potts@Illinois.g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sss.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844570"/>
            <a:ext cx="5875606" cy="1782883"/>
          </a:xfrm>
        </p:spPr>
        <p:txBody>
          <a:bodyPr>
            <a:normAutofit/>
          </a:bodyPr>
          <a:lstStyle/>
          <a:p>
            <a:r>
              <a:rPr lang="en-US" altLang="en-US" sz="4000" dirty="0">
                <a:effectLst>
                  <a:outerShdw blurRad="38100" dist="38100" dir="2700000" algn="tl">
                    <a:srgbClr val="000000">
                      <a:alpha val="43137"/>
                    </a:srgbClr>
                  </a:outerShdw>
                </a:effectLst>
              </a:rPr>
              <a:t>Building a Client in IWDS</a:t>
            </a:r>
            <a:br>
              <a:rPr lang="en-US" altLang="en-US" sz="6600" dirty="0">
                <a:effectLst>
                  <a:outerShdw blurRad="38100" dist="38100" dir="2700000" algn="tl">
                    <a:srgbClr val="000000">
                      <a:alpha val="43137"/>
                    </a:srgbClr>
                  </a:outerShdw>
                </a:effectLst>
              </a:rPr>
            </a:br>
            <a:r>
              <a:rPr lang="en-US" dirty="0"/>
              <a:t>            	</a:t>
            </a:r>
            <a:endParaRPr lang="en-US" sz="2200" dirty="0"/>
          </a:p>
        </p:txBody>
      </p:sp>
      <p:sp>
        <p:nvSpPr>
          <p:cNvPr id="3" name="Subtitle 2"/>
          <p:cNvSpPr>
            <a:spLocks noGrp="1"/>
          </p:cNvSpPr>
          <p:nvPr>
            <p:ph type="subTitle" idx="1"/>
          </p:nvPr>
        </p:nvSpPr>
        <p:spPr/>
        <p:txBody>
          <a:bodyPr/>
          <a:lstStyle/>
          <a:p>
            <a:r>
              <a:rPr lang="en-US" dirty="0"/>
              <a:t>June 22nd, 2023</a:t>
            </a: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15A4E-1952-40E2-9A00-63B82C093EB7}"/>
              </a:ext>
            </a:extLst>
          </p:cNvPr>
          <p:cNvSpPr>
            <a:spLocks noGrp="1"/>
          </p:cNvSpPr>
          <p:nvPr>
            <p:ph type="title"/>
          </p:nvPr>
        </p:nvSpPr>
        <p:spPr/>
        <p:txBody>
          <a:bodyPr>
            <a:normAutofit fontScale="90000"/>
          </a:bodyPr>
          <a:lstStyle/>
          <a:p>
            <a:pPr algn="ctr"/>
            <a:r>
              <a:rPr lang="en-US" dirty="0"/>
              <a:t>Records in IWDS</a:t>
            </a:r>
          </a:p>
        </p:txBody>
      </p:sp>
      <p:sp>
        <p:nvSpPr>
          <p:cNvPr id="3" name="Content Placeholder 2">
            <a:extLst>
              <a:ext uri="{FF2B5EF4-FFF2-40B4-BE49-F238E27FC236}">
                <a16:creationId xmlns:a16="http://schemas.microsoft.com/office/drawing/2014/main" id="{3E78B3BF-BAB6-493C-BA3B-868F19696DA4}"/>
              </a:ext>
            </a:extLst>
          </p:cNvPr>
          <p:cNvSpPr>
            <a:spLocks noGrp="1"/>
          </p:cNvSpPr>
          <p:nvPr>
            <p:ph idx="1"/>
          </p:nvPr>
        </p:nvSpPr>
        <p:spPr/>
        <p:txBody>
          <a:bodyPr/>
          <a:lstStyle/>
          <a:p>
            <a:r>
              <a:rPr lang="en-US" dirty="0">
                <a:solidFill>
                  <a:schemeClr val="tx1"/>
                </a:solidFill>
                <a:latin typeface="Trebuchet MS" panose="020B0603020202020204" pitchFamily="34" charset="0"/>
              </a:rPr>
              <a:t>IWDS has been around since the early 2000s; there are thousands upon thousands of customer level records currently in IWDS; it’s important to always search first to see if the client has a current “Customer” level record</a:t>
            </a:r>
          </a:p>
          <a:p>
            <a:r>
              <a:rPr lang="en-US" dirty="0">
                <a:solidFill>
                  <a:schemeClr val="tx1"/>
                </a:solidFill>
                <a:latin typeface="Trebuchet MS" panose="020B0603020202020204" pitchFamily="34" charset="0"/>
              </a:rPr>
              <a:t>There should only be one (1) customer level record per client in IWDS, so that is why it is important to always thoroughly “Search Customers”</a:t>
            </a:r>
          </a:p>
          <a:p>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13E0CFA5-27CB-41C8-A6BA-ED76B47BE8C0}"/>
              </a:ext>
            </a:extLst>
          </p:cNvPr>
          <p:cNvSpPr>
            <a:spLocks noGrp="1"/>
          </p:cNvSpPr>
          <p:nvPr>
            <p:ph type="ftr" sz="quarter" idx="11"/>
          </p:nvPr>
        </p:nvSpPr>
        <p:spPr/>
        <p:txBody>
          <a:bodyPr/>
          <a:lstStyle/>
          <a:p>
            <a:r>
              <a:rPr lang="en-US" dirty="0"/>
              <a:t>June 22nd, 2023 </a:t>
            </a:r>
          </a:p>
        </p:txBody>
      </p:sp>
    </p:spTree>
    <p:extLst>
      <p:ext uri="{BB962C8B-B14F-4D97-AF65-F5344CB8AC3E}">
        <p14:creationId xmlns:p14="http://schemas.microsoft.com/office/powerpoint/2010/main" val="35336472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97B9-7ADB-9B99-7D0E-270F2D3281A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Recent Guidance from IDES</a:t>
            </a:r>
          </a:p>
        </p:txBody>
      </p:sp>
      <p:sp>
        <p:nvSpPr>
          <p:cNvPr id="3" name="Content Placeholder 2">
            <a:extLst>
              <a:ext uri="{FF2B5EF4-FFF2-40B4-BE49-F238E27FC236}">
                <a16:creationId xmlns:a16="http://schemas.microsoft.com/office/drawing/2014/main" id="{9DE727E3-0EAA-68AC-205E-1176984BBC09}"/>
              </a:ext>
            </a:extLst>
          </p:cNvPr>
          <p:cNvSpPr>
            <a:spLocks noGrp="1"/>
          </p:cNvSpPr>
          <p:nvPr>
            <p:ph idx="1"/>
          </p:nvPr>
        </p:nvSpPr>
        <p:spPr/>
        <p:txBody>
          <a:bodyPr>
            <a:normAutofit lnSpcReduction="10000"/>
          </a:bodyPr>
          <a:lstStyle/>
          <a:p>
            <a:r>
              <a:rPr lang="en-US" sz="2800" dirty="0">
                <a:solidFill>
                  <a:schemeClr val="tx1"/>
                </a:solidFill>
                <a:effectLst/>
                <a:latin typeface="Trebuchet MS" panose="020B0603020202020204" pitchFamily="34" charset="0"/>
                <a:ea typeface="Calibri" panose="020F0502020204030204" pitchFamily="34" charset="0"/>
              </a:rPr>
              <a:t>Based on recent guidance provided by IDES to our Policy Unit, for an individual to be eligible to draw a monetary UI benefit, the person must have earned at least $2,000 in at least two (2) of the last four (4) calendar quarters which should be supported by either an IBIS document or the client's pay records</a:t>
            </a:r>
          </a:p>
          <a:p>
            <a:r>
              <a:rPr lang="en-US" sz="2800" dirty="0">
                <a:solidFill>
                  <a:schemeClr val="tx1"/>
                </a:solidFill>
                <a:effectLst/>
                <a:latin typeface="Trebuchet MS" panose="020B0603020202020204" pitchFamily="34" charset="0"/>
                <a:ea typeface="Calibri" panose="020F0502020204030204" pitchFamily="34" charset="0"/>
              </a:rPr>
              <a:t>If an individual has worked full-time at their dislocation job </a:t>
            </a:r>
            <a:r>
              <a:rPr lang="en-US" dirty="0">
                <a:solidFill>
                  <a:schemeClr val="tx1"/>
                </a:solidFill>
                <a:latin typeface="Trebuchet MS" panose="020B0603020202020204" pitchFamily="34" charset="0"/>
                <a:ea typeface="Calibri" panose="020F0502020204030204" pitchFamily="34" charset="0"/>
              </a:rPr>
              <a:t>for </a:t>
            </a:r>
            <a:r>
              <a:rPr lang="en-US" sz="2800" dirty="0">
                <a:solidFill>
                  <a:schemeClr val="tx1"/>
                </a:solidFill>
                <a:effectLst/>
                <a:latin typeface="Trebuchet MS" panose="020B0603020202020204" pitchFamily="34" charset="0"/>
                <a:ea typeface="Calibri" panose="020F0502020204030204" pitchFamily="34" charset="0"/>
              </a:rPr>
              <a:t>at least 30 days but does not meet the above criteria (due to insufficient earnings), then that individual would meet the alternative criteria to UI known as “Tenure” </a:t>
            </a:r>
          </a:p>
          <a:p>
            <a:endParaRPr lang="en-US" dirty="0"/>
          </a:p>
        </p:txBody>
      </p:sp>
      <p:sp>
        <p:nvSpPr>
          <p:cNvPr id="4" name="Footer Placeholder 3">
            <a:extLst>
              <a:ext uri="{FF2B5EF4-FFF2-40B4-BE49-F238E27FC236}">
                <a16:creationId xmlns:a16="http://schemas.microsoft.com/office/drawing/2014/main" id="{335EC1CE-416E-8998-D482-0EAD0BA7F6D0}"/>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35944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3AB3-1639-4E6B-8788-F7EF27E9B32A}"/>
              </a:ext>
            </a:extLst>
          </p:cNvPr>
          <p:cNvSpPr>
            <a:spLocks noGrp="1"/>
          </p:cNvSpPr>
          <p:nvPr>
            <p:ph type="title"/>
          </p:nvPr>
        </p:nvSpPr>
        <p:spPr/>
        <p:txBody>
          <a:bodyPr>
            <a:normAutofit fontScale="90000"/>
          </a:bodyPr>
          <a:lstStyle/>
          <a:p>
            <a:pPr algn="ctr"/>
            <a:r>
              <a:rPr lang="en-US" dirty="0"/>
              <a:t> </a:t>
            </a:r>
            <a:r>
              <a:rPr lang="en-US" altLang="en-US" dirty="0"/>
              <a:t>Tenure – Military Separation</a:t>
            </a:r>
            <a:endParaRPr lang="en-US" dirty="0"/>
          </a:p>
        </p:txBody>
      </p:sp>
      <p:sp>
        <p:nvSpPr>
          <p:cNvPr id="3" name="Content Placeholder 2">
            <a:extLst>
              <a:ext uri="{FF2B5EF4-FFF2-40B4-BE49-F238E27FC236}">
                <a16:creationId xmlns:a16="http://schemas.microsoft.com/office/drawing/2014/main" id="{40C77C2B-9771-4117-B506-FC9B1C1B5B46}"/>
              </a:ext>
            </a:extLst>
          </p:cNvPr>
          <p:cNvSpPr>
            <a:spLocks noGrp="1"/>
          </p:cNvSpPr>
          <p:nvPr>
            <p:ph idx="1"/>
          </p:nvPr>
        </p:nvSpPr>
        <p:spPr>
          <a:xfrm>
            <a:off x="838200" y="2118167"/>
            <a:ext cx="10661542" cy="4058796"/>
          </a:xfrm>
        </p:spPr>
        <p:txBody>
          <a:bodyPr/>
          <a:lstStyle/>
          <a:p>
            <a:pPr marL="0" indent="0">
              <a:buNone/>
            </a:pPr>
            <a:r>
              <a:rPr lang="en-US" altLang="en-US" dirty="0">
                <a:solidFill>
                  <a:schemeClr val="tx1"/>
                </a:solidFill>
                <a:latin typeface="Trebuchet MS" panose="020B0603020202020204" pitchFamily="34" charset="0"/>
              </a:rPr>
              <a:t>Often people who separate from the armed forces after their enlistment (discharged from active duty) are not eligible for UI. If that is the case, then the Illinois Department of Employment Security has given guidance that those people would meet “Tenure” if they had served at least six months in the armed forces and are not eligible for UI.</a:t>
            </a:r>
          </a:p>
          <a:p>
            <a:endParaRPr lang="en-US" dirty="0"/>
          </a:p>
        </p:txBody>
      </p:sp>
      <p:sp>
        <p:nvSpPr>
          <p:cNvPr id="4" name="Footer Placeholder 3">
            <a:extLst>
              <a:ext uri="{FF2B5EF4-FFF2-40B4-BE49-F238E27FC236}">
                <a16:creationId xmlns:a16="http://schemas.microsoft.com/office/drawing/2014/main" id="{A3A59EEA-D051-4296-9742-B2A3C2639451}"/>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4176698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1FEE4-31AE-475D-8973-C2B4B6D9DEAE}"/>
              </a:ext>
            </a:extLst>
          </p:cNvPr>
          <p:cNvSpPr>
            <a:spLocks noGrp="1"/>
          </p:cNvSpPr>
          <p:nvPr>
            <p:ph type="title"/>
          </p:nvPr>
        </p:nvSpPr>
        <p:spPr>
          <a:xfrm>
            <a:off x="3211010" y="610865"/>
            <a:ext cx="8009763" cy="561049"/>
          </a:xfrm>
        </p:spPr>
        <p:txBody>
          <a:bodyPr>
            <a:normAutofit fontScale="90000"/>
          </a:bodyPr>
          <a:lstStyle/>
          <a:p>
            <a:r>
              <a:rPr lang="en-US" dirty="0"/>
              <a:t>Employment Characteristics Screen</a:t>
            </a:r>
          </a:p>
        </p:txBody>
      </p:sp>
      <p:sp>
        <p:nvSpPr>
          <p:cNvPr id="3" name="Content Placeholder 2">
            <a:extLst>
              <a:ext uri="{FF2B5EF4-FFF2-40B4-BE49-F238E27FC236}">
                <a16:creationId xmlns:a16="http://schemas.microsoft.com/office/drawing/2014/main" id="{09CFD51D-020B-4B00-9FCF-B745E26E63A2}"/>
              </a:ext>
            </a:extLst>
          </p:cNvPr>
          <p:cNvSpPr>
            <a:spLocks noGrp="1"/>
          </p:cNvSpPr>
          <p:nvPr>
            <p:ph idx="1"/>
          </p:nvPr>
        </p:nvSpPr>
        <p:spPr>
          <a:xfrm>
            <a:off x="838200" y="2118167"/>
            <a:ext cx="4353732" cy="4058796"/>
          </a:xfrm>
        </p:spPr>
        <p:txBody>
          <a:bodyPr>
            <a:normAutofit/>
          </a:bodyPr>
          <a:lstStyle/>
          <a:p>
            <a:pPr marL="0" indent="0">
              <a:buNone/>
            </a:pPr>
            <a:r>
              <a:rPr lang="en-US" dirty="0">
                <a:solidFill>
                  <a:schemeClr val="tx1"/>
                </a:solidFill>
                <a:latin typeface="Trebuchet MS" panose="020B0603020202020204" pitchFamily="34" charset="0"/>
              </a:rPr>
              <a:t>For this “example” client, he did meet “Tenure” as he was medically retired from the Air Force and, with his retirement and disability income, was not eligible for UI benefits.   </a:t>
            </a:r>
          </a:p>
        </p:txBody>
      </p:sp>
      <p:sp>
        <p:nvSpPr>
          <p:cNvPr id="4" name="Footer Placeholder 3">
            <a:extLst>
              <a:ext uri="{FF2B5EF4-FFF2-40B4-BE49-F238E27FC236}">
                <a16:creationId xmlns:a16="http://schemas.microsoft.com/office/drawing/2014/main" id="{CAB9E2A4-1893-494E-BB38-D997FF15D1AC}"/>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1A38FA24-136A-4960-AB2A-4EF67934F74C}"/>
              </a:ext>
            </a:extLst>
          </p:cNvPr>
          <p:cNvPicPr>
            <a:picLocks noChangeAspect="1"/>
          </p:cNvPicPr>
          <p:nvPr/>
        </p:nvPicPr>
        <p:blipFill>
          <a:blip r:embed="rId2"/>
          <a:stretch>
            <a:fillRect/>
          </a:stretch>
        </p:blipFill>
        <p:spPr>
          <a:xfrm>
            <a:off x="5314950" y="1763882"/>
            <a:ext cx="6038850" cy="4000500"/>
          </a:xfrm>
          <a:prstGeom prst="rect">
            <a:avLst/>
          </a:prstGeom>
        </p:spPr>
      </p:pic>
      <p:sp>
        <p:nvSpPr>
          <p:cNvPr id="6" name="Left Arrow 4">
            <a:extLst>
              <a:ext uri="{FF2B5EF4-FFF2-40B4-BE49-F238E27FC236}">
                <a16:creationId xmlns:a16="http://schemas.microsoft.com/office/drawing/2014/main" id="{20AFB8C2-3B81-D308-FE17-40904E4BA1B9}"/>
              </a:ext>
            </a:extLst>
          </p:cNvPr>
          <p:cNvSpPr/>
          <p:nvPr/>
        </p:nvSpPr>
        <p:spPr>
          <a:xfrm flipV="1">
            <a:off x="7997534" y="3083841"/>
            <a:ext cx="673681" cy="2285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48893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EB6E-7271-44AB-A1F3-64758A8FBBBB}"/>
              </a:ext>
            </a:extLst>
          </p:cNvPr>
          <p:cNvSpPr>
            <a:spLocks noGrp="1"/>
          </p:cNvSpPr>
          <p:nvPr>
            <p:ph type="title"/>
          </p:nvPr>
        </p:nvSpPr>
        <p:spPr/>
        <p:txBody>
          <a:bodyPr>
            <a:normAutofit fontScale="90000"/>
          </a:bodyPr>
          <a:lstStyle/>
          <a:p>
            <a:pPr algn="ctr"/>
            <a:r>
              <a:rPr lang="en-US" dirty="0"/>
              <a:t>Example of “Tenure” Jobs   </a:t>
            </a:r>
          </a:p>
        </p:txBody>
      </p:sp>
      <p:sp>
        <p:nvSpPr>
          <p:cNvPr id="3" name="Content Placeholder 2">
            <a:extLst>
              <a:ext uri="{FF2B5EF4-FFF2-40B4-BE49-F238E27FC236}">
                <a16:creationId xmlns:a16="http://schemas.microsoft.com/office/drawing/2014/main" id="{296858D3-3B39-46BE-8532-69CEDB5C0405}"/>
              </a:ext>
            </a:extLst>
          </p:cNvPr>
          <p:cNvSpPr>
            <a:spLocks noGrp="1"/>
          </p:cNvSpPr>
          <p:nvPr>
            <p:ph idx="1"/>
          </p:nvPr>
        </p:nvSpPr>
        <p:spPr/>
        <p:txBody>
          <a:bodyPr>
            <a:normAutofit lnSpcReduction="10000"/>
          </a:bodyPr>
          <a:lstStyle/>
          <a:p>
            <a:r>
              <a:rPr lang="en-US" altLang="en-US" dirty="0">
                <a:solidFill>
                  <a:schemeClr val="tx1"/>
                </a:solidFill>
                <a:latin typeface="Trebuchet MS" panose="020B0603020202020204" pitchFamily="34" charset="0"/>
              </a:rPr>
              <a:t>Some examples of jobs not covered under the state unemployment compensation law are:</a:t>
            </a:r>
          </a:p>
          <a:p>
            <a:pPr lvl="1"/>
            <a:r>
              <a:rPr lang="en-US" altLang="en-US" dirty="0">
                <a:solidFill>
                  <a:schemeClr val="tx1"/>
                </a:solidFill>
                <a:latin typeface="Trebuchet MS" panose="020B0603020202020204" pitchFamily="34" charset="0"/>
              </a:rPr>
              <a:t>Church or religious organizations</a:t>
            </a:r>
          </a:p>
          <a:p>
            <a:pPr lvl="1"/>
            <a:r>
              <a:rPr lang="en-US" altLang="en-US" dirty="0">
                <a:solidFill>
                  <a:schemeClr val="tx1"/>
                </a:solidFill>
                <a:latin typeface="Trebuchet MS" panose="020B0603020202020204" pitchFamily="34" charset="0"/>
              </a:rPr>
              <a:t>Railroad  </a:t>
            </a:r>
          </a:p>
          <a:p>
            <a:pPr lvl="1"/>
            <a:r>
              <a:rPr lang="en-US" altLang="en-US" dirty="0">
                <a:solidFill>
                  <a:schemeClr val="tx1"/>
                </a:solidFill>
                <a:latin typeface="Trebuchet MS" panose="020B0603020202020204" pitchFamily="34" charset="0"/>
              </a:rPr>
              <a:t>Insurance agent  </a:t>
            </a:r>
          </a:p>
          <a:p>
            <a:pPr lvl="1"/>
            <a:r>
              <a:rPr lang="en-US" altLang="en-US" dirty="0">
                <a:solidFill>
                  <a:schemeClr val="tx1"/>
                </a:solidFill>
                <a:latin typeface="Trebuchet MS" panose="020B0603020202020204" pitchFamily="34" charset="0"/>
              </a:rPr>
              <a:t>Agricultural labor</a:t>
            </a:r>
          </a:p>
          <a:p>
            <a:pPr lvl="1"/>
            <a:r>
              <a:rPr lang="en-US" altLang="en-US" dirty="0">
                <a:solidFill>
                  <a:schemeClr val="tx1"/>
                </a:solidFill>
                <a:latin typeface="Trebuchet MS" panose="020B0603020202020204" pitchFamily="34" charset="0"/>
              </a:rPr>
              <a:t>Domestic Service</a:t>
            </a:r>
          </a:p>
          <a:p>
            <a:pPr lvl="1"/>
            <a:r>
              <a:rPr lang="en-US" altLang="en-US" dirty="0">
                <a:solidFill>
                  <a:schemeClr val="tx1"/>
                </a:solidFill>
                <a:latin typeface="Trebuchet MS" panose="020B0603020202020204" pitchFamily="34" charset="0"/>
              </a:rPr>
              <a:t>Family Business</a:t>
            </a:r>
          </a:p>
          <a:p>
            <a:r>
              <a:rPr lang="en-US" dirty="0">
                <a:solidFill>
                  <a:schemeClr val="tx1"/>
                </a:solidFill>
                <a:latin typeface="Trebuchet MS" panose="020B0603020202020204" pitchFamily="34" charset="0"/>
              </a:rPr>
              <a:t>Many of these jobs did receive Pandemic Unemployment Assistance (PUA) benefits during COVID </a:t>
            </a:r>
          </a:p>
        </p:txBody>
      </p:sp>
      <p:sp>
        <p:nvSpPr>
          <p:cNvPr id="4" name="Footer Placeholder 3">
            <a:extLst>
              <a:ext uri="{FF2B5EF4-FFF2-40B4-BE49-F238E27FC236}">
                <a16:creationId xmlns:a16="http://schemas.microsoft.com/office/drawing/2014/main" id="{8D9D99BD-F20C-4AB9-BE71-892EA3794742}"/>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5079695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F80A-509A-4E90-AEFC-B90C9324876C}"/>
              </a:ext>
            </a:extLst>
          </p:cNvPr>
          <p:cNvSpPr>
            <a:spLocks noGrp="1"/>
          </p:cNvSpPr>
          <p:nvPr>
            <p:ph type="title"/>
          </p:nvPr>
        </p:nvSpPr>
        <p:spPr>
          <a:xfrm>
            <a:off x="3211010" y="610865"/>
            <a:ext cx="7978766" cy="561049"/>
          </a:xfrm>
        </p:spPr>
        <p:txBody>
          <a:bodyPr>
            <a:normAutofit fontScale="90000"/>
          </a:bodyPr>
          <a:lstStyle/>
          <a:p>
            <a:r>
              <a:rPr lang="en-US" dirty="0"/>
              <a:t>Employment Characteristics Screen</a:t>
            </a:r>
          </a:p>
        </p:txBody>
      </p:sp>
      <p:sp>
        <p:nvSpPr>
          <p:cNvPr id="3" name="Content Placeholder 2">
            <a:extLst>
              <a:ext uri="{FF2B5EF4-FFF2-40B4-BE49-F238E27FC236}">
                <a16:creationId xmlns:a16="http://schemas.microsoft.com/office/drawing/2014/main" id="{77B6E5E7-2993-43E6-8F88-10D8D9142A0A}"/>
              </a:ext>
            </a:extLst>
          </p:cNvPr>
          <p:cNvSpPr>
            <a:spLocks noGrp="1"/>
          </p:cNvSpPr>
          <p:nvPr>
            <p:ph idx="1"/>
          </p:nvPr>
        </p:nvSpPr>
        <p:spPr>
          <a:xfrm>
            <a:off x="838200" y="2118167"/>
            <a:ext cx="4721656" cy="4058796"/>
          </a:xfrm>
        </p:spPr>
        <p:txBody>
          <a:bodyPr>
            <a:normAutofit lnSpcReduction="10000"/>
          </a:bodyPr>
          <a:lstStyle/>
          <a:p>
            <a:r>
              <a:rPr lang="en-US" dirty="0">
                <a:solidFill>
                  <a:schemeClr val="tx1"/>
                </a:solidFill>
                <a:latin typeface="Trebuchet MS" panose="020B0603020202020204" pitchFamily="34" charset="0"/>
              </a:rPr>
              <a:t>The questions tied to farm work are required responses and should be answered accurately for the client’s circumstances</a:t>
            </a:r>
          </a:p>
          <a:p>
            <a:r>
              <a:rPr lang="en-US" dirty="0">
                <a:solidFill>
                  <a:schemeClr val="tx1"/>
                </a:solidFill>
                <a:latin typeface="Trebuchet MS" panose="020B0603020202020204" pitchFamily="34" charset="0"/>
              </a:rPr>
              <a:t>In addition, the Migrant status questions should also be recorded if accurate for the client’s circumstances</a:t>
            </a:r>
          </a:p>
        </p:txBody>
      </p:sp>
      <p:sp>
        <p:nvSpPr>
          <p:cNvPr id="4" name="Footer Placeholder 3">
            <a:extLst>
              <a:ext uri="{FF2B5EF4-FFF2-40B4-BE49-F238E27FC236}">
                <a16:creationId xmlns:a16="http://schemas.microsoft.com/office/drawing/2014/main" id="{01996A1E-E35E-4C32-9FB8-7BBC27C7F269}"/>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60A22B5E-15AA-4281-968B-7DE5ECF0288C}"/>
              </a:ext>
            </a:extLst>
          </p:cNvPr>
          <p:cNvPicPr>
            <a:picLocks noChangeAspect="1"/>
          </p:cNvPicPr>
          <p:nvPr/>
        </p:nvPicPr>
        <p:blipFill>
          <a:blip r:embed="rId2"/>
          <a:stretch>
            <a:fillRect/>
          </a:stretch>
        </p:blipFill>
        <p:spPr>
          <a:xfrm>
            <a:off x="5559856" y="1740069"/>
            <a:ext cx="6000750" cy="4048125"/>
          </a:xfrm>
          <a:prstGeom prst="rect">
            <a:avLst/>
          </a:prstGeom>
        </p:spPr>
      </p:pic>
    </p:spTree>
    <p:extLst>
      <p:ext uri="{BB962C8B-B14F-4D97-AF65-F5344CB8AC3E}">
        <p14:creationId xmlns:p14="http://schemas.microsoft.com/office/powerpoint/2010/main" val="37369137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CD1E-F268-485E-878C-6669D12E6AFC}"/>
              </a:ext>
            </a:extLst>
          </p:cNvPr>
          <p:cNvSpPr>
            <a:spLocks noGrp="1"/>
          </p:cNvSpPr>
          <p:nvPr>
            <p:ph type="title"/>
          </p:nvPr>
        </p:nvSpPr>
        <p:spPr>
          <a:xfrm>
            <a:off x="3211010" y="610865"/>
            <a:ext cx="8142790" cy="561049"/>
          </a:xfrm>
        </p:spPr>
        <p:txBody>
          <a:bodyPr>
            <a:normAutofit fontScale="90000"/>
          </a:bodyPr>
          <a:lstStyle/>
          <a:p>
            <a:r>
              <a:rPr lang="en-US" dirty="0"/>
              <a:t>Employment Characteristics Screen</a:t>
            </a:r>
          </a:p>
        </p:txBody>
      </p:sp>
      <p:sp>
        <p:nvSpPr>
          <p:cNvPr id="3" name="Content Placeholder 2">
            <a:extLst>
              <a:ext uri="{FF2B5EF4-FFF2-40B4-BE49-F238E27FC236}">
                <a16:creationId xmlns:a16="http://schemas.microsoft.com/office/drawing/2014/main" id="{00E6B1B0-E4C4-4A75-B6C3-ECA490C6A1D9}"/>
              </a:ext>
            </a:extLst>
          </p:cNvPr>
          <p:cNvSpPr>
            <a:spLocks noGrp="1"/>
          </p:cNvSpPr>
          <p:nvPr>
            <p:ph idx="1"/>
          </p:nvPr>
        </p:nvSpPr>
        <p:spPr>
          <a:xfrm>
            <a:off x="838200" y="1828800"/>
            <a:ext cx="4539712" cy="4348163"/>
          </a:xfrm>
        </p:spPr>
        <p:txBody>
          <a:bodyPr>
            <a:normAutofit/>
          </a:bodyPr>
          <a:lstStyle/>
          <a:p>
            <a:r>
              <a:rPr lang="en-US" dirty="0">
                <a:solidFill>
                  <a:schemeClr val="tx1"/>
                </a:solidFill>
                <a:latin typeface="Trebuchet MS" panose="020B0603020202020204" pitchFamily="34" charset="0"/>
              </a:rPr>
              <a:t>Under-employed is relevant for federal reporting and for some of the WIOA Dislocated Worker eligibility criteria </a:t>
            </a:r>
          </a:p>
          <a:p>
            <a:r>
              <a:rPr lang="en-US" dirty="0">
                <a:solidFill>
                  <a:schemeClr val="tx1"/>
                </a:solidFill>
                <a:latin typeface="Trebuchet MS" panose="020B0603020202020204" pitchFamily="34" charset="0"/>
              </a:rPr>
              <a:t>An individual cannot be unemployed and under-employed</a:t>
            </a:r>
          </a:p>
        </p:txBody>
      </p:sp>
      <p:sp>
        <p:nvSpPr>
          <p:cNvPr id="4" name="Footer Placeholder 3">
            <a:extLst>
              <a:ext uri="{FF2B5EF4-FFF2-40B4-BE49-F238E27FC236}">
                <a16:creationId xmlns:a16="http://schemas.microsoft.com/office/drawing/2014/main" id="{70A1DF20-B9E0-40E2-9A5A-6F43FE6C240E}"/>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C3E136A9-B71E-46F7-B13B-4E097A310453}"/>
              </a:ext>
            </a:extLst>
          </p:cNvPr>
          <p:cNvPicPr>
            <a:picLocks noChangeAspect="1"/>
          </p:cNvPicPr>
          <p:nvPr/>
        </p:nvPicPr>
        <p:blipFill>
          <a:blip r:embed="rId3"/>
          <a:stretch>
            <a:fillRect/>
          </a:stretch>
        </p:blipFill>
        <p:spPr>
          <a:xfrm>
            <a:off x="5686747" y="1938780"/>
            <a:ext cx="5667053" cy="4210050"/>
          </a:xfrm>
          <a:prstGeom prst="rect">
            <a:avLst/>
          </a:prstGeom>
        </p:spPr>
      </p:pic>
    </p:spTree>
    <p:extLst>
      <p:ext uri="{BB962C8B-B14F-4D97-AF65-F5344CB8AC3E}">
        <p14:creationId xmlns:p14="http://schemas.microsoft.com/office/powerpoint/2010/main" val="22923822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42175-1CDA-48B6-9757-29A75D816286}"/>
              </a:ext>
            </a:extLst>
          </p:cNvPr>
          <p:cNvSpPr>
            <a:spLocks noGrp="1"/>
          </p:cNvSpPr>
          <p:nvPr>
            <p:ph type="title"/>
          </p:nvPr>
        </p:nvSpPr>
        <p:spPr>
          <a:xfrm>
            <a:off x="3211010" y="610865"/>
            <a:ext cx="7916773" cy="561049"/>
          </a:xfrm>
        </p:spPr>
        <p:txBody>
          <a:bodyPr>
            <a:normAutofit fontScale="90000"/>
          </a:bodyPr>
          <a:lstStyle/>
          <a:p>
            <a:pPr algn="ctr"/>
            <a:r>
              <a:rPr lang="en-US" dirty="0"/>
              <a:t>Under-Employed Definition/Criteria </a:t>
            </a:r>
          </a:p>
        </p:txBody>
      </p:sp>
      <p:sp>
        <p:nvSpPr>
          <p:cNvPr id="3" name="Content Placeholder 2">
            <a:extLst>
              <a:ext uri="{FF2B5EF4-FFF2-40B4-BE49-F238E27FC236}">
                <a16:creationId xmlns:a16="http://schemas.microsoft.com/office/drawing/2014/main" id="{70E53139-FC07-4D57-8E14-ED1A8FCEC8EC}"/>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Definition for Under-Employed – An individual who is working part-time but desires full-time employment or who is working in employment not commensurate with the individual’s demonstrated level of educational attainment</a:t>
            </a:r>
          </a:p>
          <a:p>
            <a:r>
              <a:rPr lang="en-US" altLang="en-US" dirty="0">
                <a:solidFill>
                  <a:schemeClr val="tx1"/>
                </a:solidFill>
                <a:latin typeface="Trebuchet MS" panose="020B0603020202020204" pitchFamily="34" charset="0"/>
              </a:rPr>
              <a:t>Recent guidance provided by DOL states that if an individual is working full-time but on public assistance (Food Stamps, Cash Welfare, etc.), then they should also be considered under-employed</a:t>
            </a:r>
          </a:p>
          <a:p>
            <a:endParaRPr lang="en-US" dirty="0"/>
          </a:p>
        </p:txBody>
      </p:sp>
      <p:sp>
        <p:nvSpPr>
          <p:cNvPr id="4" name="Footer Placeholder 3">
            <a:extLst>
              <a:ext uri="{FF2B5EF4-FFF2-40B4-BE49-F238E27FC236}">
                <a16:creationId xmlns:a16="http://schemas.microsoft.com/office/drawing/2014/main" id="{1F18FB42-B338-40EF-A288-DC7583E631B8}"/>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9111168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CF32-FA66-4832-9509-EEE7576C5AAA}"/>
              </a:ext>
            </a:extLst>
          </p:cNvPr>
          <p:cNvSpPr>
            <a:spLocks noGrp="1"/>
          </p:cNvSpPr>
          <p:nvPr>
            <p:ph type="title"/>
          </p:nvPr>
        </p:nvSpPr>
        <p:spPr>
          <a:xfrm>
            <a:off x="3211010" y="610865"/>
            <a:ext cx="7963268" cy="561049"/>
          </a:xfrm>
        </p:spPr>
        <p:txBody>
          <a:bodyPr>
            <a:normAutofit fontScale="90000"/>
          </a:bodyPr>
          <a:lstStyle/>
          <a:p>
            <a:r>
              <a:rPr lang="en-US" dirty="0"/>
              <a:t>Under-Employed Definition/Criteria </a:t>
            </a:r>
          </a:p>
        </p:txBody>
      </p:sp>
      <p:sp>
        <p:nvSpPr>
          <p:cNvPr id="3" name="Content Placeholder 2">
            <a:extLst>
              <a:ext uri="{FF2B5EF4-FFF2-40B4-BE49-F238E27FC236}">
                <a16:creationId xmlns:a16="http://schemas.microsoft.com/office/drawing/2014/main" id="{BCE1192A-6181-414D-82FD-6138507FB9CE}"/>
              </a:ext>
            </a:extLst>
          </p:cNvPr>
          <p:cNvSpPr>
            <a:spLocks noGrp="1"/>
          </p:cNvSpPr>
          <p:nvPr>
            <p:ph idx="1"/>
          </p:nvPr>
        </p:nvSpPr>
        <p:spPr>
          <a:xfrm>
            <a:off x="838200" y="1859797"/>
            <a:ext cx="10515600" cy="4317166"/>
          </a:xfrm>
        </p:spPr>
        <p:txBody>
          <a:bodyPr>
            <a:normAutofit lnSpcReduction="10000"/>
          </a:bodyPr>
          <a:lstStyle/>
          <a:p>
            <a:r>
              <a:rPr lang="en-US" altLang="en-US" sz="2400" dirty="0">
                <a:solidFill>
                  <a:schemeClr val="tx1"/>
                </a:solidFill>
                <a:latin typeface="Trebuchet MS" panose="020B0603020202020204" pitchFamily="34" charset="0"/>
              </a:rPr>
              <a:t>TEGL 19-16 - Guidance on Services Provided through Adult and Dislocated Worker Programs under WIOA added additional criteria for Underemployed:</a:t>
            </a:r>
          </a:p>
          <a:p>
            <a:pPr lvl="1"/>
            <a:r>
              <a:rPr lang="en-US" altLang="en-US" dirty="0">
                <a:solidFill>
                  <a:schemeClr val="tx1"/>
                </a:solidFill>
                <a:latin typeface="Trebuchet MS" panose="020B0603020202020204" pitchFamily="34" charset="0"/>
              </a:rPr>
              <a:t>Individuals who meet WIOA Low-Income criteria but are working full-time are considered under-employed</a:t>
            </a:r>
          </a:p>
          <a:p>
            <a:pPr lvl="1"/>
            <a:r>
              <a:rPr lang="en-US" altLang="en-US" dirty="0">
                <a:solidFill>
                  <a:schemeClr val="tx1"/>
                </a:solidFill>
                <a:latin typeface="Trebuchet MS" panose="020B0603020202020204" pitchFamily="34" charset="0"/>
              </a:rPr>
              <a:t>Individuals who are employed but whose current job’s earnings are not sufficient compared to their previous job’s earnings from their previous employment</a:t>
            </a:r>
          </a:p>
          <a:p>
            <a:pPr lvl="2"/>
            <a:r>
              <a:rPr lang="en-US" altLang="en-US" sz="1600" dirty="0">
                <a:solidFill>
                  <a:schemeClr val="tx1"/>
                </a:solidFill>
                <a:latin typeface="Trebuchet MS" panose="020B0603020202020204" pitchFamily="34" charset="0"/>
              </a:rPr>
              <a:t>LWIA’s local policy on self-sufficiency criteria for Dislocated Worker (DW) Clients can be based on the individual finding employment equal to or greater than a percentage of a client’s dislocation lay-off wage. (Example might be a local policy that states self-sufficiency for DW client is based  on 80% of lay-off wage, meaning if a client’s  dislocation wage was $50,000 per year, if the individual finds employment under $40,000 per year, that would be considered intervening employment and a qualified DW client would still be eligible for WIOA Services under DW title until they find employment greater than $40,000 per year.)  </a:t>
            </a:r>
          </a:p>
          <a:p>
            <a:endParaRPr lang="en-US" dirty="0"/>
          </a:p>
        </p:txBody>
      </p:sp>
      <p:sp>
        <p:nvSpPr>
          <p:cNvPr id="4" name="Footer Placeholder 3">
            <a:extLst>
              <a:ext uri="{FF2B5EF4-FFF2-40B4-BE49-F238E27FC236}">
                <a16:creationId xmlns:a16="http://schemas.microsoft.com/office/drawing/2014/main" id="{BEBCACEE-30B7-4086-B054-366906F2D05B}"/>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8734641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E555-9EDC-4CEF-A3A7-AC1947D9EF6C}"/>
              </a:ext>
            </a:extLst>
          </p:cNvPr>
          <p:cNvSpPr>
            <a:spLocks noGrp="1"/>
          </p:cNvSpPr>
          <p:nvPr>
            <p:ph type="title"/>
          </p:nvPr>
        </p:nvSpPr>
        <p:spPr/>
        <p:txBody>
          <a:bodyPr>
            <a:normAutofit fontScale="90000"/>
          </a:bodyPr>
          <a:lstStyle/>
          <a:p>
            <a:r>
              <a:rPr lang="en-US" dirty="0"/>
              <a:t>Dislocated Worker Characteristics </a:t>
            </a:r>
          </a:p>
        </p:txBody>
      </p:sp>
      <p:sp>
        <p:nvSpPr>
          <p:cNvPr id="3" name="Content Placeholder 2">
            <a:extLst>
              <a:ext uri="{FF2B5EF4-FFF2-40B4-BE49-F238E27FC236}">
                <a16:creationId xmlns:a16="http://schemas.microsoft.com/office/drawing/2014/main" id="{0C89A56A-5642-4DBA-9355-BF5200B6F64D}"/>
              </a:ext>
            </a:extLst>
          </p:cNvPr>
          <p:cNvSpPr>
            <a:spLocks noGrp="1"/>
          </p:cNvSpPr>
          <p:nvPr>
            <p:ph idx="1"/>
          </p:nvPr>
        </p:nvSpPr>
        <p:spPr>
          <a:xfrm>
            <a:off x="838200" y="2118167"/>
            <a:ext cx="4725692" cy="4058796"/>
          </a:xfrm>
        </p:spPr>
        <p:txBody>
          <a:bodyPr/>
          <a:lstStyle/>
          <a:p>
            <a:pPr marL="0" indent="0">
              <a:buNone/>
            </a:pPr>
            <a:r>
              <a:rPr lang="en-US" dirty="0">
                <a:solidFill>
                  <a:schemeClr val="tx1"/>
                </a:solidFill>
                <a:latin typeface="Trebuchet MS" panose="020B0603020202020204" pitchFamily="34" charset="0"/>
              </a:rPr>
              <a:t>The next screen with this example guided application is the Dislocated Worker Characteristics screen.</a:t>
            </a:r>
          </a:p>
        </p:txBody>
      </p:sp>
      <p:sp>
        <p:nvSpPr>
          <p:cNvPr id="4" name="Footer Placeholder 3">
            <a:extLst>
              <a:ext uri="{FF2B5EF4-FFF2-40B4-BE49-F238E27FC236}">
                <a16:creationId xmlns:a16="http://schemas.microsoft.com/office/drawing/2014/main" id="{743AC0EC-46A3-48B3-B82E-733923E82E95}"/>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7698C1C5-007E-4E6E-A330-8E0CBA23845B}"/>
              </a:ext>
            </a:extLst>
          </p:cNvPr>
          <p:cNvPicPr>
            <a:picLocks noChangeAspect="1"/>
          </p:cNvPicPr>
          <p:nvPr/>
        </p:nvPicPr>
        <p:blipFill>
          <a:blip r:embed="rId2"/>
          <a:stretch>
            <a:fillRect/>
          </a:stretch>
        </p:blipFill>
        <p:spPr>
          <a:xfrm>
            <a:off x="5811865" y="1565329"/>
            <a:ext cx="5649308" cy="5108691"/>
          </a:xfrm>
          <a:prstGeom prst="rect">
            <a:avLst/>
          </a:prstGeom>
        </p:spPr>
      </p:pic>
    </p:spTree>
    <p:extLst>
      <p:ext uri="{BB962C8B-B14F-4D97-AF65-F5344CB8AC3E}">
        <p14:creationId xmlns:p14="http://schemas.microsoft.com/office/powerpoint/2010/main" val="34332294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E82D-0E2E-4501-8802-3274925E4838}"/>
              </a:ext>
            </a:extLst>
          </p:cNvPr>
          <p:cNvSpPr>
            <a:spLocks noGrp="1"/>
          </p:cNvSpPr>
          <p:nvPr>
            <p:ph type="title"/>
          </p:nvPr>
        </p:nvSpPr>
        <p:spPr/>
        <p:txBody>
          <a:bodyPr>
            <a:normAutofit fontScale="90000"/>
          </a:bodyPr>
          <a:lstStyle/>
          <a:p>
            <a:r>
              <a:rPr lang="en-US"/>
              <a:t>Dislocated Worker Characteristics </a:t>
            </a:r>
            <a:endParaRPr lang="en-US" dirty="0"/>
          </a:p>
        </p:txBody>
      </p:sp>
      <p:sp>
        <p:nvSpPr>
          <p:cNvPr id="3" name="Content Placeholder 2">
            <a:extLst>
              <a:ext uri="{FF2B5EF4-FFF2-40B4-BE49-F238E27FC236}">
                <a16:creationId xmlns:a16="http://schemas.microsoft.com/office/drawing/2014/main" id="{89388416-B810-4FEB-8DB5-33FE4B485847}"/>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The “Dislocated Worker Characteristics” screen has eligibility criteria for the three different programs under the Dislocated Worker Title of Unlikely to Return to Previous Industry or Occupation, Displaced Homemaker, and Spouse of an Active-Duty Service Member. </a:t>
            </a:r>
          </a:p>
          <a:p>
            <a:endParaRPr lang="en-US" dirty="0"/>
          </a:p>
        </p:txBody>
      </p:sp>
      <p:sp>
        <p:nvSpPr>
          <p:cNvPr id="4" name="Footer Placeholder 3">
            <a:extLst>
              <a:ext uri="{FF2B5EF4-FFF2-40B4-BE49-F238E27FC236}">
                <a16:creationId xmlns:a16="http://schemas.microsoft.com/office/drawing/2014/main" id="{30DCD41A-5018-4CD8-B53D-0A0661669E22}"/>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38775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77EF-62A4-4D4E-BCFD-0A61796D6EC6}"/>
              </a:ext>
            </a:extLst>
          </p:cNvPr>
          <p:cNvSpPr>
            <a:spLocks noGrp="1"/>
          </p:cNvSpPr>
          <p:nvPr>
            <p:ph type="title"/>
          </p:nvPr>
        </p:nvSpPr>
        <p:spPr/>
        <p:txBody>
          <a:bodyPr>
            <a:normAutofit fontScale="90000"/>
          </a:bodyPr>
          <a:lstStyle/>
          <a:p>
            <a:pPr algn="ctr"/>
            <a:r>
              <a:rPr lang="en-US" dirty="0"/>
              <a:t>Search Customers</a:t>
            </a:r>
          </a:p>
        </p:txBody>
      </p:sp>
      <p:sp>
        <p:nvSpPr>
          <p:cNvPr id="3" name="Content Placeholder 2">
            <a:extLst>
              <a:ext uri="{FF2B5EF4-FFF2-40B4-BE49-F238E27FC236}">
                <a16:creationId xmlns:a16="http://schemas.microsoft.com/office/drawing/2014/main" id="{C0D88106-5031-47A9-85DF-F21DD183093B}"/>
              </a:ext>
            </a:extLst>
          </p:cNvPr>
          <p:cNvSpPr>
            <a:spLocks noGrp="1"/>
          </p:cNvSpPr>
          <p:nvPr>
            <p:ph idx="1"/>
          </p:nvPr>
        </p:nvSpPr>
        <p:spPr>
          <a:xfrm>
            <a:off x="838200" y="1917290"/>
            <a:ext cx="5257800" cy="4259673"/>
          </a:xfrm>
        </p:spPr>
        <p:txBody>
          <a:bodyPr>
            <a:normAutofit/>
          </a:bodyPr>
          <a:lstStyle/>
          <a:p>
            <a:pPr>
              <a:spcBef>
                <a:spcPts val="0"/>
              </a:spcBef>
            </a:pPr>
            <a:r>
              <a:rPr lang="en-US" sz="2600" dirty="0">
                <a:solidFill>
                  <a:schemeClr val="tx1"/>
                </a:solidFill>
                <a:latin typeface="Trebuchet MS" panose="020B0603020202020204" pitchFamily="34" charset="0"/>
              </a:rPr>
              <a:t>Sometimes when an individual comes into an office, staff may forget to search for an existing IWDS record and attempt to add an individual into IWDS without conducting a thorough search to see if the individual is already in IWDS</a:t>
            </a:r>
            <a:endParaRPr lang="en-US" dirty="0">
              <a:solidFill>
                <a:schemeClr val="tx1"/>
              </a:solidFill>
              <a:latin typeface="Trebuchet MS" panose="020B0603020202020204" pitchFamily="34" charset="0"/>
            </a:endParaRPr>
          </a:p>
          <a:p>
            <a:pPr>
              <a:spcBef>
                <a:spcPts val="0"/>
              </a:spcBef>
            </a:pPr>
            <a:endParaRPr lang="en-US" sz="1100" dirty="0">
              <a:solidFill>
                <a:schemeClr val="tx1"/>
              </a:solidFill>
              <a:latin typeface="Trebuchet MS" panose="020B0603020202020204" pitchFamily="34" charset="0"/>
            </a:endParaRPr>
          </a:p>
          <a:p>
            <a:pPr>
              <a:spcBef>
                <a:spcPts val="0"/>
              </a:spcBef>
            </a:pPr>
            <a:r>
              <a:rPr lang="en-US" sz="2600" dirty="0">
                <a:solidFill>
                  <a:schemeClr val="tx1"/>
                </a:solidFill>
                <a:latin typeface="Trebuchet MS" panose="020B0603020202020204" pitchFamily="34" charset="0"/>
              </a:rPr>
              <a:t>This can be how there ends up being multiple customer level records for the same individual</a:t>
            </a:r>
          </a:p>
          <a:p>
            <a:pPr>
              <a:spcBef>
                <a:spcPts val="0"/>
              </a:spcBef>
            </a:pPr>
            <a:endParaRPr lang="en-US" dirty="0">
              <a:solidFill>
                <a:schemeClr val="tx1"/>
              </a:solidFill>
              <a:latin typeface="Trebuchet MS" panose="020B0603020202020204" pitchFamily="34" charset="0"/>
            </a:endParaRPr>
          </a:p>
          <a:p>
            <a:pPr>
              <a:spcBef>
                <a:spcPts val="0"/>
              </a:spcBef>
            </a:pPr>
            <a:endParaRPr lang="en-US" sz="26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4E67A666-7890-42AC-80D1-6259D2DB9178}"/>
              </a:ext>
            </a:extLst>
          </p:cNvPr>
          <p:cNvSpPr>
            <a:spLocks noGrp="1"/>
          </p:cNvSpPr>
          <p:nvPr>
            <p:ph type="ftr" sz="quarter" idx="11"/>
          </p:nvPr>
        </p:nvSpPr>
        <p:spPr/>
        <p:txBody>
          <a:bodyPr/>
          <a:lstStyle/>
          <a:p>
            <a:r>
              <a:rPr lang="en-US" dirty="0"/>
              <a:t>June 22nd, 2023 </a:t>
            </a:r>
          </a:p>
        </p:txBody>
      </p:sp>
      <p:pic>
        <p:nvPicPr>
          <p:cNvPr id="5" name="Picture 4">
            <a:extLst>
              <a:ext uri="{FF2B5EF4-FFF2-40B4-BE49-F238E27FC236}">
                <a16:creationId xmlns:a16="http://schemas.microsoft.com/office/drawing/2014/main" id="{34C5ACA4-6942-4FC8-AED3-F910A29DBA9C}"/>
              </a:ext>
            </a:extLst>
          </p:cNvPr>
          <p:cNvPicPr>
            <a:picLocks noChangeAspect="1"/>
          </p:cNvPicPr>
          <p:nvPr/>
        </p:nvPicPr>
        <p:blipFill>
          <a:blip r:embed="rId2"/>
          <a:stretch>
            <a:fillRect/>
          </a:stretch>
        </p:blipFill>
        <p:spPr>
          <a:xfrm>
            <a:off x="6504039" y="1430507"/>
            <a:ext cx="4984955" cy="4667250"/>
          </a:xfrm>
          <a:prstGeom prst="rect">
            <a:avLst/>
          </a:prstGeom>
        </p:spPr>
      </p:pic>
      <p:sp>
        <p:nvSpPr>
          <p:cNvPr id="6" name="Left Arrow 4">
            <a:extLst>
              <a:ext uri="{FF2B5EF4-FFF2-40B4-BE49-F238E27FC236}">
                <a16:creationId xmlns:a16="http://schemas.microsoft.com/office/drawing/2014/main" id="{C52BD9EE-2FF3-4ADD-9785-28158A16432A}"/>
              </a:ext>
            </a:extLst>
          </p:cNvPr>
          <p:cNvSpPr/>
          <p:nvPr/>
        </p:nvSpPr>
        <p:spPr>
          <a:xfrm rot="20495809">
            <a:off x="7805478" y="3106335"/>
            <a:ext cx="642903" cy="11013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2959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8604F-71A3-48C7-BF86-9F9A1352E0DA}"/>
              </a:ext>
            </a:extLst>
          </p:cNvPr>
          <p:cNvSpPr>
            <a:spLocks noGrp="1"/>
          </p:cNvSpPr>
          <p:nvPr>
            <p:ph type="title"/>
          </p:nvPr>
        </p:nvSpPr>
        <p:spPr/>
        <p:txBody>
          <a:bodyPr>
            <a:normAutofit fontScale="90000"/>
          </a:bodyPr>
          <a:lstStyle/>
          <a:p>
            <a:r>
              <a:rPr lang="en-US" dirty="0"/>
              <a:t>Dislocated Worker Characteristics </a:t>
            </a:r>
          </a:p>
        </p:txBody>
      </p:sp>
      <p:sp>
        <p:nvSpPr>
          <p:cNvPr id="3" name="Content Placeholder 2">
            <a:extLst>
              <a:ext uri="{FF2B5EF4-FFF2-40B4-BE49-F238E27FC236}">
                <a16:creationId xmlns:a16="http://schemas.microsoft.com/office/drawing/2014/main" id="{3B90658C-A914-479E-B93F-AEA8E06EC682}"/>
              </a:ext>
            </a:extLst>
          </p:cNvPr>
          <p:cNvSpPr>
            <a:spLocks noGrp="1"/>
          </p:cNvSpPr>
          <p:nvPr>
            <p:ph idx="1"/>
          </p:nvPr>
        </p:nvSpPr>
        <p:spPr>
          <a:xfrm>
            <a:off x="838200" y="2118167"/>
            <a:ext cx="4183251" cy="4058796"/>
          </a:xfrm>
        </p:spPr>
        <p:txBody>
          <a:bodyPr>
            <a:normAutofit lnSpcReduction="10000"/>
          </a:bodyPr>
          <a:lstStyle/>
          <a:p>
            <a:r>
              <a:rPr lang="en-US" altLang="en-US" dirty="0">
                <a:solidFill>
                  <a:schemeClr val="tx1"/>
                </a:solidFill>
                <a:latin typeface="Trebuchet MS" panose="020B0603020202020204" pitchFamily="34" charset="0"/>
              </a:rPr>
              <a:t>The top question is relevant for eligibility associated with a client being unlikely to return to a previous industry or occupation </a:t>
            </a:r>
          </a:p>
          <a:p>
            <a:r>
              <a:rPr lang="en-US" altLang="en-US" dirty="0">
                <a:solidFill>
                  <a:schemeClr val="tx1"/>
                </a:solidFill>
                <a:latin typeface="Trebuchet MS" panose="020B0603020202020204" pitchFamily="34" charset="0"/>
              </a:rPr>
              <a:t>It is important to understand why you are answering “Yes” to this question</a:t>
            </a:r>
          </a:p>
          <a:p>
            <a:endParaRPr lang="en-US" dirty="0"/>
          </a:p>
        </p:txBody>
      </p:sp>
      <p:sp>
        <p:nvSpPr>
          <p:cNvPr id="4" name="Footer Placeholder 3">
            <a:extLst>
              <a:ext uri="{FF2B5EF4-FFF2-40B4-BE49-F238E27FC236}">
                <a16:creationId xmlns:a16="http://schemas.microsoft.com/office/drawing/2014/main" id="{422C0B7F-6B0B-41E8-8E50-D86580E05541}"/>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6B993D9A-C29A-8E57-18A3-0C470203DE5B}"/>
              </a:ext>
            </a:extLst>
          </p:cNvPr>
          <p:cNvPicPr>
            <a:picLocks noChangeAspect="1"/>
          </p:cNvPicPr>
          <p:nvPr/>
        </p:nvPicPr>
        <p:blipFill>
          <a:blip r:embed="rId2"/>
          <a:stretch>
            <a:fillRect/>
          </a:stretch>
        </p:blipFill>
        <p:spPr>
          <a:xfrm>
            <a:off x="5676996" y="2261691"/>
            <a:ext cx="5445798" cy="3004882"/>
          </a:xfrm>
          <a:prstGeom prst="rect">
            <a:avLst/>
          </a:prstGeom>
        </p:spPr>
      </p:pic>
    </p:spTree>
    <p:extLst>
      <p:ext uri="{BB962C8B-B14F-4D97-AF65-F5344CB8AC3E}">
        <p14:creationId xmlns:p14="http://schemas.microsoft.com/office/powerpoint/2010/main" val="10251741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2B939-AC8B-443D-A896-76BFC104D247}"/>
              </a:ext>
            </a:extLst>
          </p:cNvPr>
          <p:cNvSpPr>
            <a:spLocks noGrp="1"/>
          </p:cNvSpPr>
          <p:nvPr>
            <p:ph type="title"/>
          </p:nvPr>
        </p:nvSpPr>
        <p:spPr/>
        <p:txBody>
          <a:bodyPr>
            <a:normAutofit fontScale="90000"/>
          </a:bodyPr>
          <a:lstStyle/>
          <a:p>
            <a:pPr algn="ctr"/>
            <a:r>
              <a:rPr lang="en-US" altLang="en-US" dirty="0"/>
              <a:t>Requires Additional Assistance</a:t>
            </a:r>
            <a:endParaRPr lang="en-US" dirty="0"/>
          </a:p>
        </p:txBody>
      </p:sp>
      <p:sp>
        <p:nvSpPr>
          <p:cNvPr id="3" name="Content Placeholder 2">
            <a:extLst>
              <a:ext uri="{FF2B5EF4-FFF2-40B4-BE49-F238E27FC236}">
                <a16:creationId xmlns:a16="http://schemas.microsoft.com/office/drawing/2014/main" id="{74358DD5-069B-4717-B9DA-98F3ED9E7B1C}"/>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After an assessment of education, skills, and work experience, have been determined by the Title 1B entity to “require additional assistance” to qualify for any available openings in the industry or occupation from which the person was laid off or to obtain employment in another occupation. Such determination must be documented in the person’s file with a case note. </a:t>
            </a:r>
          </a:p>
          <a:p>
            <a:endParaRPr lang="en-US" dirty="0"/>
          </a:p>
        </p:txBody>
      </p:sp>
      <p:sp>
        <p:nvSpPr>
          <p:cNvPr id="4" name="Footer Placeholder 3">
            <a:extLst>
              <a:ext uri="{FF2B5EF4-FFF2-40B4-BE49-F238E27FC236}">
                <a16:creationId xmlns:a16="http://schemas.microsoft.com/office/drawing/2014/main" id="{5C03C994-CE0D-4587-B4D1-8D9D4B186C23}"/>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6424975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6E01-5F49-5550-E592-845FB76D017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Require Additional Assistance</a:t>
            </a:r>
          </a:p>
        </p:txBody>
      </p:sp>
      <p:sp>
        <p:nvSpPr>
          <p:cNvPr id="3" name="Content Placeholder 2">
            <a:extLst>
              <a:ext uri="{FF2B5EF4-FFF2-40B4-BE49-F238E27FC236}">
                <a16:creationId xmlns:a16="http://schemas.microsoft.com/office/drawing/2014/main" id="{A4774C0D-D8CC-975A-3681-E7EBF0A3EEEA}"/>
              </a:ext>
            </a:extLst>
          </p:cNvPr>
          <p:cNvSpPr>
            <a:spLocks noGrp="1"/>
          </p:cNvSpPr>
          <p:nvPr>
            <p:ph idx="1"/>
          </p:nvPr>
        </p:nvSpPr>
        <p:spPr>
          <a:xfrm>
            <a:off x="838200" y="1711569"/>
            <a:ext cx="10515600" cy="4465394"/>
          </a:xfrm>
        </p:spPr>
        <p:txBody>
          <a:bodyPr>
            <a:normAutofit fontScale="92500" lnSpcReduction="10000"/>
          </a:bodyPr>
          <a:lstStyle/>
          <a:p>
            <a:pPr marL="457200" marR="0" lvl="1" indent="0">
              <a:lnSpc>
                <a:spcPts val="1365"/>
              </a:lnSpc>
              <a:spcBef>
                <a:spcPts val="0"/>
              </a:spcBef>
              <a:spcAft>
                <a:spcPts val="0"/>
              </a:spcAft>
              <a:buNone/>
              <a:tabLst>
                <a:tab pos="520700" algn="l"/>
                <a:tab pos="1143000" algn="l"/>
              </a:tabLst>
            </a:pPr>
            <a:r>
              <a:rPr lang="en-US" sz="2000" b="1" dirty="0">
                <a:solidFill>
                  <a:schemeClr val="tx1"/>
                </a:solidFill>
                <a:effectLst/>
                <a:ea typeface="Arial" panose="020B0604020202020204" pitchFamily="34" charset="0"/>
                <a:cs typeface="Calibri" panose="020F0502020204030204" pitchFamily="34" charset="0"/>
              </a:rPr>
              <a:t>Examples of requiring additional assistance laid out in Dislocated Worker Policy under section I.1.a.3)b)i) - include, but are not limited to, the following:</a:t>
            </a:r>
          </a:p>
          <a:p>
            <a:pPr marL="457200" marR="0" lvl="1" indent="0">
              <a:lnSpc>
                <a:spcPts val="1365"/>
              </a:lnSpc>
              <a:spcBef>
                <a:spcPts val="0"/>
              </a:spcBef>
              <a:spcAft>
                <a:spcPts val="0"/>
              </a:spcAft>
              <a:buNone/>
              <a:tabLst>
                <a:tab pos="520700" algn="l"/>
                <a:tab pos="1143000" algn="l"/>
              </a:tabLst>
            </a:pPr>
            <a:endParaRPr lang="en-US" sz="2000" b="1" dirty="0">
              <a:solidFill>
                <a:schemeClr val="tx1"/>
              </a:solidFill>
              <a:effectLst/>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ea typeface="Calibri" panose="020F0502020204030204" pitchFamily="34" charset="0"/>
                <a:cs typeface="Times New Roman" panose="02020603050405020304" pitchFamily="18" charset="0"/>
              </a:rPr>
              <a:t> An individual who meets the long-term unemployed criteria (unemployed for twenty-seven (27) or more consecutive weeks);</a:t>
            </a: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ea typeface="Calibri" panose="020F0502020204030204" pitchFamily="34" charset="0"/>
                <a:cs typeface="Calibri" panose="020F0502020204030204" pitchFamily="34" charset="0"/>
              </a:rPr>
              <a:t> The individual is a separating or separated member of the U.S. Armed Forces;</a:t>
            </a:r>
            <a:endParaRPr lang="en-US" sz="1500" dirty="0">
              <a:solidFill>
                <a:schemeClr val="tx1"/>
              </a:solidFill>
              <a:effectLst/>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ea typeface="Calibri" panose="020F0502020204030204" pitchFamily="34" charset="0"/>
                <a:cs typeface="Calibri" panose="020F0502020204030204" pitchFamily="34" charset="0"/>
              </a:rPr>
              <a:t> The individual has a history of involvement at any stage with the criminal justice system (justice-touched individual);</a:t>
            </a:r>
            <a:endParaRPr lang="en-US" sz="1500" dirty="0">
              <a:solidFill>
                <a:schemeClr val="tx1"/>
              </a:solidFill>
              <a:effectLst/>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ea typeface="Calibri" panose="020F0502020204030204" pitchFamily="34" charset="0"/>
                <a:cs typeface="Calibri" panose="020F0502020204030204" pitchFamily="34" charset="0"/>
              </a:rPr>
              <a:t> The individual is likely to enter a new job that is different structurally or organizationally than their previous job;</a:t>
            </a:r>
            <a:endParaRPr lang="en-US" sz="1500" dirty="0">
              <a:solidFill>
                <a:schemeClr val="tx1"/>
              </a:solidFill>
              <a:effectLst/>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ea typeface="Calibri" panose="020F0502020204030204" pitchFamily="34" charset="0"/>
                <a:cs typeface="Calibri" panose="020F0502020204030204" pitchFamily="34" charset="0"/>
              </a:rPr>
              <a:t> The individual is likely to enter a new job with lower seniority compared to their previous position;</a:t>
            </a:r>
            <a:endParaRPr lang="en-US" sz="1500" dirty="0">
              <a:solidFill>
                <a:schemeClr val="tx1"/>
              </a:solidFill>
              <a:effectLst/>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ea typeface="Calibri" panose="020F0502020204030204" pitchFamily="34" charset="0"/>
                <a:cs typeface="Calibri" panose="020F0502020204030204" pitchFamily="34" charset="0"/>
              </a:rPr>
              <a:t> The individual has a gap in employment that decreases their chances of returning to the same level of occupation or type of job, including justice-touched individuals;</a:t>
            </a:r>
            <a:endParaRPr lang="en-US" sz="1500" dirty="0">
              <a:solidFill>
                <a:schemeClr val="tx1"/>
              </a:solidFill>
              <a:effectLst/>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ea typeface="Calibri" panose="020F0502020204030204" pitchFamily="34" charset="0"/>
                <a:cs typeface="Calibri" panose="020F0502020204030204" pitchFamily="34" charset="0"/>
              </a:rPr>
              <a:t> There are limited employment opportunities in the occupation or industry within the local area;</a:t>
            </a:r>
            <a:endParaRPr lang="en-US" sz="1500" dirty="0">
              <a:solidFill>
                <a:schemeClr val="tx1"/>
              </a:solidFill>
              <a:effectLst/>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ea typeface="Calibri" panose="020F0502020204030204" pitchFamily="34" charset="0"/>
                <a:cs typeface="Calibri" panose="020F0502020204030204" pitchFamily="34" charset="0"/>
              </a:rPr>
              <a:t> There is an excess number of workers with similar skill sets and experience in the local area;</a:t>
            </a:r>
            <a:endParaRPr lang="en-US" sz="1500" dirty="0">
              <a:solidFill>
                <a:schemeClr val="tx1"/>
              </a:solidFill>
              <a:effectLst/>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ea typeface="Calibri" panose="020F0502020204030204" pitchFamily="34" charset="0"/>
                <a:cs typeface="Calibri" panose="020F0502020204030204" pitchFamily="34" charset="0"/>
              </a:rPr>
              <a:t> The individual has out-of-date or inadequate skills;</a:t>
            </a:r>
            <a:endParaRPr lang="en-US" sz="1500" dirty="0">
              <a:solidFill>
                <a:schemeClr val="tx1"/>
              </a:solidFill>
              <a:effectLst/>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ea typeface="Calibri" panose="020F0502020204030204" pitchFamily="34" charset="0"/>
                <a:cs typeface="Calibri" panose="020F0502020204030204" pitchFamily="34" charset="0"/>
              </a:rPr>
              <a:t> The individual has adequate skills but lacks a credential required by most employers;</a:t>
            </a:r>
            <a:endParaRPr lang="en-US" sz="1500" dirty="0">
              <a:solidFill>
                <a:schemeClr val="tx1"/>
              </a:solidFill>
              <a:effectLst/>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ea typeface="Calibri" panose="020F0502020204030204" pitchFamily="34" charset="0"/>
                <a:cs typeface="Calibri" panose="020F0502020204030204" pitchFamily="34" charset="0"/>
              </a:rPr>
              <a:t> The individual has a barrier to employment such as a disability, medical condition, or legal issues that could prevent a   return to employment in the same industry or occupation; or</a:t>
            </a:r>
            <a:endParaRPr lang="en-US" sz="1500" dirty="0">
              <a:solidFill>
                <a:schemeClr val="tx1"/>
              </a:solidFill>
              <a:effectLst/>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ea typeface="Calibri" panose="020F0502020204030204" pitchFamily="34" charset="0"/>
                <a:cs typeface="Calibri" panose="020F0502020204030204" pitchFamily="34" charset="0"/>
              </a:rPr>
              <a:t> An unsuccessful job search suggests the individual is unlikely to regain employment in their previous occupation or industry.</a:t>
            </a:r>
            <a:endParaRPr lang="en-US" sz="1500" dirty="0">
              <a:solidFill>
                <a:schemeClr val="tx1"/>
              </a:solidFill>
              <a:effectLst/>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B6D7816C-B17E-D223-AB0F-202DCB45D55A}"/>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2523502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3197-EB18-4726-9B9D-DD588FF4A98C}"/>
              </a:ext>
            </a:extLst>
          </p:cNvPr>
          <p:cNvSpPr>
            <a:spLocks noGrp="1"/>
          </p:cNvSpPr>
          <p:nvPr>
            <p:ph type="title"/>
          </p:nvPr>
        </p:nvSpPr>
        <p:spPr/>
        <p:txBody>
          <a:bodyPr>
            <a:normAutofit fontScale="90000"/>
          </a:bodyPr>
          <a:lstStyle/>
          <a:p>
            <a:pPr algn="ctr"/>
            <a:r>
              <a:rPr lang="en-US" altLang="en-US" dirty="0"/>
              <a:t>Requires Additional Assistance</a:t>
            </a:r>
            <a:endParaRPr lang="en-US" dirty="0"/>
          </a:p>
        </p:txBody>
      </p:sp>
      <p:sp>
        <p:nvSpPr>
          <p:cNvPr id="3" name="Content Placeholder 2">
            <a:extLst>
              <a:ext uri="{FF2B5EF4-FFF2-40B4-BE49-F238E27FC236}">
                <a16:creationId xmlns:a16="http://schemas.microsoft.com/office/drawing/2014/main" id="{2856C911-6FB0-439F-8DDC-50DA7ACDFCE9}"/>
              </a:ext>
            </a:extLst>
          </p:cNvPr>
          <p:cNvSpPr>
            <a:spLocks noGrp="1"/>
          </p:cNvSpPr>
          <p:nvPr>
            <p:ph idx="1"/>
          </p:nvPr>
        </p:nvSpPr>
        <p:spPr>
          <a:xfrm>
            <a:off x="838200" y="1751308"/>
            <a:ext cx="5004661" cy="4495827"/>
          </a:xfrm>
        </p:spPr>
        <p:txBody>
          <a:bodyPr>
            <a:normAutofit lnSpcReduction="10000"/>
          </a:bodyPr>
          <a:lstStyle/>
          <a:p>
            <a:pPr marL="0" indent="0">
              <a:buNone/>
            </a:pPr>
            <a:r>
              <a:rPr lang="en-US" altLang="en-US" dirty="0">
                <a:solidFill>
                  <a:schemeClr val="tx1"/>
                </a:solidFill>
              </a:rPr>
              <a:t>The eligibility criteria is captured on the Dislocated Worker Characteristics screen. The question “</a:t>
            </a:r>
            <a:r>
              <a:rPr lang="en-US" altLang="en-US" b="1" dirty="0">
                <a:solidFill>
                  <a:schemeClr val="tx1"/>
                </a:solidFill>
              </a:rPr>
              <a:t>Require Additional Assistance</a:t>
            </a:r>
            <a:r>
              <a:rPr lang="en-US" altLang="en-US" dirty="0">
                <a:solidFill>
                  <a:schemeClr val="tx1"/>
                </a:solidFill>
              </a:rPr>
              <a:t>” can only be justified in the assessment by the grantee staff explaining why the individual requires additional assistance to regain full-time, self-sustaining employment.  </a:t>
            </a:r>
          </a:p>
          <a:p>
            <a:pPr marL="0" indent="0">
              <a:buNone/>
            </a:pPr>
            <a:r>
              <a:rPr lang="en-US" altLang="en-US" dirty="0">
                <a:solidFill>
                  <a:schemeClr val="tx1"/>
                </a:solidFill>
                <a:latin typeface="Trebuchet MS" panose="020B0603020202020204" pitchFamily="34" charset="0"/>
              </a:rPr>
              <a:t> </a:t>
            </a:r>
            <a:endParaRPr lang="en-US" dirty="0"/>
          </a:p>
        </p:txBody>
      </p:sp>
      <p:sp>
        <p:nvSpPr>
          <p:cNvPr id="4" name="Footer Placeholder 3">
            <a:extLst>
              <a:ext uri="{FF2B5EF4-FFF2-40B4-BE49-F238E27FC236}">
                <a16:creationId xmlns:a16="http://schemas.microsoft.com/office/drawing/2014/main" id="{6E55A43B-68D5-4216-AF20-DBDC6973F8BA}"/>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E34758AE-1B3B-49C9-ADF1-3EF67C6203B1}"/>
              </a:ext>
            </a:extLst>
          </p:cNvPr>
          <p:cNvPicPr>
            <a:picLocks noChangeAspect="1"/>
          </p:cNvPicPr>
          <p:nvPr/>
        </p:nvPicPr>
        <p:blipFill>
          <a:blip r:embed="rId2"/>
          <a:stretch>
            <a:fillRect/>
          </a:stretch>
        </p:blipFill>
        <p:spPr>
          <a:xfrm>
            <a:off x="6049505" y="2045776"/>
            <a:ext cx="4695825" cy="3146155"/>
          </a:xfrm>
          <a:prstGeom prst="rect">
            <a:avLst/>
          </a:prstGeom>
        </p:spPr>
      </p:pic>
    </p:spTree>
    <p:extLst>
      <p:ext uri="{BB962C8B-B14F-4D97-AF65-F5344CB8AC3E}">
        <p14:creationId xmlns:p14="http://schemas.microsoft.com/office/powerpoint/2010/main" val="25628816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E5C1A-FBFD-7A0D-F6FA-7289B1A3A99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 Criteria</a:t>
            </a:r>
          </a:p>
        </p:txBody>
      </p:sp>
      <p:sp>
        <p:nvSpPr>
          <p:cNvPr id="3" name="Content Placeholder 2">
            <a:extLst>
              <a:ext uri="{FF2B5EF4-FFF2-40B4-BE49-F238E27FC236}">
                <a16:creationId xmlns:a16="http://schemas.microsoft.com/office/drawing/2014/main" id="{B10C3D97-68FA-B74D-428C-507553CA4CD7}"/>
              </a:ext>
            </a:extLst>
          </p:cNvPr>
          <p:cNvSpPr>
            <a:spLocks noGrp="1"/>
          </p:cNvSpPr>
          <p:nvPr>
            <p:ph idx="1"/>
          </p:nvPr>
        </p:nvSpPr>
        <p:spPr/>
        <p:txBody>
          <a:bodyPr/>
          <a:lstStyle/>
          <a:p>
            <a:r>
              <a:rPr lang="en-US" altLang="en-US" dirty="0">
                <a:solidFill>
                  <a:schemeClr val="tx1"/>
                </a:solidFill>
              </a:rPr>
              <a:t>It is important to understand this alternative criteria under “Unlikely to Return” is related to the questions of “Required additional assistance to regain employment,” would </a:t>
            </a:r>
            <a:r>
              <a:rPr lang="en-US" altLang="en-US" b="1" dirty="0">
                <a:solidFill>
                  <a:schemeClr val="tx1"/>
                </a:solidFill>
              </a:rPr>
              <a:t>only be needed </a:t>
            </a:r>
            <a:r>
              <a:rPr lang="en-US" altLang="en-US" dirty="0">
                <a:solidFill>
                  <a:schemeClr val="tx1"/>
                </a:solidFill>
              </a:rPr>
              <a:t>if the client’s dislocation job is not from a declining industry or low growth occupation</a:t>
            </a:r>
          </a:p>
          <a:p>
            <a:pPr marL="0" indent="0">
              <a:buNone/>
            </a:pPr>
            <a:endParaRPr lang="en-US" altLang="en-US" sz="1000" dirty="0">
              <a:solidFill>
                <a:schemeClr val="tx1"/>
              </a:solidFill>
            </a:endParaRPr>
          </a:p>
          <a:p>
            <a:r>
              <a:rPr lang="en-US" altLang="en-US" dirty="0">
                <a:solidFill>
                  <a:schemeClr val="tx1"/>
                </a:solidFill>
              </a:rPr>
              <a:t>Most dislocation jobs are from either a declining industry, a low-growth occupation, or both</a:t>
            </a:r>
          </a:p>
          <a:p>
            <a:endParaRPr lang="en-US" dirty="0"/>
          </a:p>
        </p:txBody>
      </p:sp>
      <p:sp>
        <p:nvSpPr>
          <p:cNvPr id="4" name="Footer Placeholder 3">
            <a:extLst>
              <a:ext uri="{FF2B5EF4-FFF2-40B4-BE49-F238E27FC236}">
                <a16:creationId xmlns:a16="http://schemas.microsoft.com/office/drawing/2014/main" id="{AA32D0F5-C112-F6C9-7264-65DF7D7A0A40}"/>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2064778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F1DF-FCF8-4FA4-AA95-586E005CD0C5}"/>
              </a:ext>
            </a:extLst>
          </p:cNvPr>
          <p:cNvSpPr>
            <a:spLocks noGrp="1"/>
          </p:cNvSpPr>
          <p:nvPr>
            <p:ph type="title"/>
          </p:nvPr>
        </p:nvSpPr>
        <p:spPr>
          <a:xfrm>
            <a:off x="3211010" y="610865"/>
            <a:ext cx="7616143" cy="814979"/>
          </a:xfrm>
        </p:spPr>
        <p:txBody>
          <a:bodyPr>
            <a:normAutofit fontScale="90000"/>
          </a:bodyPr>
          <a:lstStyle/>
          <a:p>
            <a:pPr algn="ctr"/>
            <a:r>
              <a:rPr lang="en-US" dirty="0"/>
              <a:t> </a:t>
            </a:r>
            <a:r>
              <a:rPr lang="en-US" altLang="en-US" dirty="0"/>
              <a:t>Unemployed Six Months with One Month of Job Search</a:t>
            </a:r>
            <a:endParaRPr lang="en-US" dirty="0"/>
          </a:p>
        </p:txBody>
      </p:sp>
      <p:sp>
        <p:nvSpPr>
          <p:cNvPr id="3" name="Content Placeholder 2">
            <a:extLst>
              <a:ext uri="{FF2B5EF4-FFF2-40B4-BE49-F238E27FC236}">
                <a16:creationId xmlns:a16="http://schemas.microsoft.com/office/drawing/2014/main" id="{62C978C1-6797-41A9-9DDF-C621D6AB638B}"/>
              </a:ext>
            </a:extLst>
          </p:cNvPr>
          <p:cNvSpPr>
            <a:spLocks noGrp="1"/>
          </p:cNvSpPr>
          <p:nvPr>
            <p:ph idx="1"/>
          </p:nvPr>
        </p:nvSpPr>
        <p:spPr>
          <a:xfrm>
            <a:off x="838200" y="1844298"/>
            <a:ext cx="4694695" cy="4402837"/>
          </a:xfrm>
        </p:spPr>
        <p:txBody>
          <a:bodyPr>
            <a:normAutofit fontScale="85000" lnSpcReduction="10000"/>
          </a:bodyPr>
          <a:lstStyle/>
          <a:p>
            <a:r>
              <a:rPr lang="en-US" sz="2600" dirty="0">
                <a:solidFill>
                  <a:schemeClr val="tx1"/>
                </a:solidFill>
                <a:latin typeface="Trebuchet MS" panose="020B0603020202020204" pitchFamily="34" charset="0"/>
              </a:rPr>
              <a:t>With the updated Policy Chapter 5 Section 3 under Unlikely to Return to Previous Industry or Occupation, the eligibility criteria that had been tied to the two (2) questions highlighted in blue on the adjacent screen print have been removed</a:t>
            </a:r>
          </a:p>
          <a:p>
            <a:r>
              <a:rPr lang="en-US" sz="2600" dirty="0">
                <a:solidFill>
                  <a:schemeClr val="tx1"/>
                </a:solidFill>
                <a:latin typeface="Trebuchet MS" panose="020B0603020202020204" pitchFamily="34" charset="0"/>
              </a:rPr>
              <a:t>This means that they no longer have eligibility criteria, so do not respond to those two questions</a:t>
            </a:r>
          </a:p>
          <a:p>
            <a:r>
              <a:rPr lang="en-US" altLang="en-US" sz="2600" dirty="0">
                <a:solidFill>
                  <a:schemeClr val="tx1"/>
                </a:solidFill>
                <a:latin typeface="Trebuchet MS" panose="020B0603020202020204" pitchFamily="34" charset="0"/>
              </a:rPr>
              <a:t>There is a request for the programmers to remove those two questions from this screen</a:t>
            </a:r>
          </a:p>
          <a:p>
            <a:endParaRPr lang="en-US" dirty="0"/>
          </a:p>
        </p:txBody>
      </p:sp>
      <p:sp>
        <p:nvSpPr>
          <p:cNvPr id="4" name="Footer Placeholder 3">
            <a:extLst>
              <a:ext uri="{FF2B5EF4-FFF2-40B4-BE49-F238E27FC236}">
                <a16:creationId xmlns:a16="http://schemas.microsoft.com/office/drawing/2014/main" id="{7C66C36A-C791-4BC1-87E7-A02799A27039}"/>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2114B6BE-AC18-19C3-26FD-97BFA4DF139A}"/>
              </a:ext>
            </a:extLst>
          </p:cNvPr>
          <p:cNvPicPr>
            <a:picLocks noChangeAspect="1"/>
          </p:cNvPicPr>
          <p:nvPr/>
        </p:nvPicPr>
        <p:blipFill>
          <a:blip r:embed="rId2"/>
          <a:stretch>
            <a:fillRect/>
          </a:stretch>
        </p:blipFill>
        <p:spPr>
          <a:xfrm>
            <a:off x="5756031" y="1747603"/>
            <a:ext cx="6002215" cy="4207720"/>
          </a:xfrm>
          <a:prstGeom prst="rect">
            <a:avLst/>
          </a:prstGeom>
        </p:spPr>
      </p:pic>
    </p:spTree>
    <p:extLst>
      <p:ext uri="{BB962C8B-B14F-4D97-AF65-F5344CB8AC3E}">
        <p14:creationId xmlns:p14="http://schemas.microsoft.com/office/powerpoint/2010/main" val="20723207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22DD6-BA33-4CD9-AA50-8017D0FD66F9}"/>
              </a:ext>
            </a:extLst>
          </p:cNvPr>
          <p:cNvSpPr>
            <a:spLocks noGrp="1"/>
          </p:cNvSpPr>
          <p:nvPr>
            <p:ph type="title"/>
          </p:nvPr>
        </p:nvSpPr>
        <p:spPr/>
        <p:txBody>
          <a:bodyPr>
            <a:normAutofit fontScale="90000"/>
          </a:bodyPr>
          <a:lstStyle/>
          <a:p>
            <a:r>
              <a:rPr lang="en-US" dirty="0"/>
              <a:t>Dislocated Worker Characteristics </a:t>
            </a:r>
          </a:p>
        </p:txBody>
      </p:sp>
      <p:sp>
        <p:nvSpPr>
          <p:cNvPr id="3" name="Content Placeholder 2">
            <a:extLst>
              <a:ext uri="{FF2B5EF4-FFF2-40B4-BE49-F238E27FC236}">
                <a16:creationId xmlns:a16="http://schemas.microsoft.com/office/drawing/2014/main" id="{5BADD259-FBD7-4195-8A6A-4AC6FC2B7D07}"/>
              </a:ext>
            </a:extLst>
          </p:cNvPr>
          <p:cNvSpPr>
            <a:spLocks noGrp="1"/>
          </p:cNvSpPr>
          <p:nvPr>
            <p:ph idx="1"/>
          </p:nvPr>
        </p:nvSpPr>
        <p:spPr>
          <a:xfrm>
            <a:off x="838200" y="2118167"/>
            <a:ext cx="4679197" cy="4058796"/>
          </a:xfrm>
        </p:spPr>
        <p:txBody>
          <a:bodyPr>
            <a:normAutofit fontScale="92500" lnSpcReduction="10000"/>
          </a:bodyPr>
          <a:lstStyle/>
          <a:p>
            <a:pPr marL="0" indent="0">
              <a:buNone/>
            </a:pPr>
            <a:r>
              <a:rPr lang="en-US" altLang="en-US" dirty="0">
                <a:solidFill>
                  <a:schemeClr val="tx1"/>
                </a:solidFill>
                <a:latin typeface="Trebuchet MS" panose="020B0603020202020204" pitchFamily="34" charset="0"/>
              </a:rPr>
              <a:t>Displaced Homemaker is only populated with “Yes” if the client meets the eligibility for a Displaced Homemaker: </a:t>
            </a:r>
          </a:p>
          <a:p>
            <a:pPr lvl="1"/>
            <a:r>
              <a:rPr lang="en-US" altLang="en-US" sz="2800" dirty="0">
                <a:solidFill>
                  <a:schemeClr val="tx1"/>
                </a:solidFill>
                <a:latin typeface="Trebuchet MS" panose="020B0603020202020204" pitchFamily="34" charset="0"/>
              </a:rPr>
              <a:t>If populating with “Yes” the system (IWDS) presumes the client is qualified as a Displaced Homemaker and you have all documentation required to support this claim</a:t>
            </a:r>
          </a:p>
          <a:p>
            <a:endParaRPr lang="en-US" dirty="0"/>
          </a:p>
        </p:txBody>
      </p:sp>
      <p:sp>
        <p:nvSpPr>
          <p:cNvPr id="4" name="Footer Placeholder 3">
            <a:extLst>
              <a:ext uri="{FF2B5EF4-FFF2-40B4-BE49-F238E27FC236}">
                <a16:creationId xmlns:a16="http://schemas.microsoft.com/office/drawing/2014/main" id="{F6BFCF06-B452-4115-AADE-9D49161A7C1F}"/>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4CE91529-CD2B-4AA6-BADD-F32DE0AD0AC9}"/>
              </a:ext>
            </a:extLst>
          </p:cNvPr>
          <p:cNvPicPr>
            <a:picLocks noChangeAspect="1"/>
          </p:cNvPicPr>
          <p:nvPr/>
        </p:nvPicPr>
        <p:blipFill>
          <a:blip r:embed="rId2"/>
          <a:stretch>
            <a:fillRect/>
          </a:stretch>
        </p:blipFill>
        <p:spPr>
          <a:xfrm>
            <a:off x="5691187" y="2118167"/>
            <a:ext cx="4924425" cy="3306239"/>
          </a:xfrm>
          <a:prstGeom prst="rect">
            <a:avLst/>
          </a:prstGeom>
        </p:spPr>
      </p:pic>
    </p:spTree>
    <p:extLst>
      <p:ext uri="{BB962C8B-B14F-4D97-AF65-F5344CB8AC3E}">
        <p14:creationId xmlns:p14="http://schemas.microsoft.com/office/powerpoint/2010/main" val="6005208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D20B-0480-45D0-AB78-2C260293A07B}"/>
              </a:ext>
            </a:extLst>
          </p:cNvPr>
          <p:cNvSpPr>
            <a:spLocks noGrp="1"/>
          </p:cNvSpPr>
          <p:nvPr>
            <p:ph type="title"/>
          </p:nvPr>
        </p:nvSpPr>
        <p:spPr/>
        <p:txBody>
          <a:bodyPr>
            <a:normAutofit fontScale="90000"/>
          </a:bodyPr>
          <a:lstStyle/>
          <a:p>
            <a:pPr algn="ctr"/>
            <a:r>
              <a:rPr lang="en-US" dirty="0"/>
              <a:t>Displaced Homemaker</a:t>
            </a:r>
          </a:p>
        </p:txBody>
      </p:sp>
      <p:sp>
        <p:nvSpPr>
          <p:cNvPr id="3" name="Content Placeholder 2">
            <a:extLst>
              <a:ext uri="{FF2B5EF4-FFF2-40B4-BE49-F238E27FC236}">
                <a16:creationId xmlns:a16="http://schemas.microsoft.com/office/drawing/2014/main" id="{B19CC117-F922-4696-B915-BF87543AF832}"/>
              </a:ext>
            </a:extLst>
          </p:cNvPr>
          <p:cNvSpPr>
            <a:spLocks noGrp="1"/>
          </p:cNvSpPr>
          <p:nvPr>
            <p:ph idx="1"/>
          </p:nvPr>
        </p:nvSpPr>
        <p:spPr/>
        <p:txBody>
          <a:bodyPr/>
          <a:lstStyle/>
          <a:p>
            <a:pPr marL="566928" indent="-457200">
              <a:buFont typeface="Arial" panose="020B0604020202020204" pitchFamily="34" charset="0"/>
              <a:buChar char="•"/>
              <a:defRPr/>
            </a:pPr>
            <a:r>
              <a:rPr lang="en-US" dirty="0">
                <a:solidFill>
                  <a:schemeClr val="tx1"/>
                </a:solidFill>
                <a:latin typeface="Trebuchet MS" panose="020B0603020202020204" pitchFamily="34" charset="0"/>
              </a:rPr>
              <a:t>For an individual to meet the eligibility criteria under “Dislocated Worker - Displaced Homemaker” they must have been providing unpaid services to family members and who:</a:t>
            </a:r>
          </a:p>
          <a:p>
            <a:pPr marL="1279716" lvl="2" indent="-457200">
              <a:buFont typeface="Arial" panose="020B0604020202020204" pitchFamily="34" charset="0"/>
              <a:buChar char="•"/>
              <a:defRPr/>
            </a:pPr>
            <a:r>
              <a:rPr lang="en-US" sz="2400" dirty="0">
                <a:solidFill>
                  <a:schemeClr val="tx1"/>
                </a:solidFill>
                <a:latin typeface="Trebuchet MS" panose="020B0603020202020204" pitchFamily="34" charset="0"/>
              </a:rPr>
              <a:t>Has been dependent on the income of another family member but is no longer supported by that income; and</a:t>
            </a:r>
          </a:p>
          <a:p>
            <a:pPr marL="1279716" lvl="2" indent="-457200">
              <a:buFont typeface="Arial" panose="020B0604020202020204" pitchFamily="34" charset="0"/>
              <a:buChar char="•"/>
              <a:defRPr/>
            </a:pPr>
            <a:r>
              <a:rPr lang="en-US" sz="2400" dirty="0">
                <a:solidFill>
                  <a:schemeClr val="tx1"/>
                </a:solidFill>
                <a:latin typeface="Trebuchet MS" panose="020B0603020202020204" pitchFamily="34" charset="0"/>
              </a:rPr>
              <a:t>Is unemployed or under-employed and is experiencing difficulty in obtaining or upgrading employment  </a:t>
            </a:r>
          </a:p>
          <a:p>
            <a:endParaRPr lang="en-US" dirty="0"/>
          </a:p>
        </p:txBody>
      </p:sp>
      <p:sp>
        <p:nvSpPr>
          <p:cNvPr id="4" name="Footer Placeholder 3">
            <a:extLst>
              <a:ext uri="{FF2B5EF4-FFF2-40B4-BE49-F238E27FC236}">
                <a16:creationId xmlns:a16="http://schemas.microsoft.com/office/drawing/2014/main" id="{E7AD931B-37C9-4F8F-92A2-0188D5A4ECF5}"/>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03742846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1556-CBE2-4CC0-9898-235A9B8C8B5D}"/>
              </a:ext>
            </a:extLst>
          </p:cNvPr>
          <p:cNvSpPr>
            <a:spLocks noGrp="1"/>
          </p:cNvSpPr>
          <p:nvPr>
            <p:ph type="title"/>
          </p:nvPr>
        </p:nvSpPr>
        <p:spPr/>
        <p:txBody>
          <a:bodyPr>
            <a:normAutofit fontScale="90000"/>
          </a:bodyPr>
          <a:lstStyle/>
          <a:p>
            <a:r>
              <a:rPr lang="en-US" dirty="0"/>
              <a:t>Dislocated Worker Characteristics </a:t>
            </a:r>
          </a:p>
        </p:txBody>
      </p:sp>
      <p:sp>
        <p:nvSpPr>
          <p:cNvPr id="3" name="Content Placeholder 2">
            <a:extLst>
              <a:ext uri="{FF2B5EF4-FFF2-40B4-BE49-F238E27FC236}">
                <a16:creationId xmlns:a16="http://schemas.microsoft.com/office/drawing/2014/main" id="{889B228F-99D3-4D6D-8D3F-117E0EBB8FE2}"/>
              </a:ext>
            </a:extLst>
          </p:cNvPr>
          <p:cNvSpPr>
            <a:spLocks noGrp="1"/>
          </p:cNvSpPr>
          <p:nvPr>
            <p:ph idx="1"/>
          </p:nvPr>
        </p:nvSpPr>
        <p:spPr>
          <a:xfrm>
            <a:off x="838200" y="1711406"/>
            <a:ext cx="5138981" cy="4465557"/>
          </a:xfrm>
        </p:spPr>
        <p:txBody>
          <a:bodyPr>
            <a:normAutofit/>
          </a:bodyPr>
          <a:lstStyle/>
          <a:p>
            <a:r>
              <a:rPr lang="en-US" altLang="en-US" sz="2400" dirty="0">
                <a:solidFill>
                  <a:schemeClr val="tx1"/>
                </a:solidFill>
                <a:latin typeface="Trebuchet MS" panose="020B0603020202020204" pitchFamily="34" charset="0"/>
              </a:rPr>
              <a:t>Under WIOA there is a dislocated worker title of “Spouse of an Active-Duty Service Member” </a:t>
            </a:r>
          </a:p>
          <a:p>
            <a:r>
              <a:rPr lang="en-US" altLang="en-US" sz="2400" dirty="0">
                <a:solidFill>
                  <a:schemeClr val="tx1"/>
                </a:solidFill>
                <a:latin typeface="Trebuchet MS" panose="020B0603020202020204" pitchFamily="34" charset="0"/>
              </a:rPr>
              <a:t>If the response to the questions of “Spouse of Active-Duty Service Member” is “No” - no other action needs to be taken as questions a. and b. are only available for eligibility for those that answer “Yes” to the “Spouse of Active-Duty Service Member”</a:t>
            </a:r>
          </a:p>
          <a:p>
            <a:endParaRPr lang="en-US" dirty="0"/>
          </a:p>
        </p:txBody>
      </p:sp>
      <p:sp>
        <p:nvSpPr>
          <p:cNvPr id="4" name="Footer Placeholder 3">
            <a:extLst>
              <a:ext uri="{FF2B5EF4-FFF2-40B4-BE49-F238E27FC236}">
                <a16:creationId xmlns:a16="http://schemas.microsoft.com/office/drawing/2014/main" id="{EB9BB197-9092-46EE-B97F-C1BD71DA1A0C}"/>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F85E4CB8-FAD5-4FB7-A0C5-833548A668E2}"/>
              </a:ext>
            </a:extLst>
          </p:cNvPr>
          <p:cNvPicPr>
            <a:picLocks noChangeAspect="1"/>
          </p:cNvPicPr>
          <p:nvPr/>
        </p:nvPicPr>
        <p:blipFill>
          <a:blip r:embed="rId2"/>
          <a:stretch>
            <a:fillRect/>
          </a:stretch>
        </p:blipFill>
        <p:spPr>
          <a:xfrm>
            <a:off x="6214820" y="1711406"/>
            <a:ext cx="4686300" cy="3558017"/>
          </a:xfrm>
          <a:prstGeom prst="rect">
            <a:avLst/>
          </a:prstGeom>
        </p:spPr>
      </p:pic>
    </p:spTree>
    <p:extLst>
      <p:ext uri="{BB962C8B-B14F-4D97-AF65-F5344CB8AC3E}">
        <p14:creationId xmlns:p14="http://schemas.microsoft.com/office/powerpoint/2010/main" val="13851054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A033-8DDC-40ED-A7F7-FCC01B50EAD9}"/>
              </a:ext>
            </a:extLst>
          </p:cNvPr>
          <p:cNvSpPr>
            <a:spLocks noGrp="1"/>
          </p:cNvSpPr>
          <p:nvPr>
            <p:ph type="title"/>
          </p:nvPr>
        </p:nvSpPr>
        <p:spPr>
          <a:xfrm>
            <a:off x="3396990" y="681037"/>
            <a:ext cx="8025261" cy="561049"/>
          </a:xfrm>
        </p:spPr>
        <p:txBody>
          <a:bodyPr>
            <a:noAutofit/>
          </a:bodyPr>
          <a:lstStyle/>
          <a:p>
            <a:r>
              <a:rPr lang="en-US" sz="3600" dirty="0"/>
              <a:t>Spouse of Active-Duty Service Member </a:t>
            </a:r>
          </a:p>
        </p:txBody>
      </p:sp>
      <p:sp>
        <p:nvSpPr>
          <p:cNvPr id="3" name="Content Placeholder 2">
            <a:extLst>
              <a:ext uri="{FF2B5EF4-FFF2-40B4-BE49-F238E27FC236}">
                <a16:creationId xmlns:a16="http://schemas.microsoft.com/office/drawing/2014/main" id="{899C48DB-315B-4F20-8169-8BB1F924D3BE}"/>
              </a:ext>
            </a:extLst>
          </p:cNvPr>
          <p:cNvSpPr>
            <a:spLocks noGrp="1"/>
          </p:cNvSpPr>
          <p:nvPr>
            <p:ph idx="1"/>
          </p:nvPr>
        </p:nvSpPr>
        <p:spPr>
          <a:xfrm>
            <a:off x="838201" y="1782305"/>
            <a:ext cx="5257800" cy="4394658"/>
          </a:xfrm>
        </p:spPr>
        <p:txBody>
          <a:bodyPr>
            <a:normAutofit fontScale="92500" lnSpcReduction="10000"/>
          </a:bodyPr>
          <a:lstStyle/>
          <a:p>
            <a:r>
              <a:rPr lang="en-US" altLang="en-US" dirty="0">
                <a:solidFill>
                  <a:schemeClr val="tx1"/>
                </a:solidFill>
                <a:latin typeface="Trebuchet MS" panose="020B0603020202020204" pitchFamily="34" charset="0"/>
              </a:rPr>
              <a:t>If the response to the questions of “Spouse of Active-Duty Service Member” is “Yes” – then if the response to either of the subsequent questions is “Yes” the client would meet eligibility under this Dislocated Worker criteria:</a:t>
            </a:r>
          </a:p>
          <a:p>
            <a:pPr lvl="1"/>
            <a:r>
              <a:rPr lang="en-US" altLang="en-US" dirty="0">
                <a:solidFill>
                  <a:schemeClr val="tx1"/>
                </a:solidFill>
                <a:latin typeface="Trebuchet MS" panose="020B0603020202020204" pitchFamily="34" charset="0"/>
              </a:rPr>
              <a:t>Employment loss due to relocation, OR</a:t>
            </a:r>
          </a:p>
          <a:p>
            <a:pPr lvl="1"/>
            <a:r>
              <a:rPr lang="en-US" altLang="en-US" dirty="0">
                <a:solidFill>
                  <a:schemeClr val="tx1"/>
                </a:solidFill>
                <a:latin typeface="Trebuchet MS" panose="020B0603020202020204" pitchFamily="34" charset="0"/>
              </a:rPr>
              <a:t>Unemployed or Underemployed and experiencing difficulty obtaining or upgrading employment </a:t>
            </a:r>
          </a:p>
          <a:p>
            <a:endParaRPr lang="en-US" dirty="0">
              <a:solidFill>
                <a:schemeClr val="tx1"/>
              </a:solidFill>
            </a:endParaRPr>
          </a:p>
        </p:txBody>
      </p:sp>
      <p:sp>
        <p:nvSpPr>
          <p:cNvPr id="4" name="Footer Placeholder 3">
            <a:extLst>
              <a:ext uri="{FF2B5EF4-FFF2-40B4-BE49-F238E27FC236}">
                <a16:creationId xmlns:a16="http://schemas.microsoft.com/office/drawing/2014/main" id="{65E667BA-2802-4E36-AD5E-D8EAE90C3D5D}"/>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F22250C7-B6A0-4DC0-80E7-DC87EB86536C}"/>
              </a:ext>
            </a:extLst>
          </p:cNvPr>
          <p:cNvPicPr>
            <a:picLocks noChangeAspect="1"/>
          </p:cNvPicPr>
          <p:nvPr/>
        </p:nvPicPr>
        <p:blipFill>
          <a:blip r:embed="rId2"/>
          <a:stretch>
            <a:fillRect/>
          </a:stretch>
        </p:blipFill>
        <p:spPr>
          <a:xfrm>
            <a:off x="6279154" y="1890793"/>
            <a:ext cx="4810125" cy="3254644"/>
          </a:xfrm>
          <a:prstGeom prst="rect">
            <a:avLst/>
          </a:prstGeom>
        </p:spPr>
      </p:pic>
    </p:spTree>
    <p:extLst>
      <p:ext uri="{BB962C8B-B14F-4D97-AF65-F5344CB8AC3E}">
        <p14:creationId xmlns:p14="http://schemas.microsoft.com/office/powerpoint/2010/main" val="217943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A3AF-B00B-4F7F-8D20-3219C0065D6C}"/>
              </a:ext>
            </a:extLst>
          </p:cNvPr>
          <p:cNvSpPr>
            <a:spLocks noGrp="1"/>
          </p:cNvSpPr>
          <p:nvPr>
            <p:ph type="title"/>
          </p:nvPr>
        </p:nvSpPr>
        <p:spPr/>
        <p:txBody>
          <a:bodyPr>
            <a:noAutofit/>
          </a:bodyPr>
          <a:lstStyle/>
          <a:p>
            <a:r>
              <a:rPr lang="en-US" sz="3800" dirty="0"/>
              <a:t>Searching for an Individual in IWDS</a:t>
            </a:r>
          </a:p>
        </p:txBody>
      </p:sp>
      <p:sp>
        <p:nvSpPr>
          <p:cNvPr id="3" name="Content Placeholder 2">
            <a:extLst>
              <a:ext uri="{FF2B5EF4-FFF2-40B4-BE49-F238E27FC236}">
                <a16:creationId xmlns:a16="http://schemas.microsoft.com/office/drawing/2014/main" id="{BE07E975-A34C-4045-8ED5-12FC325AF17F}"/>
              </a:ext>
            </a:extLst>
          </p:cNvPr>
          <p:cNvSpPr>
            <a:spLocks noGrp="1"/>
          </p:cNvSpPr>
          <p:nvPr>
            <p:ph idx="1"/>
          </p:nvPr>
        </p:nvSpPr>
        <p:spPr>
          <a:xfrm>
            <a:off x="838200" y="1844298"/>
            <a:ext cx="10789356" cy="4332665"/>
          </a:xfrm>
        </p:spPr>
        <p:txBody>
          <a:bodyPr>
            <a:normAutofit/>
          </a:bodyPr>
          <a:lstStyle/>
          <a:p>
            <a:r>
              <a:rPr lang="en-US" sz="2400" dirty="0">
                <a:solidFill>
                  <a:schemeClr val="tx1"/>
                </a:solidFill>
                <a:latin typeface="Trebuchet MS" panose="020B0603020202020204" pitchFamily="34" charset="0"/>
              </a:rPr>
              <a:t>Due to the protection of personally identifiable information (PII), the ability to search by complete SSN has been removed</a:t>
            </a:r>
          </a:p>
          <a:p>
            <a:r>
              <a:rPr lang="en-US" sz="2400" dirty="0">
                <a:solidFill>
                  <a:schemeClr val="tx1"/>
                </a:solidFill>
                <a:latin typeface="Trebuchet MS" panose="020B0603020202020204" pitchFamily="34" charset="0"/>
              </a:rPr>
              <a:t>The search within IWDS looks for exact matches, so searching partial spelling of name is encouraged, versus spelling out the complete name for the initial search</a:t>
            </a:r>
          </a:p>
          <a:p>
            <a:endParaRPr lang="en-US" sz="24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B28AD779-EC41-48E4-AE52-6D8007234599}"/>
              </a:ext>
            </a:extLst>
          </p:cNvPr>
          <p:cNvSpPr>
            <a:spLocks noGrp="1"/>
          </p:cNvSpPr>
          <p:nvPr>
            <p:ph type="ftr" sz="quarter" idx="11"/>
          </p:nvPr>
        </p:nvSpPr>
        <p:spPr/>
        <p:txBody>
          <a:bodyPr/>
          <a:lstStyle/>
          <a:p>
            <a:r>
              <a:rPr lang="en-US" dirty="0"/>
              <a:t>June 22nd, 2023 </a:t>
            </a:r>
          </a:p>
        </p:txBody>
      </p:sp>
      <p:pic>
        <p:nvPicPr>
          <p:cNvPr id="6" name="Picture 5">
            <a:extLst>
              <a:ext uri="{FF2B5EF4-FFF2-40B4-BE49-F238E27FC236}">
                <a16:creationId xmlns:a16="http://schemas.microsoft.com/office/drawing/2014/main" id="{627F11D2-BF3E-4328-9BAA-FDA9633C918B}"/>
              </a:ext>
            </a:extLst>
          </p:cNvPr>
          <p:cNvPicPr>
            <a:picLocks noChangeAspect="1"/>
          </p:cNvPicPr>
          <p:nvPr/>
        </p:nvPicPr>
        <p:blipFill>
          <a:blip r:embed="rId2"/>
          <a:stretch>
            <a:fillRect/>
          </a:stretch>
        </p:blipFill>
        <p:spPr>
          <a:xfrm>
            <a:off x="3211010" y="3891225"/>
            <a:ext cx="5789307" cy="2285738"/>
          </a:xfrm>
          <a:prstGeom prst="rect">
            <a:avLst/>
          </a:prstGeom>
        </p:spPr>
      </p:pic>
    </p:spTree>
    <p:extLst>
      <p:ext uri="{BB962C8B-B14F-4D97-AF65-F5344CB8AC3E}">
        <p14:creationId xmlns:p14="http://schemas.microsoft.com/office/powerpoint/2010/main" val="27579138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28AAE-F15F-4239-B863-A8C20C9BFBF0}"/>
              </a:ext>
            </a:extLst>
          </p:cNvPr>
          <p:cNvSpPr>
            <a:spLocks noGrp="1"/>
          </p:cNvSpPr>
          <p:nvPr>
            <p:ph type="title"/>
          </p:nvPr>
        </p:nvSpPr>
        <p:spPr/>
        <p:txBody>
          <a:bodyPr>
            <a:normAutofit fontScale="90000"/>
          </a:bodyPr>
          <a:lstStyle/>
          <a:p>
            <a:pPr algn="ctr"/>
            <a:r>
              <a:rPr lang="en-US" dirty="0"/>
              <a:t>Alternative DWG 1N Criteria </a:t>
            </a:r>
          </a:p>
        </p:txBody>
      </p:sp>
      <p:sp>
        <p:nvSpPr>
          <p:cNvPr id="3" name="Content Placeholder 2">
            <a:extLst>
              <a:ext uri="{FF2B5EF4-FFF2-40B4-BE49-F238E27FC236}">
                <a16:creationId xmlns:a16="http://schemas.microsoft.com/office/drawing/2014/main" id="{EF958DB6-08CB-4B6E-B99F-3D75B115BC76}"/>
              </a:ext>
            </a:extLst>
          </p:cNvPr>
          <p:cNvSpPr>
            <a:spLocks noGrp="1"/>
          </p:cNvSpPr>
          <p:nvPr>
            <p:ph idx="1"/>
          </p:nvPr>
        </p:nvSpPr>
        <p:spPr>
          <a:xfrm>
            <a:off x="838200" y="2118167"/>
            <a:ext cx="4601705" cy="4058796"/>
          </a:xfrm>
        </p:spPr>
        <p:txBody>
          <a:bodyPr>
            <a:normAutofit/>
          </a:bodyPr>
          <a:lstStyle/>
          <a:p>
            <a:pPr marL="0" indent="0">
              <a:buNone/>
            </a:pPr>
            <a:r>
              <a:rPr lang="en-US" sz="2400" dirty="0">
                <a:solidFill>
                  <a:schemeClr val="tx1"/>
                </a:solidFill>
                <a:latin typeface="Trebuchet MS" panose="020B0603020202020204" pitchFamily="34" charset="0"/>
              </a:rPr>
              <a:t>These seven (7) questions only need responses if you have one of the DWG 1N grants, you would like to serve the client who does not meet any traditional Dislocated Worker eligibility criteria, and the client does meet one of the alternative criteria from one or more of those questions. </a:t>
            </a:r>
          </a:p>
        </p:txBody>
      </p:sp>
      <p:sp>
        <p:nvSpPr>
          <p:cNvPr id="4" name="Footer Placeholder 3">
            <a:extLst>
              <a:ext uri="{FF2B5EF4-FFF2-40B4-BE49-F238E27FC236}">
                <a16:creationId xmlns:a16="http://schemas.microsoft.com/office/drawing/2014/main" id="{C1DB8496-9B65-4DB0-834B-8C2251048C0D}"/>
              </a:ext>
            </a:extLst>
          </p:cNvPr>
          <p:cNvSpPr>
            <a:spLocks noGrp="1"/>
          </p:cNvSpPr>
          <p:nvPr>
            <p:ph type="ftr" sz="quarter" idx="11"/>
          </p:nvPr>
        </p:nvSpPr>
        <p:spPr/>
        <p:txBody>
          <a:bodyPr/>
          <a:lstStyle/>
          <a:p>
            <a:r>
              <a:rPr lang="en-US" dirty="0"/>
              <a:t>June 22nd, 2023</a:t>
            </a:r>
          </a:p>
        </p:txBody>
      </p:sp>
      <p:pic>
        <p:nvPicPr>
          <p:cNvPr id="9" name="Picture 8">
            <a:extLst>
              <a:ext uri="{FF2B5EF4-FFF2-40B4-BE49-F238E27FC236}">
                <a16:creationId xmlns:a16="http://schemas.microsoft.com/office/drawing/2014/main" id="{2E32C89D-89C1-6E76-2B82-53A1B4C10B9F}"/>
              </a:ext>
            </a:extLst>
          </p:cNvPr>
          <p:cNvPicPr>
            <a:picLocks noChangeAspect="1"/>
          </p:cNvPicPr>
          <p:nvPr/>
        </p:nvPicPr>
        <p:blipFill>
          <a:blip r:embed="rId2"/>
          <a:stretch>
            <a:fillRect/>
          </a:stretch>
        </p:blipFill>
        <p:spPr>
          <a:xfrm>
            <a:off x="5638800" y="1465385"/>
            <a:ext cx="6013938" cy="4781751"/>
          </a:xfrm>
          <a:prstGeom prst="rect">
            <a:avLst/>
          </a:prstGeom>
        </p:spPr>
      </p:pic>
    </p:spTree>
    <p:extLst>
      <p:ext uri="{BB962C8B-B14F-4D97-AF65-F5344CB8AC3E}">
        <p14:creationId xmlns:p14="http://schemas.microsoft.com/office/powerpoint/2010/main" val="28656305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7BC3-C5A9-46AE-8B46-2D8F31846C3F}"/>
              </a:ext>
            </a:extLst>
          </p:cNvPr>
          <p:cNvSpPr>
            <a:spLocks noGrp="1"/>
          </p:cNvSpPr>
          <p:nvPr>
            <p:ph type="title"/>
          </p:nvPr>
        </p:nvSpPr>
        <p:spPr>
          <a:xfrm>
            <a:off x="3037668" y="610865"/>
            <a:ext cx="8316132" cy="561049"/>
          </a:xfrm>
        </p:spPr>
        <p:txBody>
          <a:bodyPr>
            <a:noAutofit/>
          </a:bodyPr>
          <a:lstStyle/>
          <a:p>
            <a:r>
              <a:rPr lang="en-US" sz="3500" dirty="0"/>
              <a:t>Alternative Employment Recovery Criteria</a:t>
            </a:r>
          </a:p>
        </p:txBody>
      </p:sp>
      <p:sp>
        <p:nvSpPr>
          <p:cNvPr id="3" name="Content Placeholder 2">
            <a:extLst>
              <a:ext uri="{FF2B5EF4-FFF2-40B4-BE49-F238E27FC236}">
                <a16:creationId xmlns:a16="http://schemas.microsoft.com/office/drawing/2014/main" id="{C2899862-E8BC-44A7-9940-4E2AFB118468}"/>
              </a:ext>
            </a:extLst>
          </p:cNvPr>
          <p:cNvSpPr>
            <a:spLocks noGrp="1"/>
          </p:cNvSpPr>
          <p:nvPr>
            <p:ph idx="1"/>
          </p:nvPr>
        </p:nvSpPr>
        <p:spPr>
          <a:xfrm>
            <a:off x="838199" y="2118167"/>
            <a:ext cx="4679197" cy="4058796"/>
          </a:xfrm>
        </p:spPr>
        <p:txBody>
          <a:bodyPr>
            <a:normAutofit/>
          </a:bodyPr>
          <a:lstStyle/>
          <a:p>
            <a:pPr marL="0" indent="0">
              <a:buNone/>
            </a:pPr>
            <a:r>
              <a:rPr lang="en-US" dirty="0">
                <a:solidFill>
                  <a:schemeClr val="tx1"/>
                </a:solidFill>
                <a:latin typeface="Trebuchet MS" panose="020B0603020202020204" pitchFamily="34" charset="0"/>
              </a:rPr>
              <a:t>The question highlighted in “blue” was only used in cases where an LWIA had a DWG ER grant, and the client had not met any traditional Dislocated Worker eligibility, but met the criteria laid out in this question.</a:t>
            </a:r>
          </a:p>
        </p:txBody>
      </p:sp>
      <p:sp>
        <p:nvSpPr>
          <p:cNvPr id="4" name="Footer Placeholder 3">
            <a:extLst>
              <a:ext uri="{FF2B5EF4-FFF2-40B4-BE49-F238E27FC236}">
                <a16:creationId xmlns:a16="http://schemas.microsoft.com/office/drawing/2014/main" id="{CDD4D376-1E9F-48E4-8D49-9DD383FF1D36}"/>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4A79A3E1-9D64-AA94-CA40-4B5AA9C19CB4}"/>
              </a:ext>
            </a:extLst>
          </p:cNvPr>
          <p:cNvPicPr>
            <a:picLocks noChangeAspect="1"/>
          </p:cNvPicPr>
          <p:nvPr/>
        </p:nvPicPr>
        <p:blipFill>
          <a:blip r:embed="rId2"/>
          <a:stretch>
            <a:fillRect/>
          </a:stretch>
        </p:blipFill>
        <p:spPr>
          <a:xfrm>
            <a:off x="6096000" y="1171914"/>
            <a:ext cx="5257800" cy="5345723"/>
          </a:xfrm>
          <a:prstGeom prst="rect">
            <a:avLst/>
          </a:prstGeom>
        </p:spPr>
      </p:pic>
    </p:spTree>
    <p:extLst>
      <p:ext uri="{BB962C8B-B14F-4D97-AF65-F5344CB8AC3E}">
        <p14:creationId xmlns:p14="http://schemas.microsoft.com/office/powerpoint/2010/main" val="25643161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24C1-B50B-4414-856D-9D28CE989750}"/>
              </a:ext>
            </a:extLst>
          </p:cNvPr>
          <p:cNvSpPr>
            <a:spLocks noGrp="1"/>
          </p:cNvSpPr>
          <p:nvPr>
            <p:ph type="title"/>
          </p:nvPr>
        </p:nvSpPr>
        <p:spPr/>
        <p:txBody>
          <a:bodyPr>
            <a:normAutofit fontScale="90000"/>
          </a:bodyPr>
          <a:lstStyle/>
          <a:p>
            <a:r>
              <a:rPr lang="en-US" dirty="0"/>
              <a:t>Dislocated Worker Characteristics </a:t>
            </a:r>
          </a:p>
        </p:txBody>
      </p:sp>
      <p:sp>
        <p:nvSpPr>
          <p:cNvPr id="3" name="Content Placeholder 2">
            <a:extLst>
              <a:ext uri="{FF2B5EF4-FFF2-40B4-BE49-F238E27FC236}">
                <a16:creationId xmlns:a16="http://schemas.microsoft.com/office/drawing/2014/main" id="{5C95087A-7162-425F-8794-9F9E6FFBBAAE}"/>
              </a:ext>
            </a:extLst>
          </p:cNvPr>
          <p:cNvSpPr>
            <a:spLocks noGrp="1"/>
          </p:cNvSpPr>
          <p:nvPr>
            <p:ph idx="1"/>
          </p:nvPr>
        </p:nvSpPr>
        <p:spPr>
          <a:xfrm>
            <a:off x="838200" y="1813302"/>
            <a:ext cx="10677041" cy="4363661"/>
          </a:xfrm>
        </p:spPr>
        <p:txBody>
          <a:bodyPr/>
          <a:lstStyle/>
          <a:p>
            <a:pPr marL="0" indent="0">
              <a:buNone/>
            </a:pPr>
            <a:r>
              <a:rPr lang="en-US" dirty="0">
                <a:solidFill>
                  <a:schemeClr val="tx1"/>
                </a:solidFill>
                <a:latin typeface="Trebuchet MS" panose="020B0603020202020204" pitchFamily="34" charset="0"/>
              </a:rPr>
              <a:t>The bottom four questions on the “Dislocated Worker Characteristics” screen are only needed if planning to serve a client under one of the 1N DWG grants with the Disaster Recovery services that require a client to have a physical, tetanus shot, background check, or drug screening.    </a:t>
            </a:r>
          </a:p>
          <a:p>
            <a:endParaRPr lang="en-US" dirty="0"/>
          </a:p>
        </p:txBody>
      </p:sp>
      <p:sp>
        <p:nvSpPr>
          <p:cNvPr id="4" name="Footer Placeholder 3">
            <a:extLst>
              <a:ext uri="{FF2B5EF4-FFF2-40B4-BE49-F238E27FC236}">
                <a16:creationId xmlns:a16="http://schemas.microsoft.com/office/drawing/2014/main" id="{0321FA16-8A06-4724-BB90-7255485FE9DF}"/>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116CF577-5464-4CF6-8C3D-CCBD7E8AB7F2}"/>
              </a:ext>
            </a:extLst>
          </p:cNvPr>
          <p:cNvPicPr>
            <a:picLocks noChangeAspect="1"/>
          </p:cNvPicPr>
          <p:nvPr/>
        </p:nvPicPr>
        <p:blipFill>
          <a:blip r:embed="rId2"/>
          <a:stretch>
            <a:fillRect/>
          </a:stretch>
        </p:blipFill>
        <p:spPr>
          <a:xfrm>
            <a:off x="1813302" y="3898712"/>
            <a:ext cx="8865030" cy="2278251"/>
          </a:xfrm>
          <a:prstGeom prst="rect">
            <a:avLst/>
          </a:prstGeom>
        </p:spPr>
      </p:pic>
    </p:spTree>
    <p:extLst>
      <p:ext uri="{BB962C8B-B14F-4D97-AF65-F5344CB8AC3E}">
        <p14:creationId xmlns:p14="http://schemas.microsoft.com/office/powerpoint/2010/main" val="1879567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5EC5-156D-4940-8809-C5153D986379}"/>
              </a:ext>
            </a:extLst>
          </p:cNvPr>
          <p:cNvSpPr>
            <a:spLocks noGrp="1"/>
          </p:cNvSpPr>
          <p:nvPr>
            <p:ph type="title"/>
          </p:nvPr>
        </p:nvSpPr>
        <p:spPr/>
        <p:txBody>
          <a:bodyPr>
            <a:normAutofit fontScale="90000"/>
          </a:bodyPr>
          <a:lstStyle/>
          <a:p>
            <a:pPr algn="ctr"/>
            <a:r>
              <a:rPr lang="en-US" dirty="0"/>
              <a:t>List Work History</a:t>
            </a:r>
          </a:p>
        </p:txBody>
      </p:sp>
      <p:sp>
        <p:nvSpPr>
          <p:cNvPr id="3" name="Content Placeholder 2">
            <a:extLst>
              <a:ext uri="{FF2B5EF4-FFF2-40B4-BE49-F238E27FC236}">
                <a16:creationId xmlns:a16="http://schemas.microsoft.com/office/drawing/2014/main" id="{52F3DFCD-39A6-48F5-9CFA-BF494B8A7610}"/>
              </a:ext>
            </a:extLst>
          </p:cNvPr>
          <p:cNvSpPr>
            <a:spLocks noGrp="1"/>
          </p:cNvSpPr>
          <p:nvPr>
            <p:ph idx="1"/>
          </p:nvPr>
        </p:nvSpPr>
        <p:spPr>
          <a:xfrm>
            <a:off x="838200" y="1735810"/>
            <a:ext cx="10515600" cy="4441153"/>
          </a:xfrm>
        </p:spPr>
        <p:txBody>
          <a:bodyPr>
            <a:normAutofit/>
          </a:bodyPr>
          <a:lstStyle/>
          <a:p>
            <a:pPr marL="0" indent="0">
              <a:buNone/>
            </a:pPr>
            <a:r>
              <a:rPr lang="en-US" sz="2600" dirty="0">
                <a:solidFill>
                  <a:schemeClr val="tx1"/>
                </a:solidFill>
                <a:latin typeface="Trebuchet MS" panose="020B0603020202020204" pitchFamily="34" charset="0"/>
              </a:rPr>
              <a:t>The next screen in this guided application within IWDS is the “List Work History”; this screen is only needed for Dislocated Worker clients as previous work history has no eligibility criteria under Adult or Youth titles.</a:t>
            </a:r>
          </a:p>
        </p:txBody>
      </p:sp>
      <p:sp>
        <p:nvSpPr>
          <p:cNvPr id="4" name="Footer Placeholder 3">
            <a:extLst>
              <a:ext uri="{FF2B5EF4-FFF2-40B4-BE49-F238E27FC236}">
                <a16:creationId xmlns:a16="http://schemas.microsoft.com/office/drawing/2014/main" id="{BAB50CB3-F1D8-4D11-B29C-8BF9565C368B}"/>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188E7525-803D-4A60-B3EE-14DD337310CF}"/>
              </a:ext>
            </a:extLst>
          </p:cNvPr>
          <p:cNvPicPr>
            <a:picLocks noChangeAspect="1"/>
          </p:cNvPicPr>
          <p:nvPr/>
        </p:nvPicPr>
        <p:blipFill>
          <a:blip r:embed="rId2"/>
          <a:stretch>
            <a:fillRect/>
          </a:stretch>
        </p:blipFill>
        <p:spPr>
          <a:xfrm>
            <a:off x="2842971" y="2894335"/>
            <a:ext cx="6134100" cy="3352800"/>
          </a:xfrm>
          <a:prstGeom prst="rect">
            <a:avLst/>
          </a:prstGeom>
        </p:spPr>
      </p:pic>
      <p:sp>
        <p:nvSpPr>
          <p:cNvPr id="6" name="Left Arrow 4">
            <a:extLst>
              <a:ext uri="{FF2B5EF4-FFF2-40B4-BE49-F238E27FC236}">
                <a16:creationId xmlns:a16="http://schemas.microsoft.com/office/drawing/2014/main" id="{C5BEA83D-0074-4FEC-2134-2647E5B165BA}"/>
              </a:ext>
            </a:extLst>
          </p:cNvPr>
          <p:cNvSpPr/>
          <p:nvPr/>
        </p:nvSpPr>
        <p:spPr>
          <a:xfrm>
            <a:off x="6210298" y="4102148"/>
            <a:ext cx="673681" cy="2516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40966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C2329-A334-438B-8D22-9894782C9260}"/>
              </a:ext>
            </a:extLst>
          </p:cNvPr>
          <p:cNvSpPr>
            <a:spLocks noGrp="1"/>
          </p:cNvSpPr>
          <p:nvPr>
            <p:ph type="title"/>
          </p:nvPr>
        </p:nvSpPr>
        <p:spPr/>
        <p:txBody>
          <a:bodyPr>
            <a:normAutofit fontScale="90000"/>
          </a:bodyPr>
          <a:lstStyle/>
          <a:p>
            <a:pPr algn="ctr"/>
            <a:r>
              <a:rPr lang="en-US" dirty="0"/>
              <a:t>List Work History</a:t>
            </a:r>
          </a:p>
        </p:txBody>
      </p:sp>
      <p:sp>
        <p:nvSpPr>
          <p:cNvPr id="3" name="Content Placeholder 2">
            <a:extLst>
              <a:ext uri="{FF2B5EF4-FFF2-40B4-BE49-F238E27FC236}">
                <a16:creationId xmlns:a16="http://schemas.microsoft.com/office/drawing/2014/main" id="{08ABD7DF-348F-456E-826A-7F041216FD14}"/>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An important detail to understand when recording the “List Work History” screen is that you are only recording the job that qualifies the individual as a “Dislocated Worker”. </a:t>
            </a:r>
          </a:p>
          <a:p>
            <a:pPr lvl="1"/>
            <a:r>
              <a:rPr lang="en-US" dirty="0">
                <a:solidFill>
                  <a:schemeClr val="tx1"/>
                </a:solidFill>
                <a:latin typeface="Trebuchet MS" panose="020B0603020202020204" pitchFamily="34" charset="0"/>
              </a:rPr>
              <a:t>This means that you are recording the details about the dislocation job only and not the client’s entire work history</a:t>
            </a:r>
          </a:p>
          <a:p>
            <a:pPr lvl="1"/>
            <a:r>
              <a:rPr lang="en-US" dirty="0">
                <a:solidFill>
                  <a:schemeClr val="tx1"/>
                </a:solidFill>
                <a:latin typeface="Trebuchet MS" panose="020B0603020202020204" pitchFamily="34" charset="0"/>
              </a:rPr>
              <a:t>This is important because an individual’s Dislocated Worker eligibility is based on their most recent, full-time, self-sustaining employment and their circumstances around this last full-time, self-sustaining employment.</a:t>
            </a:r>
          </a:p>
        </p:txBody>
      </p:sp>
      <p:sp>
        <p:nvSpPr>
          <p:cNvPr id="4" name="Footer Placeholder 3">
            <a:extLst>
              <a:ext uri="{FF2B5EF4-FFF2-40B4-BE49-F238E27FC236}">
                <a16:creationId xmlns:a16="http://schemas.microsoft.com/office/drawing/2014/main" id="{2B256E4D-9EF1-4231-A510-039B014EDB60}"/>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8493228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C625-27BB-EA11-B930-076833A82189}"/>
              </a:ext>
            </a:extLst>
          </p:cNvPr>
          <p:cNvSpPr>
            <a:spLocks noGrp="1"/>
          </p:cNvSpPr>
          <p:nvPr>
            <p:ph type="title"/>
          </p:nvPr>
        </p:nvSpPr>
        <p:spPr/>
        <p:txBody>
          <a:bodyPr>
            <a:normAutofit fontScale="90000"/>
          </a:bodyPr>
          <a:lstStyle/>
          <a:p>
            <a:pPr algn="ctr"/>
            <a:r>
              <a:rPr lang="en-US" dirty="0"/>
              <a:t>Searching DETS/IEBS</a:t>
            </a:r>
          </a:p>
        </p:txBody>
      </p:sp>
      <p:sp>
        <p:nvSpPr>
          <p:cNvPr id="3" name="Content Placeholder 2">
            <a:extLst>
              <a:ext uri="{FF2B5EF4-FFF2-40B4-BE49-F238E27FC236}">
                <a16:creationId xmlns:a16="http://schemas.microsoft.com/office/drawing/2014/main" id="{6B55260E-344F-29B7-B338-2F3CC57F185D}"/>
              </a:ext>
            </a:extLst>
          </p:cNvPr>
          <p:cNvSpPr>
            <a:spLocks noGrp="1"/>
          </p:cNvSpPr>
          <p:nvPr>
            <p:ph idx="1"/>
          </p:nvPr>
        </p:nvSpPr>
        <p:spPr/>
        <p:txBody>
          <a:bodyPr/>
          <a:lstStyle/>
          <a:p>
            <a:r>
              <a:rPr lang="en-US" dirty="0">
                <a:solidFill>
                  <a:schemeClr val="tx1"/>
                </a:solidFill>
                <a:latin typeface="Trebuchet MS" panose="020B0603020202020204" pitchFamily="34" charset="0"/>
              </a:rPr>
              <a:t>It is essential when recording the Dislocation Job for each Dislocated Worker client that the Dislocation Event Tracking System (DETS) / Illinois Employment Business System (IEBS) is checked to see if there is a current DETS/IEBS event in the system.   </a:t>
            </a:r>
          </a:p>
          <a:p>
            <a:r>
              <a:rPr lang="en-US" dirty="0">
                <a:solidFill>
                  <a:schemeClr val="tx1"/>
                </a:solidFill>
                <a:latin typeface="Trebuchet MS" panose="020B0603020202020204" pitchFamily="34" charset="0"/>
              </a:rPr>
              <a:t>When searching for a DETS/IEBS event, you can search by name, location, and by the LWIA. All ways should be attempted to see if there is a current DETS/IEBS event</a:t>
            </a:r>
          </a:p>
        </p:txBody>
      </p:sp>
      <p:sp>
        <p:nvSpPr>
          <p:cNvPr id="4" name="Footer Placeholder 3">
            <a:extLst>
              <a:ext uri="{FF2B5EF4-FFF2-40B4-BE49-F238E27FC236}">
                <a16:creationId xmlns:a16="http://schemas.microsoft.com/office/drawing/2014/main" id="{F5262363-E8A9-E7E0-D06B-53950F777441}"/>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45319708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C779-8171-16E7-F880-C3E83698841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Checking DETS/IEBS ID:</a:t>
            </a:r>
          </a:p>
        </p:txBody>
      </p:sp>
      <p:sp>
        <p:nvSpPr>
          <p:cNvPr id="3" name="Content Placeholder 2">
            <a:extLst>
              <a:ext uri="{FF2B5EF4-FFF2-40B4-BE49-F238E27FC236}">
                <a16:creationId xmlns:a16="http://schemas.microsoft.com/office/drawing/2014/main" id="{19155D92-F2AD-FACB-1059-78066277EAF3}"/>
              </a:ext>
            </a:extLst>
          </p:cNvPr>
          <p:cNvSpPr>
            <a:spLocks noGrp="1"/>
          </p:cNvSpPr>
          <p:nvPr>
            <p:ph idx="1"/>
          </p:nvPr>
        </p:nvSpPr>
        <p:spPr>
          <a:xfrm>
            <a:off x="838200" y="2118167"/>
            <a:ext cx="3837709" cy="4058796"/>
          </a:xfrm>
        </p:spPr>
        <p:txBody>
          <a:bodyPr>
            <a:normAutofit lnSpcReduction="10000"/>
          </a:bodyPr>
          <a:lstStyle/>
          <a:p>
            <a:r>
              <a:rPr lang="en-US" dirty="0">
                <a:solidFill>
                  <a:schemeClr val="tx1"/>
                </a:solidFill>
                <a:latin typeface="Trebuchet MS" panose="020B0603020202020204" pitchFamily="34" charset="0"/>
              </a:rPr>
              <a:t>Each time you record the Dislocation job for a WIOA Dislocated Worker client, you should </a:t>
            </a:r>
            <a:r>
              <a:rPr lang="en-US" b="1" u="sng" dirty="0">
                <a:solidFill>
                  <a:schemeClr val="tx1"/>
                </a:solidFill>
                <a:latin typeface="Trebuchet MS" panose="020B0603020202020204" pitchFamily="34" charset="0"/>
              </a:rPr>
              <a:t>always</a:t>
            </a:r>
            <a:r>
              <a:rPr lang="en-US" dirty="0">
                <a:solidFill>
                  <a:schemeClr val="tx1"/>
                </a:solidFill>
                <a:latin typeface="Trebuchet MS" panose="020B0603020202020204" pitchFamily="34" charset="0"/>
              </a:rPr>
              <a:t> check the DETS/IEBS ID: </a:t>
            </a:r>
          </a:p>
          <a:p>
            <a:r>
              <a:rPr lang="en-US" dirty="0">
                <a:solidFill>
                  <a:schemeClr val="tx1"/>
                </a:solidFill>
                <a:latin typeface="Trebuchet MS" panose="020B0603020202020204" pitchFamily="34" charset="0"/>
              </a:rPr>
              <a:t>There is an interface set-up between IWDS and IEBS</a:t>
            </a:r>
          </a:p>
        </p:txBody>
      </p:sp>
      <p:sp>
        <p:nvSpPr>
          <p:cNvPr id="4" name="Footer Placeholder 3">
            <a:extLst>
              <a:ext uri="{FF2B5EF4-FFF2-40B4-BE49-F238E27FC236}">
                <a16:creationId xmlns:a16="http://schemas.microsoft.com/office/drawing/2014/main" id="{4D78FBD9-08B2-4D5A-5BFB-31DB9FB22FC8}"/>
              </a:ext>
            </a:extLst>
          </p:cNvPr>
          <p:cNvSpPr>
            <a:spLocks noGrp="1"/>
          </p:cNvSpPr>
          <p:nvPr>
            <p:ph type="ftr" sz="quarter" idx="11"/>
          </p:nvPr>
        </p:nvSpPr>
        <p:spPr/>
        <p:txBody>
          <a:bodyPr/>
          <a:lstStyle/>
          <a:p>
            <a:r>
              <a:rPr lang="en-US" dirty="0"/>
              <a:t>June 22nd, 2023</a:t>
            </a:r>
          </a:p>
        </p:txBody>
      </p:sp>
      <p:pic>
        <p:nvPicPr>
          <p:cNvPr id="12" name="Picture 11">
            <a:extLst>
              <a:ext uri="{FF2B5EF4-FFF2-40B4-BE49-F238E27FC236}">
                <a16:creationId xmlns:a16="http://schemas.microsoft.com/office/drawing/2014/main" id="{21B693DE-C2DE-F9FD-3F66-D71F5FA92C4A}"/>
              </a:ext>
            </a:extLst>
          </p:cNvPr>
          <p:cNvPicPr>
            <a:picLocks noChangeAspect="1"/>
          </p:cNvPicPr>
          <p:nvPr/>
        </p:nvPicPr>
        <p:blipFill>
          <a:blip r:embed="rId2"/>
          <a:stretch>
            <a:fillRect/>
          </a:stretch>
        </p:blipFill>
        <p:spPr>
          <a:xfrm>
            <a:off x="5649191" y="1839191"/>
            <a:ext cx="5704609" cy="3709554"/>
          </a:xfrm>
          <a:prstGeom prst="rect">
            <a:avLst/>
          </a:prstGeom>
        </p:spPr>
      </p:pic>
      <p:sp>
        <p:nvSpPr>
          <p:cNvPr id="13" name="Left Arrow 4">
            <a:extLst>
              <a:ext uri="{FF2B5EF4-FFF2-40B4-BE49-F238E27FC236}">
                <a16:creationId xmlns:a16="http://schemas.microsoft.com/office/drawing/2014/main" id="{15DB36A9-CBDD-EB44-72F6-AC49A393F172}"/>
              </a:ext>
            </a:extLst>
          </p:cNvPr>
          <p:cNvSpPr/>
          <p:nvPr/>
        </p:nvSpPr>
        <p:spPr>
          <a:xfrm>
            <a:off x="7976754" y="3568147"/>
            <a:ext cx="673681" cy="2516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39900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A7AE-B7ED-6088-9656-15CD3CC5435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Searching DETS/IEBS ID:</a:t>
            </a:r>
          </a:p>
        </p:txBody>
      </p:sp>
      <p:sp>
        <p:nvSpPr>
          <p:cNvPr id="3" name="Content Placeholder 2">
            <a:extLst>
              <a:ext uri="{FF2B5EF4-FFF2-40B4-BE49-F238E27FC236}">
                <a16:creationId xmlns:a16="http://schemas.microsoft.com/office/drawing/2014/main" id="{AA8EE672-27A0-142A-7DD8-B42F8A6C22D4}"/>
              </a:ext>
            </a:extLst>
          </p:cNvPr>
          <p:cNvSpPr>
            <a:spLocks noGrp="1"/>
          </p:cNvSpPr>
          <p:nvPr>
            <p:ph idx="1"/>
          </p:nvPr>
        </p:nvSpPr>
        <p:spPr/>
        <p:txBody>
          <a:bodyPr>
            <a:normAutofit/>
          </a:bodyPr>
          <a:lstStyle/>
          <a:p>
            <a:pPr marL="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1. IEBS ID (most accurate)</a:t>
            </a:r>
            <a:endParaRPr lang="en-US" sz="1800" b="0" i="0" u="none" strike="noStrike" dirty="0">
              <a:effectLst/>
              <a:latin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17150462-0514-48CA-E28B-39EFCE4912F9}"/>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C699D44C-5187-A94E-9BD4-5EDC39612320}"/>
              </a:ext>
            </a:extLst>
          </p:cNvPr>
          <p:cNvPicPr>
            <a:picLocks noChangeAspect="1"/>
          </p:cNvPicPr>
          <p:nvPr/>
        </p:nvPicPr>
        <p:blipFill>
          <a:blip r:embed="rId2"/>
          <a:stretch>
            <a:fillRect/>
          </a:stretch>
        </p:blipFill>
        <p:spPr>
          <a:xfrm>
            <a:off x="446886" y="2118167"/>
            <a:ext cx="11298227" cy="2810267"/>
          </a:xfrm>
          <a:prstGeom prst="rect">
            <a:avLst/>
          </a:prstGeom>
        </p:spPr>
      </p:pic>
    </p:spTree>
    <p:extLst>
      <p:ext uri="{BB962C8B-B14F-4D97-AF65-F5344CB8AC3E}">
        <p14:creationId xmlns:p14="http://schemas.microsoft.com/office/powerpoint/2010/main" val="33191858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F6ED-F674-AA5A-0623-E4F50268E6E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Search by City &amp; State</a:t>
            </a:r>
          </a:p>
        </p:txBody>
      </p:sp>
      <p:sp>
        <p:nvSpPr>
          <p:cNvPr id="3" name="Content Placeholder 2">
            <a:extLst>
              <a:ext uri="{FF2B5EF4-FFF2-40B4-BE49-F238E27FC236}">
                <a16:creationId xmlns:a16="http://schemas.microsoft.com/office/drawing/2014/main" id="{89432D98-3D63-98D6-15F5-9ABFC06ED64B}"/>
              </a:ext>
            </a:extLst>
          </p:cNvPr>
          <p:cNvSpPr>
            <a:spLocks noGrp="1"/>
          </p:cNvSpPr>
          <p:nvPr>
            <p:ph idx="1"/>
          </p:nvPr>
        </p:nvSpPr>
        <p:spPr>
          <a:xfrm>
            <a:off x="838200" y="2118167"/>
            <a:ext cx="5053445" cy="4058796"/>
          </a:xfrm>
        </p:spPr>
        <p:txBody>
          <a:bodyPr>
            <a:normAutofit lnSpcReduction="10000"/>
          </a:bodyPr>
          <a:lstStyle/>
          <a:p>
            <a:r>
              <a:rPr lang="en-US" dirty="0">
                <a:solidFill>
                  <a:schemeClr val="tx1"/>
                </a:solidFill>
                <a:latin typeface="Trebuchet MS" panose="020B0603020202020204" pitchFamily="34" charset="0"/>
              </a:rPr>
              <a:t>In cases where you already know the specific event number, that will always be the easiest way</a:t>
            </a:r>
          </a:p>
          <a:p>
            <a:r>
              <a:rPr lang="en-US" dirty="0">
                <a:solidFill>
                  <a:schemeClr val="tx1"/>
                </a:solidFill>
                <a:latin typeface="Trebuchet MS" panose="020B0603020202020204" pitchFamily="34" charset="0"/>
              </a:rPr>
              <a:t>However, the actual event might not be known, and the name could be different based on who created the event</a:t>
            </a:r>
          </a:p>
          <a:p>
            <a:pPr marL="0" indent="0">
              <a:buNone/>
            </a:pPr>
            <a:r>
              <a:rPr lang="en-US" dirty="0">
                <a:solidFill>
                  <a:schemeClr val="tx1"/>
                </a:solidFill>
                <a:latin typeface="Trebuchet MS" panose="020B0603020202020204" pitchFamily="34" charset="0"/>
              </a:rPr>
              <a:t> </a:t>
            </a:r>
          </a:p>
        </p:txBody>
      </p:sp>
      <p:sp>
        <p:nvSpPr>
          <p:cNvPr id="4" name="Footer Placeholder 3">
            <a:extLst>
              <a:ext uri="{FF2B5EF4-FFF2-40B4-BE49-F238E27FC236}">
                <a16:creationId xmlns:a16="http://schemas.microsoft.com/office/drawing/2014/main" id="{8FD23760-D25E-5AD5-2D71-441EFC82589F}"/>
              </a:ext>
            </a:extLst>
          </p:cNvPr>
          <p:cNvSpPr>
            <a:spLocks noGrp="1"/>
          </p:cNvSpPr>
          <p:nvPr>
            <p:ph type="ftr" sz="quarter" idx="11"/>
          </p:nvPr>
        </p:nvSpPr>
        <p:spPr/>
        <p:txBody>
          <a:bodyPr/>
          <a:lstStyle/>
          <a:p>
            <a:r>
              <a:rPr lang="en-US" dirty="0"/>
              <a:t>June 22nd, 2023</a:t>
            </a:r>
          </a:p>
        </p:txBody>
      </p:sp>
      <p:pic>
        <p:nvPicPr>
          <p:cNvPr id="8" name="Picture 7">
            <a:extLst>
              <a:ext uri="{FF2B5EF4-FFF2-40B4-BE49-F238E27FC236}">
                <a16:creationId xmlns:a16="http://schemas.microsoft.com/office/drawing/2014/main" id="{B76397C6-54CF-250D-3F12-3CAB727EEEDC}"/>
              </a:ext>
            </a:extLst>
          </p:cNvPr>
          <p:cNvPicPr>
            <a:picLocks noChangeAspect="1"/>
          </p:cNvPicPr>
          <p:nvPr/>
        </p:nvPicPr>
        <p:blipFill>
          <a:blip r:embed="rId2"/>
          <a:stretch>
            <a:fillRect/>
          </a:stretch>
        </p:blipFill>
        <p:spPr>
          <a:xfrm>
            <a:off x="6300357" y="1756064"/>
            <a:ext cx="5399807" cy="4229042"/>
          </a:xfrm>
          <a:prstGeom prst="rect">
            <a:avLst/>
          </a:prstGeom>
        </p:spPr>
      </p:pic>
      <p:sp>
        <p:nvSpPr>
          <p:cNvPr id="9" name="Left Arrow 4">
            <a:extLst>
              <a:ext uri="{FF2B5EF4-FFF2-40B4-BE49-F238E27FC236}">
                <a16:creationId xmlns:a16="http://schemas.microsoft.com/office/drawing/2014/main" id="{B1404D5A-5134-0E23-86D8-A25CF5608202}"/>
              </a:ext>
            </a:extLst>
          </p:cNvPr>
          <p:cNvSpPr/>
          <p:nvPr/>
        </p:nvSpPr>
        <p:spPr>
          <a:xfrm rot="10800000">
            <a:off x="7686899" y="5717445"/>
            <a:ext cx="673681" cy="2516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56164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16750-07AF-373D-C4FB-C5886AFA12E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Working in “Training IWDS”</a:t>
            </a:r>
          </a:p>
        </p:txBody>
      </p:sp>
      <p:sp>
        <p:nvSpPr>
          <p:cNvPr id="3" name="Content Placeholder 2">
            <a:extLst>
              <a:ext uri="{FF2B5EF4-FFF2-40B4-BE49-F238E27FC236}">
                <a16:creationId xmlns:a16="http://schemas.microsoft.com/office/drawing/2014/main" id="{CB55BA0E-78D9-F732-DD89-D0EE7F2B2370}"/>
              </a:ext>
            </a:extLst>
          </p:cNvPr>
          <p:cNvSpPr>
            <a:spLocks noGrp="1"/>
          </p:cNvSpPr>
          <p:nvPr>
            <p:ph idx="1"/>
          </p:nvPr>
        </p:nvSpPr>
        <p:spPr>
          <a:xfrm>
            <a:off x="838200" y="1714500"/>
            <a:ext cx="10515600" cy="4462463"/>
          </a:xfrm>
        </p:spPr>
        <p:txBody>
          <a:bodyPr/>
          <a:lstStyle/>
          <a:p>
            <a:pPr marL="0" indent="0">
              <a:buNone/>
            </a:pPr>
            <a:r>
              <a:rPr lang="en-US" dirty="0">
                <a:solidFill>
                  <a:schemeClr val="tx1"/>
                </a:solidFill>
                <a:latin typeface="Trebuchet MS" panose="020B0603020202020204" pitchFamily="34" charset="0"/>
              </a:rPr>
              <a:t>Since we are working in the “Training Platform” of IWDS, it did not have a (current) IEBS/DETS event; I worked with Levi Beerup with the Rapid Response team to create an event: </a:t>
            </a:r>
          </a:p>
        </p:txBody>
      </p:sp>
      <p:sp>
        <p:nvSpPr>
          <p:cNvPr id="4" name="Footer Placeholder 3">
            <a:extLst>
              <a:ext uri="{FF2B5EF4-FFF2-40B4-BE49-F238E27FC236}">
                <a16:creationId xmlns:a16="http://schemas.microsoft.com/office/drawing/2014/main" id="{3A619C77-3077-82B6-A420-3821A470347B}"/>
              </a:ext>
            </a:extLst>
          </p:cNvPr>
          <p:cNvSpPr>
            <a:spLocks noGrp="1"/>
          </p:cNvSpPr>
          <p:nvPr>
            <p:ph type="ftr" sz="quarter" idx="11"/>
          </p:nvPr>
        </p:nvSpPr>
        <p:spPr/>
        <p:txBody>
          <a:bodyPr/>
          <a:lstStyle/>
          <a:p>
            <a:r>
              <a:rPr lang="en-US" dirty="0"/>
              <a:t>June 22nd, 2023</a:t>
            </a:r>
          </a:p>
        </p:txBody>
      </p:sp>
      <p:sp>
        <p:nvSpPr>
          <p:cNvPr id="7" name="Left Arrow 4">
            <a:extLst>
              <a:ext uri="{FF2B5EF4-FFF2-40B4-BE49-F238E27FC236}">
                <a16:creationId xmlns:a16="http://schemas.microsoft.com/office/drawing/2014/main" id="{2A65D650-D2F7-1CC8-E61B-261893DE27E6}"/>
              </a:ext>
            </a:extLst>
          </p:cNvPr>
          <p:cNvSpPr/>
          <p:nvPr/>
        </p:nvSpPr>
        <p:spPr>
          <a:xfrm rot="10800000">
            <a:off x="901727" y="5250075"/>
            <a:ext cx="673681" cy="2516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2BBD5CA-5893-8273-9C90-15A7B81F9DE3}"/>
              </a:ext>
            </a:extLst>
          </p:cNvPr>
          <p:cNvPicPr>
            <a:picLocks noChangeAspect="1"/>
          </p:cNvPicPr>
          <p:nvPr/>
        </p:nvPicPr>
        <p:blipFill>
          <a:blip r:embed="rId2"/>
          <a:stretch>
            <a:fillRect/>
          </a:stretch>
        </p:blipFill>
        <p:spPr>
          <a:xfrm>
            <a:off x="1575409" y="3049463"/>
            <a:ext cx="9516803" cy="2585438"/>
          </a:xfrm>
          <a:prstGeom prst="rect">
            <a:avLst/>
          </a:prstGeom>
        </p:spPr>
      </p:pic>
    </p:spTree>
    <p:extLst>
      <p:ext uri="{BB962C8B-B14F-4D97-AF65-F5344CB8AC3E}">
        <p14:creationId xmlns:p14="http://schemas.microsoft.com/office/powerpoint/2010/main" val="2805202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A4CE-E102-4A32-9724-F65072F8F0E4}"/>
              </a:ext>
            </a:extLst>
          </p:cNvPr>
          <p:cNvSpPr>
            <a:spLocks noGrp="1"/>
          </p:cNvSpPr>
          <p:nvPr>
            <p:ph type="title"/>
          </p:nvPr>
        </p:nvSpPr>
        <p:spPr/>
        <p:txBody>
          <a:bodyPr>
            <a:noAutofit/>
          </a:bodyPr>
          <a:lstStyle/>
          <a:p>
            <a:pPr algn="ctr"/>
            <a:r>
              <a:rPr lang="en-US" sz="3800" dirty="0"/>
              <a:t>Searching for an Individual in IWDS</a:t>
            </a:r>
          </a:p>
        </p:txBody>
      </p:sp>
      <p:sp>
        <p:nvSpPr>
          <p:cNvPr id="3" name="Content Placeholder 2">
            <a:extLst>
              <a:ext uri="{FF2B5EF4-FFF2-40B4-BE49-F238E27FC236}">
                <a16:creationId xmlns:a16="http://schemas.microsoft.com/office/drawing/2014/main" id="{D9A36CCB-CD65-4743-9DDD-376E8F39A716}"/>
              </a:ext>
            </a:extLst>
          </p:cNvPr>
          <p:cNvSpPr>
            <a:spLocks noGrp="1"/>
          </p:cNvSpPr>
          <p:nvPr>
            <p:ph idx="1"/>
          </p:nvPr>
        </p:nvSpPr>
        <p:spPr>
          <a:xfrm>
            <a:off x="838200" y="1744394"/>
            <a:ext cx="10515600" cy="4611956"/>
          </a:xfrm>
        </p:spPr>
        <p:txBody>
          <a:bodyPr>
            <a:normAutofit fontScale="92500" lnSpcReduction="10000"/>
          </a:bodyPr>
          <a:lstStyle/>
          <a:p>
            <a:pPr marL="0" indent="0">
              <a:buNone/>
            </a:pPr>
            <a:r>
              <a:rPr lang="en-US" dirty="0">
                <a:solidFill>
                  <a:schemeClr val="tx1"/>
                </a:solidFill>
                <a:latin typeface="Trebuchet MS" panose="020B0603020202020204" pitchFamily="34" charset="0"/>
              </a:rPr>
              <a:t>These four (4) simple searches will find 99% of existing IWDS client records: </a:t>
            </a:r>
          </a:p>
          <a:p>
            <a:pPr marL="0" indent="0">
              <a:buNone/>
            </a:pPr>
            <a:endParaRPr lang="en-US" sz="800" dirty="0">
              <a:solidFill>
                <a:schemeClr val="tx1"/>
              </a:solidFill>
              <a:latin typeface="Trebuchet MS" panose="020B0603020202020204" pitchFamily="34" charset="0"/>
            </a:endParaRPr>
          </a:p>
          <a:p>
            <a:pPr marL="514350" indent="-514350">
              <a:buFont typeface="+mj-lt"/>
              <a:buAutoNum type="arabicPeriod"/>
            </a:pPr>
            <a:r>
              <a:rPr lang="en-US" dirty="0">
                <a:solidFill>
                  <a:schemeClr val="tx1"/>
                </a:solidFill>
                <a:latin typeface="Trebuchet MS" panose="020B0603020202020204" pitchFamily="34" charset="0"/>
              </a:rPr>
              <a:t>Partial Last Name and Last 4 SSN</a:t>
            </a:r>
          </a:p>
          <a:p>
            <a:pPr marL="514350" indent="-514350">
              <a:buAutoNum type="arabicPeriod"/>
            </a:pPr>
            <a:r>
              <a:rPr lang="en-US" dirty="0">
                <a:solidFill>
                  <a:schemeClr val="tx1"/>
                </a:solidFill>
                <a:latin typeface="Trebuchet MS" panose="020B0603020202020204" pitchFamily="34" charset="0"/>
              </a:rPr>
              <a:t>Partial Last Name and Partial First Name (with or without Last 4 SSN)</a:t>
            </a:r>
          </a:p>
          <a:p>
            <a:pPr marL="514350" indent="-514350">
              <a:buFont typeface="+mj-lt"/>
              <a:buAutoNum type="arabicPeriod"/>
            </a:pPr>
            <a:r>
              <a:rPr lang="en-US" dirty="0">
                <a:solidFill>
                  <a:schemeClr val="tx1"/>
                </a:solidFill>
                <a:latin typeface="Trebuchet MS" panose="020B0603020202020204" pitchFamily="34" charset="0"/>
              </a:rPr>
              <a:t>Partial First Name and Last 4 SSN</a:t>
            </a:r>
          </a:p>
          <a:p>
            <a:pPr marL="514350" indent="-514350">
              <a:buFont typeface="+mj-lt"/>
              <a:buAutoNum type="arabicPeriod"/>
            </a:pPr>
            <a:r>
              <a:rPr lang="en-US" dirty="0">
                <a:solidFill>
                  <a:schemeClr val="tx1"/>
                </a:solidFill>
                <a:latin typeface="Trebuchet MS" panose="020B0603020202020204" pitchFamily="34" charset="0"/>
              </a:rPr>
              <a:t>Last 4 SSN and Birth Date</a:t>
            </a:r>
          </a:p>
          <a:p>
            <a:pPr marL="514350" indent="-514350">
              <a:buFont typeface="+mj-lt"/>
              <a:buAutoNum type="arabicPeriod"/>
            </a:pPr>
            <a:endParaRPr lang="en-US" dirty="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r>
              <a:rPr lang="en-US" sz="1900" b="1" dirty="0">
                <a:solidFill>
                  <a:schemeClr val="tx1"/>
                </a:solidFill>
                <a:latin typeface="Trebuchet MS" panose="020B0603020202020204" pitchFamily="34" charset="0"/>
              </a:rPr>
              <a:t>Note: These last two searches are essential if there could be a legal name change (especially if the client is female – more likely to have a legal name change with a marriage or divorce).  </a:t>
            </a:r>
          </a:p>
          <a:p>
            <a:endParaRPr lang="en-US" dirty="0"/>
          </a:p>
        </p:txBody>
      </p:sp>
      <p:sp>
        <p:nvSpPr>
          <p:cNvPr id="4" name="Footer Placeholder 3">
            <a:extLst>
              <a:ext uri="{FF2B5EF4-FFF2-40B4-BE49-F238E27FC236}">
                <a16:creationId xmlns:a16="http://schemas.microsoft.com/office/drawing/2014/main" id="{363C3854-FEA2-4648-B550-9EA98FE9D79B}"/>
              </a:ext>
            </a:extLst>
          </p:cNvPr>
          <p:cNvSpPr>
            <a:spLocks noGrp="1"/>
          </p:cNvSpPr>
          <p:nvPr>
            <p:ph type="ftr" sz="quarter" idx="11"/>
          </p:nvPr>
        </p:nvSpPr>
        <p:spPr>
          <a:xfrm>
            <a:off x="1256655" y="6247135"/>
            <a:ext cx="7315200" cy="365125"/>
          </a:xfrm>
        </p:spPr>
        <p:txBody>
          <a:bodyPr/>
          <a:lstStyle/>
          <a:p>
            <a:r>
              <a:rPr lang="en-US" dirty="0"/>
              <a:t>June 22nd, 2023</a:t>
            </a:r>
          </a:p>
        </p:txBody>
      </p:sp>
    </p:spTree>
    <p:extLst>
      <p:ext uri="{BB962C8B-B14F-4D97-AF65-F5344CB8AC3E}">
        <p14:creationId xmlns:p14="http://schemas.microsoft.com/office/powerpoint/2010/main" val="28751826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9933C-95DC-493F-37AA-0E5D288E9CF8}"/>
              </a:ext>
            </a:extLst>
          </p:cNvPr>
          <p:cNvSpPr>
            <a:spLocks noGrp="1"/>
          </p:cNvSpPr>
          <p:nvPr>
            <p:ph type="title"/>
          </p:nvPr>
        </p:nvSpPr>
        <p:spPr>
          <a:xfrm>
            <a:off x="3211010" y="610865"/>
            <a:ext cx="7616143" cy="968553"/>
          </a:xfrm>
        </p:spPr>
        <p:txBody>
          <a:bodyPr>
            <a:normAutofit fontScale="90000"/>
          </a:bodyPr>
          <a:lstStyle/>
          <a:p>
            <a:pPr algn="ctr"/>
            <a:r>
              <a:rPr lang="en-US" dirty="0">
                <a:latin typeface="Trebuchet MS" panose="020B0603020202020204" pitchFamily="34" charset="0"/>
              </a:rPr>
              <a:t>IEBS/DETS Events for all Armed Services Created  </a:t>
            </a:r>
          </a:p>
        </p:txBody>
      </p:sp>
      <p:sp>
        <p:nvSpPr>
          <p:cNvPr id="3" name="Content Placeholder 2">
            <a:extLst>
              <a:ext uri="{FF2B5EF4-FFF2-40B4-BE49-F238E27FC236}">
                <a16:creationId xmlns:a16="http://schemas.microsoft.com/office/drawing/2014/main" id="{C9FAD477-532D-A951-041B-3D70C5A5DA43}"/>
              </a:ext>
            </a:extLst>
          </p:cNvPr>
          <p:cNvSpPr>
            <a:spLocks noGrp="1"/>
          </p:cNvSpPr>
          <p:nvPr>
            <p:ph idx="1"/>
          </p:nvPr>
        </p:nvSpPr>
        <p:spPr>
          <a:xfrm>
            <a:off x="838200" y="1758806"/>
            <a:ext cx="10515600" cy="4418157"/>
          </a:xfrm>
        </p:spPr>
        <p:txBody>
          <a:bodyPr/>
          <a:lstStyle/>
          <a:p>
            <a:pPr marL="0" indent="0">
              <a:buNone/>
            </a:pPr>
            <a:r>
              <a:rPr lang="en-US" sz="2400" dirty="0">
                <a:solidFill>
                  <a:schemeClr val="tx1"/>
                </a:solidFill>
                <a:latin typeface="Trebuchet MS" panose="020B0603020202020204" pitchFamily="34" charset="0"/>
              </a:rPr>
              <a:t>In the future, if you work with an individual who had recently separated from the Armed Forces and their military job is their Dislocation job, the following IEBS/DETS events have been created in IEBS.</a:t>
            </a:r>
            <a:r>
              <a:rPr lang="en-US" dirty="0">
                <a:solidFill>
                  <a:schemeClr val="tx1"/>
                </a:solidFill>
                <a:latin typeface="Trebuchet MS" panose="020B0603020202020204" pitchFamily="34" charset="0"/>
              </a:rPr>
              <a:t> </a:t>
            </a:r>
          </a:p>
        </p:txBody>
      </p:sp>
      <p:sp>
        <p:nvSpPr>
          <p:cNvPr id="4" name="Footer Placeholder 3">
            <a:extLst>
              <a:ext uri="{FF2B5EF4-FFF2-40B4-BE49-F238E27FC236}">
                <a16:creationId xmlns:a16="http://schemas.microsoft.com/office/drawing/2014/main" id="{7C29F8E9-D470-75AD-826E-726BDE64B126}"/>
              </a:ext>
            </a:extLst>
          </p:cNvPr>
          <p:cNvSpPr>
            <a:spLocks noGrp="1"/>
          </p:cNvSpPr>
          <p:nvPr>
            <p:ph type="ftr" sz="quarter" idx="11"/>
          </p:nvPr>
        </p:nvSpPr>
        <p:spPr/>
        <p:txBody>
          <a:bodyPr/>
          <a:lstStyle/>
          <a:p>
            <a:r>
              <a:rPr lang="en-US" dirty="0"/>
              <a:t>June 22nd, 2023</a:t>
            </a:r>
          </a:p>
        </p:txBody>
      </p:sp>
      <p:pic>
        <p:nvPicPr>
          <p:cNvPr id="8" name="Picture 7">
            <a:extLst>
              <a:ext uri="{FF2B5EF4-FFF2-40B4-BE49-F238E27FC236}">
                <a16:creationId xmlns:a16="http://schemas.microsoft.com/office/drawing/2014/main" id="{C2A00598-613C-DB51-2426-FE055D3C8D7E}"/>
              </a:ext>
            </a:extLst>
          </p:cNvPr>
          <p:cNvPicPr>
            <a:picLocks noChangeAspect="1"/>
          </p:cNvPicPr>
          <p:nvPr/>
        </p:nvPicPr>
        <p:blipFill>
          <a:blip r:embed="rId2"/>
          <a:stretch>
            <a:fillRect/>
          </a:stretch>
        </p:blipFill>
        <p:spPr>
          <a:xfrm>
            <a:off x="2685448" y="2864067"/>
            <a:ext cx="6631807" cy="3402589"/>
          </a:xfrm>
          <a:prstGeom prst="rect">
            <a:avLst/>
          </a:prstGeom>
        </p:spPr>
      </p:pic>
    </p:spTree>
    <p:extLst>
      <p:ext uri="{BB962C8B-B14F-4D97-AF65-F5344CB8AC3E}">
        <p14:creationId xmlns:p14="http://schemas.microsoft.com/office/powerpoint/2010/main" val="34838544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8E85-B85C-41D5-885F-6C255C20039D}"/>
              </a:ext>
            </a:extLst>
          </p:cNvPr>
          <p:cNvSpPr>
            <a:spLocks noGrp="1"/>
          </p:cNvSpPr>
          <p:nvPr>
            <p:ph type="title"/>
          </p:nvPr>
        </p:nvSpPr>
        <p:spPr/>
        <p:txBody>
          <a:bodyPr>
            <a:normAutofit fontScale="90000"/>
          </a:bodyPr>
          <a:lstStyle/>
          <a:p>
            <a:pPr algn="ctr"/>
            <a:r>
              <a:rPr lang="en-US" dirty="0"/>
              <a:t>List Work History</a:t>
            </a:r>
          </a:p>
        </p:txBody>
      </p:sp>
      <p:sp>
        <p:nvSpPr>
          <p:cNvPr id="3" name="Content Placeholder 2">
            <a:extLst>
              <a:ext uri="{FF2B5EF4-FFF2-40B4-BE49-F238E27FC236}">
                <a16:creationId xmlns:a16="http://schemas.microsoft.com/office/drawing/2014/main" id="{66DCBBC0-BAA3-4177-97CF-5C6D6D60DFCB}"/>
              </a:ext>
            </a:extLst>
          </p:cNvPr>
          <p:cNvSpPr>
            <a:spLocks noGrp="1"/>
          </p:cNvSpPr>
          <p:nvPr>
            <p:ph idx="1"/>
          </p:nvPr>
        </p:nvSpPr>
        <p:spPr>
          <a:xfrm>
            <a:off x="838200" y="1828800"/>
            <a:ext cx="4353732" cy="4348163"/>
          </a:xfrm>
        </p:spPr>
        <p:txBody>
          <a:bodyPr>
            <a:normAutofit lnSpcReduction="10000"/>
          </a:bodyPr>
          <a:lstStyle/>
          <a:p>
            <a:r>
              <a:rPr lang="en-US" dirty="0">
                <a:solidFill>
                  <a:schemeClr val="tx1"/>
                </a:solidFill>
                <a:latin typeface="Trebuchet MS" panose="020B0603020202020204" pitchFamily="34" charset="0"/>
              </a:rPr>
              <a:t>For this example client, his last job (dislocation job) was United States Air Force</a:t>
            </a:r>
          </a:p>
          <a:p>
            <a:r>
              <a:rPr lang="en-US" dirty="0">
                <a:solidFill>
                  <a:schemeClr val="tx1"/>
                </a:solidFill>
                <a:latin typeface="Trebuchet MS" panose="020B0603020202020204" pitchFamily="34" charset="0"/>
              </a:rPr>
              <a:t>The guidance provided by DOL related to individuals who separate from the Armed Forces, the “Employment Status” should be recorded as “Laid Off”</a:t>
            </a:r>
          </a:p>
        </p:txBody>
      </p:sp>
      <p:sp>
        <p:nvSpPr>
          <p:cNvPr id="4" name="Footer Placeholder 3">
            <a:extLst>
              <a:ext uri="{FF2B5EF4-FFF2-40B4-BE49-F238E27FC236}">
                <a16:creationId xmlns:a16="http://schemas.microsoft.com/office/drawing/2014/main" id="{C6FA2418-6E2F-4DA1-9E2C-23C39F04EBED}"/>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65F51DFB-37AC-1424-2136-2A30A73E1425}"/>
              </a:ext>
            </a:extLst>
          </p:cNvPr>
          <p:cNvPicPr>
            <a:picLocks noChangeAspect="1"/>
          </p:cNvPicPr>
          <p:nvPr/>
        </p:nvPicPr>
        <p:blipFill>
          <a:blip r:embed="rId2"/>
          <a:stretch>
            <a:fillRect/>
          </a:stretch>
        </p:blipFill>
        <p:spPr>
          <a:xfrm>
            <a:off x="5652654" y="1745673"/>
            <a:ext cx="5958114" cy="4431290"/>
          </a:xfrm>
          <a:prstGeom prst="rect">
            <a:avLst/>
          </a:prstGeom>
        </p:spPr>
      </p:pic>
    </p:spTree>
    <p:extLst>
      <p:ext uri="{BB962C8B-B14F-4D97-AF65-F5344CB8AC3E}">
        <p14:creationId xmlns:p14="http://schemas.microsoft.com/office/powerpoint/2010/main" val="92781564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00F70-C1B7-4F69-9523-CA1DD7C616A7}"/>
              </a:ext>
            </a:extLst>
          </p:cNvPr>
          <p:cNvSpPr>
            <a:spLocks noGrp="1"/>
          </p:cNvSpPr>
          <p:nvPr>
            <p:ph type="title"/>
          </p:nvPr>
        </p:nvSpPr>
        <p:spPr/>
        <p:txBody>
          <a:bodyPr>
            <a:normAutofit fontScale="90000"/>
          </a:bodyPr>
          <a:lstStyle/>
          <a:p>
            <a:pPr algn="ctr"/>
            <a:r>
              <a:rPr lang="en-US" dirty="0"/>
              <a:t>Add Job</a:t>
            </a:r>
          </a:p>
        </p:txBody>
      </p:sp>
      <p:sp>
        <p:nvSpPr>
          <p:cNvPr id="3" name="Content Placeholder 2">
            <a:extLst>
              <a:ext uri="{FF2B5EF4-FFF2-40B4-BE49-F238E27FC236}">
                <a16:creationId xmlns:a16="http://schemas.microsoft.com/office/drawing/2014/main" id="{95DEDA94-A035-4C65-80F2-00226D53B37E}"/>
              </a:ext>
            </a:extLst>
          </p:cNvPr>
          <p:cNvSpPr>
            <a:spLocks noGrp="1"/>
          </p:cNvSpPr>
          <p:nvPr>
            <p:ph idx="1"/>
          </p:nvPr>
        </p:nvSpPr>
        <p:spPr>
          <a:xfrm>
            <a:off x="838200" y="2118167"/>
            <a:ext cx="4555210" cy="4058796"/>
          </a:xfrm>
        </p:spPr>
        <p:txBody>
          <a:bodyPr>
            <a:normAutofit/>
          </a:bodyPr>
          <a:lstStyle/>
          <a:p>
            <a:pPr marL="0" indent="0">
              <a:buNone/>
            </a:pPr>
            <a:r>
              <a:rPr lang="en-US" dirty="0">
                <a:solidFill>
                  <a:schemeClr val="tx1"/>
                </a:solidFill>
                <a:latin typeface="Trebuchet MS" panose="020B0603020202020204" pitchFamily="34" charset="0"/>
              </a:rPr>
              <a:t>Based on guidance from DOL, the “Layoff Reason” for most individuals who separate/get out of the Armed Forces should be recorded as “</a:t>
            </a:r>
            <a:r>
              <a:rPr lang="en-US" b="1" dirty="0">
                <a:solidFill>
                  <a:schemeClr val="tx1"/>
                </a:solidFill>
                <a:latin typeface="Trebuchet MS" panose="020B0603020202020204" pitchFamily="34" charset="0"/>
              </a:rPr>
              <a:t>Lack of Work at Employer</a:t>
            </a:r>
            <a:r>
              <a:rPr lang="en-US" dirty="0">
                <a:solidFill>
                  <a:schemeClr val="tx1"/>
                </a:solidFill>
                <a:latin typeface="Trebuchet MS" panose="020B0603020202020204" pitchFamily="34" charset="0"/>
              </a:rPr>
              <a:t>”.</a:t>
            </a:r>
          </a:p>
        </p:txBody>
      </p:sp>
      <p:sp>
        <p:nvSpPr>
          <p:cNvPr id="4" name="Footer Placeholder 3">
            <a:extLst>
              <a:ext uri="{FF2B5EF4-FFF2-40B4-BE49-F238E27FC236}">
                <a16:creationId xmlns:a16="http://schemas.microsoft.com/office/drawing/2014/main" id="{30A3471A-F4A1-4777-AFC2-5CFE61D59D93}"/>
              </a:ext>
            </a:extLst>
          </p:cNvPr>
          <p:cNvSpPr>
            <a:spLocks noGrp="1"/>
          </p:cNvSpPr>
          <p:nvPr>
            <p:ph type="ftr" sz="quarter" idx="11"/>
          </p:nvPr>
        </p:nvSpPr>
        <p:spPr/>
        <p:txBody>
          <a:bodyPr/>
          <a:lstStyle/>
          <a:p>
            <a:r>
              <a:rPr lang="en-US" dirty="0"/>
              <a:t>June 22nd, 2023</a:t>
            </a:r>
          </a:p>
        </p:txBody>
      </p:sp>
      <p:pic>
        <p:nvPicPr>
          <p:cNvPr id="8" name="Picture 7">
            <a:extLst>
              <a:ext uri="{FF2B5EF4-FFF2-40B4-BE49-F238E27FC236}">
                <a16:creationId xmlns:a16="http://schemas.microsoft.com/office/drawing/2014/main" id="{7BE8262D-D6E6-8F7D-8EA6-71CBCD418BCE}"/>
              </a:ext>
            </a:extLst>
          </p:cNvPr>
          <p:cNvPicPr>
            <a:picLocks noChangeAspect="1"/>
          </p:cNvPicPr>
          <p:nvPr/>
        </p:nvPicPr>
        <p:blipFill>
          <a:blip r:embed="rId3"/>
          <a:stretch>
            <a:fillRect/>
          </a:stretch>
        </p:blipFill>
        <p:spPr>
          <a:xfrm>
            <a:off x="5605629" y="1506681"/>
            <a:ext cx="5748171" cy="5039592"/>
          </a:xfrm>
          <a:prstGeom prst="rect">
            <a:avLst/>
          </a:prstGeom>
        </p:spPr>
      </p:pic>
      <p:sp>
        <p:nvSpPr>
          <p:cNvPr id="11" name="Left Arrow 4">
            <a:extLst>
              <a:ext uri="{FF2B5EF4-FFF2-40B4-BE49-F238E27FC236}">
                <a16:creationId xmlns:a16="http://schemas.microsoft.com/office/drawing/2014/main" id="{DA581F52-841A-859E-0BD8-778033A1789D}"/>
              </a:ext>
            </a:extLst>
          </p:cNvPr>
          <p:cNvSpPr/>
          <p:nvPr/>
        </p:nvSpPr>
        <p:spPr>
          <a:xfrm>
            <a:off x="9320905" y="4549897"/>
            <a:ext cx="673681" cy="2516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699643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2AC2-37B7-4579-BA21-60393B75DDCF}"/>
              </a:ext>
            </a:extLst>
          </p:cNvPr>
          <p:cNvSpPr>
            <a:spLocks noGrp="1"/>
          </p:cNvSpPr>
          <p:nvPr>
            <p:ph type="title"/>
          </p:nvPr>
        </p:nvSpPr>
        <p:spPr/>
        <p:txBody>
          <a:bodyPr>
            <a:normAutofit fontScale="90000"/>
          </a:bodyPr>
          <a:lstStyle/>
          <a:p>
            <a:pPr algn="ctr"/>
            <a:r>
              <a:rPr lang="en-US" dirty="0"/>
              <a:t>Add Job</a:t>
            </a:r>
          </a:p>
        </p:txBody>
      </p:sp>
      <p:sp>
        <p:nvSpPr>
          <p:cNvPr id="3" name="Content Placeholder 2">
            <a:extLst>
              <a:ext uri="{FF2B5EF4-FFF2-40B4-BE49-F238E27FC236}">
                <a16:creationId xmlns:a16="http://schemas.microsoft.com/office/drawing/2014/main" id="{7DC40454-710C-4C38-939B-B763B52F43EF}"/>
              </a:ext>
            </a:extLst>
          </p:cNvPr>
          <p:cNvSpPr>
            <a:spLocks noGrp="1"/>
          </p:cNvSpPr>
          <p:nvPr>
            <p:ph idx="1"/>
          </p:nvPr>
        </p:nvSpPr>
        <p:spPr>
          <a:xfrm>
            <a:off x="838200" y="1778995"/>
            <a:ext cx="3795793" cy="4397968"/>
          </a:xfrm>
        </p:spPr>
        <p:txBody>
          <a:bodyPr/>
          <a:lstStyle/>
          <a:p>
            <a:pPr marL="0" indent="0">
              <a:buNone/>
            </a:pPr>
            <a:r>
              <a:rPr lang="en-US" dirty="0">
                <a:solidFill>
                  <a:schemeClr val="tx1"/>
                </a:solidFill>
                <a:latin typeface="Trebuchet MS" panose="020B0603020202020204" pitchFamily="34" charset="0"/>
              </a:rPr>
              <a:t>For the remaining blocks on “Add Job” for this example client, must populate “Primary Occupation” and “Dislocation” with a “Yes” for any dislocation job. </a:t>
            </a:r>
          </a:p>
        </p:txBody>
      </p:sp>
      <p:sp>
        <p:nvSpPr>
          <p:cNvPr id="4" name="Footer Placeholder 3">
            <a:extLst>
              <a:ext uri="{FF2B5EF4-FFF2-40B4-BE49-F238E27FC236}">
                <a16:creationId xmlns:a16="http://schemas.microsoft.com/office/drawing/2014/main" id="{408C3CE9-8434-4776-B6C7-1BD078FFD3B5}"/>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69A7B976-2422-0150-C706-582BFEDA1DD0}"/>
              </a:ext>
            </a:extLst>
          </p:cNvPr>
          <p:cNvPicPr>
            <a:picLocks noChangeAspect="1"/>
          </p:cNvPicPr>
          <p:nvPr/>
        </p:nvPicPr>
        <p:blipFill>
          <a:blip r:embed="rId2"/>
          <a:stretch>
            <a:fillRect/>
          </a:stretch>
        </p:blipFill>
        <p:spPr>
          <a:xfrm>
            <a:off x="5101936" y="1565148"/>
            <a:ext cx="6447791" cy="4397968"/>
          </a:xfrm>
          <a:prstGeom prst="rect">
            <a:avLst/>
          </a:prstGeom>
        </p:spPr>
      </p:pic>
    </p:spTree>
    <p:extLst>
      <p:ext uri="{BB962C8B-B14F-4D97-AF65-F5344CB8AC3E}">
        <p14:creationId xmlns:p14="http://schemas.microsoft.com/office/powerpoint/2010/main" val="129663548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0F86-B279-48F8-AF33-60DCA70008AF}"/>
              </a:ext>
            </a:extLst>
          </p:cNvPr>
          <p:cNvSpPr>
            <a:spLocks noGrp="1"/>
          </p:cNvSpPr>
          <p:nvPr>
            <p:ph type="title"/>
          </p:nvPr>
        </p:nvSpPr>
        <p:spPr/>
        <p:txBody>
          <a:bodyPr>
            <a:normAutofit fontScale="90000"/>
          </a:bodyPr>
          <a:lstStyle/>
          <a:p>
            <a:pPr algn="ctr"/>
            <a:r>
              <a:rPr lang="en-US" dirty="0"/>
              <a:t>List Job History</a:t>
            </a:r>
          </a:p>
        </p:txBody>
      </p:sp>
      <p:sp>
        <p:nvSpPr>
          <p:cNvPr id="3" name="Content Placeholder 2">
            <a:extLst>
              <a:ext uri="{FF2B5EF4-FFF2-40B4-BE49-F238E27FC236}">
                <a16:creationId xmlns:a16="http://schemas.microsoft.com/office/drawing/2014/main" id="{87882548-7311-44B5-9D32-E52E1864C1C3}"/>
              </a:ext>
            </a:extLst>
          </p:cNvPr>
          <p:cNvSpPr>
            <a:spLocks noGrp="1"/>
          </p:cNvSpPr>
          <p:nvPr>
            <p:ph idx="1"/>
          </p:nvPr>
        </p:nvSpPr>
        <p:spPr>
          <a:xfrm>
            <a:off x="838200" y="1704814"/>
            <a:ext cx="10515600" cy="4472149"/>
          </a:xfrm>
        </p:spPr>
        <p:txBody>
          <a:bodyPr/>
          <a:lstStyle/>
          <a:p>
            <a:pPr marL="0" indent="0">
              <a:buNone/>
            </a:pPr>
            <a:r>
              <a:rPr lang="en-US" dirty="0">
                <a:solidFill>
                  <a:schemeClr val="tx1"/>
                </a:solidFill>
                <a:latin typeface="Trebuchet MS" panose="020B0603020202020204" pitchFamily="34" charset="0"/>
              </a:rPr>
              <a:t>As mentioned previously, you only need to record the dislocation job for Dislocated Worker clients:</a:t>
            </a:r>
          </a:p>
        </p:txBody>
      </p:sp>
      <p:sp>
        <p:nvSpPr>
          <p:cNvPr id="4" name="Footer Placeholder 3">
            <a:extLst>
              <a:ext uri="{FF2B5EF4-FFF2-40B4-BE49-F238E27FC236}">
                <a16:creationId xmlns:a16="http://schemas.microsoft.com/office/drawing/2014/main" id="{8D58A993-BF1D-4E66-AE8F-804AF78A0646}"/>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B127627F-0FBB-3427-6854-EFEF26F01EC8}"/>
              </a:ext>
            </a:extLst>
          </p:cNvPr>
          <p:cNvPicPr>
            <a:picLocks noChangeAspect="1"/>
          </p:cNvPicPr>
          <p:nvPr/>
        </p:nvPicPr>
        <p:blipFill>
          <a:blip r:embed="rId2"/>
          <a:stretch>
            <a:fillRect/>
          </a:stretch>
        </p:blipFill>
        <p:spPr>
          <a:xfrm>
            <a:off x="1319876" y="2815936"/>
            <a:ext cx="9777615" cy="3431199"/>
          </a:xfrm>
          <a:prstGeom prst="rect">
            <a:avLst/>
          </a:prstGeom>
        </p:spPr>
      </p:pic>
    </p:spTree>
    <p:extLst>
      <p:ext uri="{BB962C8B-B14F-4D97-AF65-F5344CB8AC3E}">
        <p14:creationId xmlns:p14="http://schemas.microsoft.com/office/powerpoint/2010/main" val="41990623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277D-C985-4B3A-A3C4-61CD476C180E}"/>
              </a:ext>
            </a:extLst>
          </p:cNvPr>
          <p:cNvSpPr>
            <a:spLocks noGrp="1"/>
          </p:cNvSpPr>
          <p:nvPr>
            <p:ph type="title"/>
          </p:nvPr>
        </p:nvSpPr>
        <p:spPr/>
        <p:txBody>
          <a:bodyPr>
            <a:normAutofit fontScale="90000"/>
          </a:bodyPr>
          <a:lstStyle/>
          <a:p>
            <a:pPr algn="ctr"/>
            <a:r>
              <a:rPr lang="en-US" dirty="0"/>
              <a:t>Public Assistance Screen</a:t>
            </a:r>
          </a:p>
        </p:txBody>
      </p:sp>
      <p:sp>
        <p:nvSpPr>
          <p:cNvPr id="3" name="Content Placeholder 2">
            <a:extLst>
              <a:ext uri="{FF2B5EF4-FFF2-40B4-BE49-F238E27FC236}">
                <a16:creationId xmlns:a16="http://schemas.microsoft.com/office/drawing/2014/main" id="{08F13083-C0AC-4063-9910-59286E8B7AEE}"/>
              </a:ext>
            </a:extLst>
          </p:cNvPr>
          <p:cNvSpPr>
            <a:spLocks noGrp="1"/>
          </p:cNvSpPr>
          <p:nvPr>
            <p:ph idx="1"/>
          </p:nvPr>
        </p:nvSpPr>
        <p:spPr>
          <a:xfrm>
            <a:off x="838200" y="1937288"/>
            <a:ext cx="4518886" cy="4239675"/>
          </a:xfrm>
        </p:spPr>
        <p:txBody>
          <a:bodyPr>
            <a:normAutofit/>
          </a:bodyPr>
          <a:lstStyle/>
          <a:p>
            <a:r>
              <a:rPr lang="en-US" dirty="0">
                <a:solidFill>
                  <a:schemeClr val="tx1"/>
                </a:solidFill>
                <a:latin typeface="Trebuchet MS" panose="020B0603020202020204" pitchFamily="34" charset="0"/>
              </a:rPr>
              <a:t>The next screen for any WIOA guided application is the Public Assistance screen</a:t>
            </a:r>
          </a:p>
          <a:p>
            <a:r>
              <a:rPr lang="en-US" dirty="0">
                <a:solidFill>
                  <a:schemeClr val="tx1"/>
                </a:solidFill>
                <a:latin typeface="Trebuchet MS" panose="020B0603020202020204" pitchFamily="34" charset="0"/>
              </a:rPr>
              <a:t>These questions are relevant for WIOA Eligibility for Adult and Youth titles, and reporting criteria for Dislocated Worker clients</a:t>
            </a:r>
          </a:p>
        </p:txBody>
      </p:sp>
      <p:sp>
        <p:nvSpPr>
          <p:cNvPr id="4" name="Footer Placeholder 3">
            <a:extLst>
              <a:ext uri="{FF2B5EF4-FFF2-40B4-BE49-F238E27FC236}">
                <a16:creationId xmlns:a16="http://schemas.microsoft.com/office/drawing/2014/main" id="{C660C2D6-EBBF-43EF-9199-BA3CFA6292F9}"/>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BA80F430-A6FA-4DCF-837C-9614C48E606D}"/>
              </a:ext>
            </a:extLst>
          </p:cNvPr>
          <p:cNvPicPr>
            <a:picLocks noChangeAspect="1"/>
          </p:cNvPicPr>
          <p:nvPr/>
        </p:nvPicPr>
        <p:blipFill>
          <a:blip r:embed="rId2"/>
          <a:stretch>
            <a:fillRect/>
          </a:stretch>
        </p:blipFill>
        <p:spPr>
          <a:xfrm>
            <a:off x="5505450" y="1535282"/>
            <a:ext cx="5848350" cy="4457700"/>
          </a:xfrm>
          <a:prstGeom prst="rect">
            <a:avLst/>
          </a:prstGeom>
        </p:spPr>
      </p:pic>
    </p:spTree>
    <p:extLst>
      <p:ext uri="{BB962C8B-B14F-4D97-AF65-F5344CB8AC3E}">
        <p14:creationId xmlns:p14="http://schemas.microsoft.com/office/powerpoint/2010/main" val="104904729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D4DD-44EA-477C-94AB-EBD883B478E7}"/>
              </a:ext>
            </a:extLst>
          </p:cNvPr>
          <p:cNvSpPr>
            <a:spLocks noGrp="1"/>
          </p:cNvSpPr>
          <p:nvPr>
            <p:ph type="title"/>
          </p:nvPr>
        </p:nvSpPr>
        <p:spPr/>
        <p:txBody>
          <a:bodyPr>
            <a:normAutofit fontScale="90000"/>
          </a:bodyPr>
          <a:lstStyle/>
          <a:p>
            <a:pPr algn="ctr"/>
            <a:r>
              <a:rPr lang="en-US" dirty="0"/>
              <a:t>Public Assistance Screen</a:t>
            </a:r>
          </a:p>
        </p:txBody>
      </p:sp>
      <p:sp>
        <p:nvSpPr>
          <p:cNvPr id="3" name="Content Placeholder 2">
            <a:extLst>
              <a:ext uri="{FF2B5EF4-FFF2-40B4-BE49-F238E27FC236}">
                <a16:creationId xmlns:a16="http://schemas.microsoft.com/office/drawing/2014/main" id="{C0E5E7C0-AA24-4054-8743-791A3EEF09A5}"/>
              </a:ext>
            </a:extLst>
          </p:cNvPr>
          <p:cNvSpPr>
            <a:spLocks noGrp="1"/>
          </p:cNvSpPr>
          <p:nvPr>
            <p:ph idx="1"/>
          </p:nvPr>
        </p:nvSpPr>
        <p:spPr>
          <a:xfrm>
            <a:off x="838200" y="2118167"/>
            <a:ext cx="5035658" cy="4058796"/>
          </a:xfrm>
        </p:spPr>
        <p:txBody>
          <a:bodyPr>
            <a:normAutofit fontScale="92500" lnSpcReduction="10000"/>
          </a:bodyPr>
          <a:lstStyle/>
          <a:p>
            <a:pPr marL="0" indent="0">
              <a:buNone/>
            </a:pPr>
            <a:r>
              <a:rPr lang="en-US" altLang="en-US" dirty="0">
                <a:solidFill>
                  <a:schemeClr val="tx1"/>
                </a:solidFill>
                <a:latin typeface="Trebuchet MS" panose="020B0603020202020204" pitchFamily="34" charset="0"/>
              </a:rPr>
              <a:t>This screen requires documentation to be captured to support any “Yes” answer:</a:t>
            </a:r>
          </a:p>
          <a:p>
            <a:pPr lvl="1"/>
            <a:r>
              <a:rPr lang="en-US" altLang="en-US" dirty="0">
                <a:solidFill>
                  <a:schemeClr val="tx1"/>
                </a:solidFill>
                <a:latin typeface="Trebuchet MS" panose="020B0603020202020204" pitchFamily="34" charset="0"/>
              </a:rPr>
              <a:t>If “Yes” to Transitional Assistance; Refugee Help; SSI; or TANF is marked, then it will be considered a form of Cash Welfare and the client will be determined qualified as WIOA Low-Income within IWDS </a:t>
            </a:r>
          </a:p>
          <a:p>
            <a:pPr lvl="1"/>
            <a:r>
              <a:rPr lang="en-US" altLang="en-US" dirty="0">
                <a:solidFill>
                  <a:schemeClr val="tx1"/>
                </a:solidFill>
                <a:latin typeface="Trebuchet MS" panose="020B0603020202020204" pitchFamily="34" charset="0"/>
              </a:rPr>
              <a:t>If “Yes” is marked to Food Stamps the client meets WIOA Low-Income within IWDS</a:t>
            </a:r>
          </a:p>
          <a:p>
            <a:endParaRPr lang="en-US" dirty="0"/>
          </a:p>
        </p:txBody>
      </p:sp>
      <p:sp>
        <p:nvSpPr>
          <p:cNvPr id="4" name="Footer Placeholder 3">
            <a:extLst>
              <a:ext uri="{FF2B5EF4-FFF2-40B4-BE49-F238E27FC236}">
                <a16:creationId xmlns:a16="http://schemas.microsoft.com/office/drawing/2014/main" id="{78F61209-2744-42ED-9557-E6369DCFD443}"/>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5F8E39BD-86C2-448B-8AD2-1112EFB4D284}"/>
              </a:ext>
            </a:extLst>
          </p:cNvPr>
          <p:cNvPicPr>
            <a:picLocks noChangeAspect="1"/>
          </p:cNvPicPr>
          <p:nvPr/>
        </p:nvPicPr>
        <p:blipFill>
          <a:blip r:embed="rId2"/>
          <a:stretch>
            <a:fillRect/>
          </a:stretch>
        </p:blipFill>
        <p:spPr>
          <a:xfrm>
            <a:off x="6217053" y="2118167"/>
            <a:ext cx="4610100" cy="3368233"/>
          </a:xfrm>
          <a:prstGeom prst="rect">
            <a:avLst/>
          </a:prstGeom>
        </p:spPr>
      </p:pic>
    </p:spTree>
    <p:extLst>
      <p:ext uri="{BB962C8B-B14F-4D97-AF65-F5344CB8AC3E}">
        <p14:creationId xmlns:p14="http://schemas.microsoft.com/office/powerpoint/2010/main" val="41024751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B5C1-A65A-459E-81FA-EC9145AEA67A}"/>
              </a:ext>
            </a:extLst>
          </p:cNvPr>
          <p:cNvSpPr>
            <a:spLocks noGrp="1"/>
          </p:cNvSpPr>
          <p:nvPr>
            <p:ph type="title"/>
          </p:nvPr>
        </p:nvSpPr>
        <p:spPr/>
        <p:txBody>
          <a:bodyPr>
            <a:normAutofit fontScale="90000"/>
          </a:bodyPr>
          <a:lstStyle/>
          <a:p>
            <a:pPr algn="ctr"/>
            <a:r>
              <a:rPr lang="en-US" dirty="0"/>
              <a:t>Public Assistance Screen</a:t>
            </a:r>
          </a:p>
        </p:txBody>
      </p:sp>
      <p:sp>
        <p:nvSpPr>
          <p:cNvPr id="3" name="Content Placeholder 2">
            <a:extLst>
              <a:ext uri="{FF2B5EF4-FFF2-40B4-BE49-F238E27FC236}">
                <a16:creationId xmlns:a16="http://schemas.microsoft.com/office/drawing/2014/main" id="{1E97AF41-A3DA-454F-95E2-EB96A588A9FC}"/>
              </a:ext>
            </a:extLst>
          </p:cNvPr>
          <p:cNvSpPr>
            <a:spLocks noGrp="1"/>
          </p:cNvSpPr>
          <p:nvPr>
            <p:ph idx="1"/>
          </p:nvPr>
        </p:nvSpPr>
        <p:spPr>
          <a:xfrm>
            <a:off x="838200" y="2118167"/>
            <a:ext cx="5423115" cy="4058796"/>
          </a:xfrm>
        </p:spPr>
        <p:txBody>
          <a:bodyPr>
            <a:normAutofit fontScale="92500" lnSpcReduction="10000"/>
          </a:bodyPr>
          <a:lstStyle/>
          <a:p>
            <a:r>
              <a:rPr lang="en-US" dirty="0">
                <a:solidFill>
                  <a:schemeClr val="tx1"/>
                </a:solidFill>
                <a:latin typeface="Trebuchet MS" panose="020B0603020202020204" pitchFamily="34" charset="0"/>
              </a:rPr>
              <a:t>Internal logic within IWDS requires that if a client is receiving TANF benefits, the DHS Case # must be recorded</a:t>
            </a:r>
          </a:p>
          <a:p>
            <a:r>
              <a:rPr lang="en-US" dirty="0">
                <a:solidFill>
                  <a:schemeClr val="tx1"/>
                </a:solidFill>
                <a:latin typeface="Trebuchet MS" panose="020B0603020202020204" pitchFamily="34" charset="0"/>
              </a:rPr>
              <a:t>In this case, the client is not on any form of public assistance, but internal logic still requires the # of months prior on TANF be recorded. So, in this case, the client has never been on TANF so the correct response is “0” </a:t>
            </a:r>
          </a:p>
        </p:txBody>
      </p:sp>
      <p:sp>
        <p:nvSpPr>
          <p:cNvPr id="4" name="Footer Placeholder 3">
            <a:extLst>
              <a:ext uri="{FF2B5EF4-FFF2-40B4-BE49-F238E27FC236}">
                <a16:creationId xmlns:a16="http://schemas.microsoft.com/office/drawing/2014/main" id="{DE6342E5-68CC-4F10-B3C9-882852A2A712}"/>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BBADA08A-22C0-460B-8E85-218CE826EAF4}"/>
              </a:ext>
            </a:extLst>
          </p:cNvPr>
          <p:cNvPicPr>
            <a:picLocks noChangeAspect="1"/>
          </p:cNvPicPr>
          <p:nvPr/>
        </p:nvPicPr>
        <p:blipFill>
          <a:blip r:embed="rId2"/>
          <a:stretch>
            <a:fillRect/>
          </a:stretch>
        </p:blipFill>
        <p:spPr>
          <a:xfrm>
            <a:off x="6734175" y="2273150"/>
            <a:ext cx="4619625" cy="3523215"/>
          </a:xfrm>
          <a:prstGeom prst="rect">
            <a:avLst/>
          </a:prstGeom>
        </p:spPr>
      </p:pic>
    </p:spTree>
    <p:extLst>
      <p:ext uri="{BB962C8B-B14F-4D97-AF65-F5344CB8AC3E}">
        <p14:creationId xmlns:p14="http://schemas.microsoft.com/office/powerpoint/2010/main" val="37379420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6B90-14FA-4BCA-9830-8F69587B2482}"/>
              </a:ext>
            </a:extLst>
          </p:cNvPr>
          <p:cNvSpPr>
            <a:spLocks noGrp="1"/>
          </p:cNvSpPr>
          <p:nvPr>
            <p:ph type="title"/>
          </p:nvPr>
        </p:nvSpPr>
        <p:spPr/>
        <p:txBody>
          <a:bodyPr>
            <a:normAutofit fontScale="90000"/>
          </a:bodyPr>
          <a:lstStyle/>
          <a:p>
            <a:pPr algn="ctr"/>
            <a:r>
              <a:rPr lang="en-US" dirty="0"/>
              <a:t>Public Assistance Screen</a:t>
            </a:r>
          </a:p>
        </p:txBody>
      </p:sp>
      <p:sp>
        <p:nvSpPr>
          <p:cNvPr id="3" name="Content Placeholder 2">
            <a:extLst>
              <a:ext uri="{FF2B5EF4-FFF2-40B4-BE49-F238E27FC236}">
                <a16:creationId xmlns:a16="http://schemas.microsoft.com/office/drawing/2014/main" id="{A9952346-DF9E-41DE-B292-90169313E389}"/>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In the recent past, DOL has required all WIOA applicants are required to report if they are receiving Social Security Disability Insurance (SSDI)</a:t>
            </a:r>
          </a:p>
          <a:p>
            <a:r>
              <a:rPr lang="en-US" altLang="en-US" dirty="0">
                <a:solidFill>
                  <a:schemeClr val="tx1"/>
                </a:solidFill>
                <a:latin typeface="Trebuchet MS" panose="020B0603020202020204" pitchFamily="34" charset="0"/>
              </a:rPr>
              <a:t>We added this question to the Public Assistance screen; SSDI is not a form of Public Assistance and does not have any Low-Income eligibility criteria if an individual is receiving SSDI</a:t>
            </a:r>
          </a:p>
          <a:p>
            <a:r>
              <a:rPr lang="en-US" altLang="en-US" dirty="0">
                <a:solidFill>
                  <a:schemeClr val="tx1"/>
                </a:solidFill>
                <a:latin typeface="Trebuchet MS" panose="020B0603020202020204" pitchFamily="34" charset="0"/>
              </a:rPr>
              <a:t>One caveat that is important to understand is that if a WIOA client is on SSDI, that income is included if a family income calculation is completed on the client</a:t>
            </a:r>
          </a:p>
          <a:p>
            <a:endParaRPr lang="en-US" dirty="0"/>
          </a:p>
        </p:txBody>
      </p:sp>
      <p:sp>
        <p:nvSpPr>
          <p:cNvPr id="4" name="Footer Placeholder 3">
            <a:extLst>
              <a:ext uri="{FF2B5EF4-FFF2-40B4-BE49-F238E27FC236}">
                <a16:creationId xmlns:a16="http://schemas.microsoft.com/office/drawing/2014/main" id="{F456B43A-8632-4298-A461-1EE68FCEAC49}"/>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67741405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FEED-ACC0-4927-82AE-278E936D769E}"/>
              </a:ext>
            </a:extLst>
          </p:cNvPr>
          <p:cNvSpPr>
            <a:spLocks noGrp="1"/>
          </p:cNvSpPr>
          <p:nvPr>
            <p:ph type="title"/>
          </p:nvPr>
        </p:nvSpPr>
        <p:spPr/>
        <p:txBody>
          <a:bodyPr>
            <a:normAutofit fontScale="90000"/>
          </a:bodyPr>
          <a:lstStyle/>
          <a:p>
            <a:pPr algn="ctr"/>
            <a:r>
              <a:rPr lang="en-US" dirty="0"/>
              <a:t>Public Assistance Screen</a:t>
            </a:r>
          </a:p>
        </p:txBody>
      </p:sp>
      <p:sp>
        <p:nvSpPr>
          <p:cNvPr id="3" name="Content Placeholder 2">
            <a:extLst>
              <a:ext uri="{FF2B5EF4-FFF2-40B4-BE49-F238E27FC236}">
                <a16:creationId xmlns:a16="http://schemas.microsoft.com/office/drawing/2014/main" id="{F46CB4EC-267B-4F61-96BC-3C0D0DD4910F}"/>
              </a:ext>
            </a:extLst>
          </p:cNvPr>
          <p:cNvSpPr>
            <a:spLocks noGrp="1"/>
          </p:cNvSpPr>
          <p:nvPr>
            <p:ph idx="1"/>
          </p:nvPr>
        </p:nvSpPr>
        <p:spPr>
          <a:xfrm>
            <a:off x="838200" y="2118167"/>
            <a:ext cx="4198749" cy="4058796"/>
          </a:xfrm>
        </p:spPr>
        <p:txBody>
          <a:bodyPr>
            <a:normAutofit fontScale="92500" lnSpcReduction="10000"/>
          </a:bodyPr>
          <a:lstStyle/>
          <a:p>
            <a:pPr marL="0" indent="0">
              <a:buNone/>
            </a:pPr>
            <a:r>
              <a:rPr lang="en-US" altLang="en-US" dirty="0">
                <a:solidFill>
                  <a:schemeClr val="tx1"/>
                </a:solidFill>
                <a:latin typeface="Trebuchet MS" panose="020B0603020202020204" pitchFamily="34" charset="0"/>
              </a:rPr>
              <a:t>New WIOA Fields on this screen:  </a:t>
            </a:r>
          </a:p>
          <a:p>
            <a:pPr lvl="1"/>
            <a:r>
              <a:rPr lang="en-US" altLang="en-US" dirty="0">
                <a:solidFill>
                  <a:schemeClr val="tx1"/>
                </a:solidFill>
                <a:latin typeface="Trebuchet MS" panose="020B0603020202020204" pitchFamily="34" charset="0"/>
              </a:rPr>
              <a:t>These questions are not directly tied to any eligibility criteria within IWDS, but responses are needed for WIOA Federal reporting</a:t>
            </a:r>
          </a:p>
          <a:p>
            <a:pPr lvl="1"/>
            <a:r>
              <a:rPr lang="en-US" altLang="en-US" dirty="0">
                <a:solidFill>
                  <a:schemeClr val="tx1"/>
                </a:solidFill>
                <a:latin typeface="Trebuchet MS" panose="020B0603020202020204" pitchFamily="34" charset="0"/>
              </a:rPr>
              <a:t>If the client meets any of the criteria, these are tied to “Individual with Barriers to Employment” in the WIOA Legislation  </a:t>
            </a:r>
          </a:p>
          <a:p>
            <a:endParaRPr lang="en-US" dirty="0"/>
          </a:p>
        </p:txBody>
      </p:sp>
      <p:sp>
        <p:nvSpPr>
          <p:cNvPr id="4" name="Footer Placeholder 3">
            <a:extLst>
              <a:ext uri="{FF2B5EF4-FFF2-40B4-BE49-F238E27FC236}">
                <a16:creationId xmlns:a16="http://schemas.microsoft.com/office/drawing/2014/main" id="{47E49EAC-BDE7-4424-8025-55323CDB72D1}"/>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BF6089FE-5A13-400D-980F-392CB652AE04}"/>
              </a:ext>
            </a:extLst>
          </p:cNvPr>
          <p:cNvPicPr>
            <a:picLocks noChangeAspect="1"/>
          </p:cNvPicPr>
          <p:nvPr/>
        </p:nvPicPr>
        <p:blipFill>
          <a:blip r:embed="rId2"/>
          <a:stretch>
            <a:fillRect/>
          </a:stretch>
        </p:blipFill>
        <p:spPr>
          <a:xfrm>
            <a:off x="6096000" y="1795463"/>
            <a:ext cx="5143500" cy="4381500"/>
          </a:xfrm>
          <a:prstGeom prst="rect">
            <a:avLst/>
          </a:prstGeom>
        </p:spPr>
      </p:pic>
    </p:spTree>
    <p:extLst>
      <p:ext uri="{BB962C8B-B14F-4D97-AF65-F5344CB8AC3E}">
        <p14:creationId xmlns:p14="http://schemas.microsoft.com/office/powerpoint/2010/main" val="359520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0A55-9ED5-41C8-8846-D9BAD295C4CF}"/>
              </a:ext>
            </a:extLst>
          </p:cNvPr>
          <p:cNvSpPr>
            <a:spLocks noGrp="1"/>
          </p:cNvSpPr>
          <p:nvPr>
            <p:ph type="title"/>
          </p:nvPr>
        </p:nvSpPr>
        <p:spPr/>
        <p:txBody>
          <a:bodyPr>
            <a:noAutofit/>
          </a:bodyPr>
          <a:lstStyle/>
          <a:p>
            <a:pPr algn="ctr"/>
            <a:r>
              <a:rPr lang="en-US" sz="3800" dirty="0"/>
              <a:t>Example Recommended Customer Search in IWDS</a:t>
            </a:r>
          </a:p>
        </p:txBody>
      </p:sp>
      <p:sp>
        <p:nvSpPr>
          <p:cNvPr id="3" name="Content Placeholder 2">
            <a:extLst>
              <a:ext uri="{FF2B5EF4-FFF2-40B4-BE49-F238E27FC236}">
                <a16:creationId xmlns:a16="http://schemas.microsoft.com/office/drawing/2014/main" id="{17D68277-C8F2-420A-A3D2-4A0EF97B7390}"/>
              </a:ext>
            </a:extLst>
          </p:cNvPr>
          <p:cNvSpPr>
            <a:spLocks noGrp="1"/>
          </p:cNvSpPr>
          <p:nvPr>
            <p:ph idx="1"/>
          </p:nvPr>
        </p:nvSpPr>
        <p:spPr/>
        <p:txBody>
          <a:bodyPr/>
          <a:lstStyle/>
          <a:p>
            <a:pPr marL="0" indent="0">
              <a:buNone/>
            </a:pPr>
            <a:r>
              <a:rPr lang="en-US" dirty="0"/>
              <a:t> </a:t>
            </a:r>
          </a:p>
        </p:txBody>
      </p:sp>
      <p:sp>
        <p:nvSpPr>
          <p:cNvPr id="4" name="Footer Placeholder 3">
            <a:extLst>
              <a:ext uri="{FF2B5EF4-FFF2-40B4-BE49-F238E27FC236}">
                <a16:creationId xmlns:a16="http://schemas.microsoft.com/office/drawing/2014/main" id="{B546B677-432D-4E75-8507-E3FB20F8AA98}"/>
              </a:ext>
            </a:extLst>
          </p:cNvPr>
          <p:cNvSpPr>
            <a:spLocks noGrp="1"/>
          </p:cNvSpPr>
          <p:nvPr>
            <p:ph type="ftr" sz="quarter" idx="11"/>
          </p:nvPr>
        </p:nvSpPr>
        <p:spPr/>
        <p:txBody>
          <a:bodyPr/>
          <a:lstStyle/>
          <a:p>
            <a:r>
              <a:rPr lang="en-US" dirty="0"/>
              <a:t>June 22nd, 2023 </a:t>
            </a:r>
          </a:p>
        </p:txBody>
      </p:sp>
      <p:pic>
        <p:nvPicPr>
          <p:cNvPr id="5" name="Picture 4">
            <a:extLst>
              <a:ext uri="{FF2B5EF4-FFF2-40B4-BE49-F238E27FC236}">
                <a16:creationId xmlns:a16="http://schemas.microsoft.com/office/drawing/2014/main" id="{3A6C38E2-858D-43CC-9425-311BC576A544}"/>
              </a:ext>
            </a:extLst>
          </p:cNvPr>
          <p:cNvPicPr>
            <a:picLocks noChangeAspect="1"/>
          </p:cNvPicPr>
          <p:nvPr/>
        </p:nvPicPr>
        <p:blipFill>
          <a:blip r:embed="rId2"/>
          <a:stretch>
            <a:fillRect/>
          </a:stretch>
        </p:blipFill>
        <p:spPr>
          <a:xfrm>
            <a:off x="942975" y="1938780"/>
            <a:ext cx="4868359" cy="1885950"/>
          </a:xfrm>
          <a:prstGeom prst="rect">
            <a:avLst/>
          </a:prstGeom>
        </p:spPr>
      </p:pic>
      <p:pic>
        <p:nvPicPr>
          <p:cNvPr id="7" name="Picture 6">
            <a:extLst>
              <a:ext uri="{FF2B5EF4-FFF2-40B4-BE49-F238E27FC236}">
                <a16:creationId xmlns:a16="http://schemas.microsoft.com/office/drawing/2014/main" id="{79829036-C593-48BC-974E-DE2645F61565}"/>
              </a:ext>
            </a:extLst>
          </p:cNvPr>
          <p:cNvPicPr>
            <a:picLocks noChangeAspect="1"/>
          </p:cNvPicPr>
          <p:nvPr/>
        </p:nvPicPr>
        <p:blipFill>
          <a:blip r:embed="rId3"/>
          <a:stretch>
            <a:fillRect/>
          </a:stretch>
        </p:blipFill>
        <p:spPr>
          <a:xfrm>
            <a:off x="6038850" y="1938780"/>
            <a:ext cx="5210175" cy="1876425"/>
          </a:xfrm>
          <a:prstGeom prst="rect">
            <a:avLst/>
          </a:prstGeom>
        </p:spPr>
      </p:pic>
      <p:pic>
        <p:nvPicPr>
          <p:cNvPr id="8" name="Picture 7">
            <a:extLst>
              <a:ext uri="{FF2B5EF4-FFF2-40B4-BE49-F238E27FC236}">
                <a16:creationId xmlns:a16="http://schemas.microsoft.com/office/drawing/2014/main" id="{84721EC9-6304-4BA9-8535-BF5CAFEDEFB9}"/>
              </a:ext>
            </a:extLst>
          </p:cNvPr>
          <p:cNvPicPr>
            <a:picLocks noChangeAspect="1"/>
          </p:cNvPicPr>
          <p:nvPr/>
        </p:nvPicPr>
        <p:blipFill>
          <a:blip r:embed="rId4"/>
          <a:stretch>
            <a:fillRect/>
          </a:stretch>
        </p:blipFill>
        <p:spPr>
          <a:xfrm>
            <a:off x="762000" y="3832770"/>
            <a:ext cx="5049334" cy="1876425"/>
          </a:xfrm>
          <a:prstGeom prst="rect">
            <a:avLst/>
          </a:prstGeom>
        </p:spPr>
      </p:pic>
      <p:pic>
        <p:nvPicPr>
          <p:cNvPr id="9" name="Picture 8">
            <a:extLst>
              <a:ext uri="{FF2B5EF4-FFF2-40B4-BE49-F238E27FC236}">
                <a16:creationId xmlns:a16="http://schemas.microsoft.com/office/drawing/2014/main" id="{EFE35A6B-1A4F-46AE-8CD1-68FAE09887BD}"/>
              </a:ext>
            </a:extLst>
          </p:cNvPr>
          <p:cNvPicPr>
            <a:picLocks noChangeAspect="1"/>
          </p:cNvPicPr>
          <p:nvPr/>
        </p:nvPicPr>
        <p:blipFill>
          <a:blip r:embed="rId5"/>
          <a:stretch>
            <a:fillRect/>
          </a:stretch>
        </p:blipFill>
        <p:spPr>
          <a:xfrm>
            <a:off x="6038849" y="3929374"/>
            <a:ext cx="5210175" cy="1828800"/>
          </a:xfrm>
          <a:prstGeom prst="rect">
            <a:avLst/>
          </a:prstGeom>
        </p:spPr>
      </p:pic>
    </p:spTree>
    <p:extLst>
      <p:ext uri="{BB962C8B-B14F-4D97-AF65-F5344CB8AC3E}">
        <p14:creationId xmlns:p14="http://schemas.microsoft.com/office/powerpoint/2010/main" val="158701157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718C-957B-4FFE-8E52-6448C2599D2F}"/>
              </a:ext>
            </a:extLst>
          </p:cNvPr>
          <p:cNvSpPr>
            <a:spLocks noGrp="1"/>
          </p:cNvSpPr>
          <p:nvPr>
            <p:ph type="title"/>
          </p:nvPr>
        </p:nvSpPr>
        <p:spPr/>
        <p:txBody>
          <a:bodyPr>
            <a:normAutofit fontScale="90000"/>
          </a:bodyPr>
          <a:lstStyle/>
          <a:p>
            <a:pPr algn="ctr"/>
            <a:r>
              <a:rPr lang="en-US" dirty="0"/>
              <a:t>Public Assistance Screen</a:t>
            </a:r>
          </a:p>
        </p:txBody>
      </p:sp>
      <p:sp>
        <p:nvSpPr>
          <p:cNvPr id="3" name="Content Placeholder 2">
            <a:extLst>
              <a:ext uri="{FF2B5EF4-FFF2-40B4-BE49-F238E27FC236}">
                <a16:creationId xmlns:a16="http://schemas.microsoft.com/office/drawing/2014/main" id="{9C911B1A-BE78-46F3-B8C3-3C262910239D}"/>
              </a:ext>
            </a:extLst>
          </p:cNvPr>
          <p:cNvSpPr>
            <a:spLocks noGrp="1"/>
          </p:cNvSpPr>
          <p:nvPr>
            <p:ph idx="1"/>
          </p:nvPr>
        </p:nvSpPr>
        <p:spPr>
          <a:xfrm>
            <a:off x="838200" y="2118167"/>
            <a:ext cx="5257800" cy="4058796"/>
          </a:xfrm>
        </p:spPr>
        <p:txBody>
          <a:bodyPr/>
          <a:lstStyle/>
          <a:p>
            <a:pPr marL="0" indent="0">
              <a:buNone/>
            </a:pPr>
            <a:r>
              <a:rPr lang="en-US" altLang="en-US" dirty="0">
                <a:solidFill>
                  <a:schemeClr val="tx1"/>
                </a:solidFill>
                <a:latin typeface="Trebuchet MS" panose="020B0603020202020204" pitchFamily="34" charset="0"/>
              </a:rPr>
              <a:t>New WIOA Fields on this screen:</a:t>
            </a:r>
          </a:p>
          <a:p>
            <a:pPr lvl="1"/>
            <a:r>
              <a:rPr lang="en-US" altLang="en-US" dirty="0">
                <a:solidFill>
                  <a:schemeClr val="tx1"/>
                </a:solidFill>
                <a:latin typeface="Trebuchet MS" panose="020B0603020202020204" pitchFamily="34" charset="0"/>
              </a:rPr>
              <a:t> Long-Term Unemployed at Program Entry?  </a:t>
            </a:r>
            <a:r>
              <a:rPr lang="en-US" altLang="en-US" dirty="0">
                <a:solidFill>
                  <a:srgbClr val="FF0000"/>
                </a:solidFill>
                <a:latin typeface="Trebuchet MS" panose="020B0603020202020204" pitchFamily="34" charset="0"/>
              </a:rPr>
              <a:t>Yes = Unemployed 27 or more consecutive weeks</a:t>
            </a:r>
          </a:p>
          <a:p>
            <a:endParaRPr lang="en-US" dirty="0"/>
          </a:p>
        </p:txBody>
      </p:sp>
      <p:sp>
        <p:nvSpPr>
          <p:cNvPr id="4" name="Footer Placeholder 3">
            <a:extLst>
              <a:ext uri="{FF2B5EF4-FFF2-40B4-BE49-F238E27FC236}">
                <a16:creationId xmlns:a16="http://schemas.microsoft.com/office/drawing/2014/main" id="{0F4DEEF8-A584-471E-A605-D92ED65DFC5B}"/>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EBF82BD3-7AC6-44A3-834E-03FE2324E598}"/>
              </a:ext>
            </a:extLst>
          </p:cNvPr>
          <p:cNvPicPr>
            <a:picLocks noChangeAspect="1"/>
          </p:cNvPicPr>
          <p:nvPr/>
        </p:nvPicPr>
        <p:blipFill>
          <a:blip r:embed="rId2"/>
          <a:stretch>
            <a:fillRect/>
          </a:stretch>
        </p:blipFill>
        <p:spPr>
          <a:xfrm>
            <a:off x="6179419" y="2656572"/>
            <a:ext cx="4833714" cy="2432039"/>
          </a:xfrm>
          <a:prstGeom prst="rect">
            <a:avLst/>
          </a:prstGeom>
        </p:spPr>
      </p:pic>
    </p:spTree>
    <p:extLst>
      <p:ext uri="{BB962C8B-B14F-4D97-AF65-F5344CB8AC3E}">
        <p14:creationId xmlns:p14="http://schemas.microsoft.com/office/powerpoint/2010/main" val="110249048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BB73-B062-4A4E-B3A1-AED6E40620C4}"/>
              </a:ext>
            </a:extLst>
          </p:cNvPr>
          <p:cNvSpPr>
            <a:spLocks noGrp="1"/>
          </p:cNvSpPr>
          <p:nvPr>
            <p:ph type="title"/>
          </p:nvPr>
        </p:nvSpPr>
        <p:spPr/>
        <p:txBody>
          <a:bodyPr>
            <a:normAutofit fontScale="90000"/>
          </a:bodyPr>
          <a:lstStyle/>
          <a:p>
            <a:pPr algn="ctr"/>
            <a:r>
              <a:rPr lang="en-US" dirty="0"/>
              <a:t>Public Assistance Screen</a:t>
            </a:r>
          </a:p>
        </p:txBody>
      </p:sp>
      <p:sp>
        <p:nvSpPr>
          <p:cNvPr id="3" name="Content Placeholder 2">
            <a:extLst>
              <a:ext uri="{FF2B5EF4-FFF2-40B4-BE49-F238E27FC236}">
                <a16:creationId xmlns:a16="http://schemas.microsoft.com/office/drawing/2014/main" id="{B803D68E-85A5-4FA2-858A-0E5A9E5135FE}"/>
              </a:ext>
            </a:extLst>
          </p:cNvPr>
          <p:cNvSpPr>
            <a:spLocks noGrp="1"/>
          </p:cNvSpPr>
          <p:nvPr>
            <p:ph idx="1"/>
          </p:nvPr>
        </p:nvSpPr>
        <p:spPr>
          <a:xfrm>
            <a:off x="838201" y="2118167"/>
            <a:ext cx="5219700" cy="4058796"/>
          </a:xfrm>
        </p:spPr>
        <p:txBody>
          <a:bodyPr/>
          <a:lstStyle/>
          <a:p>
            <a:pPr marL="0" indent="0">
              <a:buNone/>
            </a:pPr>
            <a:r>
              <a:rPr lang="en-US" altLang="en-US" dirty="0">
                <a:solidFill>
                  <a:schemeClr val="tx1"/>
                </a:solidFill>
                <a:latin typeface="Trebuchet MS" panose="020B0603020202020204" pitchFamily="34" charset="0"/>
              </a:rPr>
              <a:t>New WIOA Fields on this screen:</a:t>
            </a:r>
          </a:p>
          <a:p>
            <a:pPr lvl="1"/>
            <a:r>
              <a:rPr lang="en-US" altLang="en-US" dirty="0">
                <a:solidFill>
                  <a:schemeClr val="tx1"/>
                </a:solidFill>
                <a:latin typeface="Trebuchet MS" panose="020B0603020202020204" pitchFamily="34" charset="0"/>
              </a:rPr>
              <a:t>Exhausting TANF within two years? </a:t>
            </a:r>
            <a:r>
              <a:rPr lang="en-US" altLang="en-US" dirty="0">
                <a:solidFill>
                  <a:srgbClr val="FF0000"/>
                </a:solidFill>
                <a:latin typeface="Trebuchet MS" panose="020B0603020202020204" pitchFamily="34" charset="0"/>
              </a:rPr>
              <a:t>TANF has a lifetime eligibility of 60 months. So if an individual has received TANF for 36 months or more, then the appropriate response to the question of </a:t>
            </a:r>
            <a:r>
              <a:rPr lang="en-US" altLang="en-US" dirty="0">
                <a:solidFill>
                  <a:schemeClr val="tx1"/>
                </a:solidFill>
                <a:latin typeface="Trebuchet MS" panose="020B0603020202020204" pitchFamily="34" charset="0"/>
              </a:rPr>
              <a:t>“Exhausting TANF within two years?” </a:t>
            </a:r>
            <a:r>
              <a:rPr lang="en-US" altLang="en-US" dirty="0">
                <a:solidFill>
                  <a:srgbClr val="FF0000"/>
                </a:solidFill>
                <a:latin typeface="Trebuchet MS" panose="020B0603020202020204" pitchFamily="34" charset="0"/>
              </a:rPr>
              <a:t>would be “Yes” </a:t>
            </a:r>
          </a:p>
          <a:p>
            <a:endParaRPr lang="en-US" dirty="0"/>
          </a:p>
        </p:txBody>
      </p:sp>
      <p:sp>
        <p:nvSpPr>
          <p:cNvPr id="4" name="Footer Placeholder 3">
            <a:extLst>
              <a:ext uri="{FF2B5EF4-FFF2-40B4-BE49-F238E27FC236}">
                <a16:creationId xmlns:a16="http://schemas.microsoft.com/office/drawing/2014/main" id="{BD63E0A6-9E2C-4C4D-B158-2D1AABA8563B}"/>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E7B8FD55-DCD6-4E21-AE7B-7D4D38C973A9}"/>
              </a:ext>
            </a:extLst>
          </p:cNvPr>
          <p:cNvPicPr>
            <a:picLocks noChangeAspect="1"/>
          </p:cNvPicPr>
          <p:nvPr/>
        </p:nvPicPr>
        <p:blipFill>
          <a:blip r:embed="rId2"/>
          <a:stretch>
            <a:fillRect/>
          </a:stretch>
        </p:blipFill>
        <p:spPr>
          <a:xfrm>
            <a:off x="6414362" y="2621958"/>
            <a:ext cx="5219700" cy="2445988"/>
          </a:xfrm>
          <a:prstGeom prst="rect">
            <a:avLst/>
          </a:prstGeom>
        </p:spPr>
      </p:pic>
    </p:spTree>
    <p:extLst>
      <p:ext uri="{BB962C8B-B14F-4D97-AF65-F5344CB8AC3E}">
        <p14:creationId xmlns:p14="http://schemas.microsoft.com/office/powerpoint/2010/main" val="209131541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D3EAD-7BCB-4DF6-A989-A7A9F013499D}"/>
              </a:ext>
            </a:extLst>
          </p:cNvPr>
          <p:cNvSpPr>
            <a:spLocks noGrp="1"/>
          </p:cNvSpPr>
          <p:nvPr>
            <p:ph type="title"/>
          </p:nvPr>
        </p:nvSpPr>
        <p:spPr/>
        <p:txBody>
          <a:bodyPr>
            <a:normAutofit fontScale="90000"/>
          </a:bodyPr>
          <a:lstStyle/>
          <a:p>
            <a:pPr algn="ctr"/>
            <a:r>
              <a:rPr lang="en-US" dirty="0"/>
              <a:t>Public Assistance Screen</a:t>
            </a:r>
          </a:p>
        </p:txBody>
      </p:sp>
      <p:sp>
        <p:nvSpPr>
          <p:cNvPr id="3" name="Content Placeholder 2">
            <a:extLst>
              <a:ext uri="{FF2B5EF4-FFF2-40B4-BE49-F238E27FC236}">
                <a16:creationId xmlns:a16="http://schemas.microsoft.com/office/drawing/2014/main" id="{07975759-F187-4DE3-A7F0-22FCFAAE4AEA}"/>
              </a:ext>
            </a:extLst>
          </p:cNvPr>
          <p:cNvSpPr>
            <a:spLocks noGrp="1"/>
          </p:cNvSpPr>
          <p:nvPr>
            <p:ph idx="1"/>
          </p:nvPr>
        </p:nvSpPr>
        <p:spPr>
          <a:xfrm>
            <a:off x="838200" y="2118167"/>
            <a:ext cx="4834180" cy="4058796"/>
          </a:xfrm>
        </p:spPr>
        <p:txBody>
          <a:bodyPr>
            <a:normAutofit fontScale="92500" lnSpcReduction="20000"/>
          </a:bodyPr>
          <a:lstStyle/>
          <a:p>
            <a:pPr marL="0" indent="0">
              <a:buNone/>
            </a:pPr>
            <a:r>
              <a:rPr lang="en-US" altLang="en-US" dirty="0">
                <a:solidFill>
                  <a:schemeClr val="tx1"/>
                </a:solidFill>
                <a:latin typeface="Trebuchet MS" panose="020B0603020202020204" pitchFamily="34" charset="0"/>
              </a:rPr>
              <a:t>New WIOA Fields on this screen:</a:t>
            </a:r>
          </a:p>
          <a:p>
            <a:pPr lvl="1"/>
            <a:r>
              <a:rPr lang="en-US" altLang="en-US" dirty="0">
                <a:solidFill>
                  <a:schemeClr val="tx1"/>
                </a:solidFill>
                <a:latin typeface="Trebuchet MS" panose="020B0603020202020204" pitchFamily="34" charset="0"/>
              </a:rPr>
              <a:t>Ticket to Work Holder? </a:t>
            </a:r>
            <a:r>
              <a:rPr lang="en-US" altLang="en-US" dirty="0"/>
              <a:t>- </a:t>
            </a:r>
            <a:r>
              <a:rPr lang="en-US" altLang="en-US" sz="2000" dirty="0">
                <a:solidFill>
                  <a:srgbClr val="FF0000"/>
                </a:solidFill>
                <a:latin typeface="Trebuchet MS" panose="020B0603020202020204" pitchFamily="34" charset="0"/>
              </a:rPr>
              <a:t>Ticket to Work is a free and voluntary program that can help Social Security beneficiaries go to work, get a good job that may lead to a career, and become financially independent, all while they keep their Medicare or Medicaid. Individuals who receive Social Security benefits because of a disability and are aged 18 through 64 probably already qualify for the program – if so the response to this question would be “Yes”</a:t>
            </a:r>
          </a:p>
          <a:p>
            <a:endParaRPr lang="en-US" dirty="0"/>
          </a:p>
        </p:txBody>
      </p:sp>
      <p:sp>
        <p:nvSpPr>
          <p:cNvPr id="4" name="Footer Placeholder 3">
            <a:extLst>
              <a:ext uri="{FF2B5EF4-FFF2-40B4-BE49-F238E27FC236}">
                <a16:creationId xmlns:a16="http://schemas.microsoft.com/office/drawing/2014/main" id="{E2CEF6CD-E27B-4FA2-88FB-F1676633A7DA}"/>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BB3C2D05-037A-4D4F-8299-F3E2AC67304D}"/>
              </a:ext>
            </a:extLst>
          </p:cNvPr>
          <p:cNvPicPr>
            <a:picLocks noChangeAspect="1"/>
          </p:cNvPicPr>
          <p:nvPr/>
        </p:nvPicPr>
        <p:blipFill>
          <a:blip r:embed="rId2"/>
          <a:stretch>
            <a:fillRect/>
          </a:stretch>
        </p:blipFill>
        <p:spPr>
          <a:xfrm>
            <a:off x="6096000" y="2371241"/>
            <a:ext cx="5181600" cy="2758698"/>
          </a:xfrm>
          <a:prstGeom prst="rect">
            <a:avLst/>
          </a:prstGeom>
        </p:spPr>
      </p:pic>
    </p:spTree>
    <p:extLst>
      <p:ext uri="{BB962C8B-B14F-4D97-AF65-F5344CB8AC3E}">
        <p14:creationId xmlns:p14="http://schemas.microsoft.com/office/powerpoint/2010/main" val="180355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34B6-5F0A-41DC-A0AB-912D3F6C6E4B}"/>
              </a:ext>
            </a:extLst>
          </p:cNvPr>
          <p:cNvSpPr>
            <a:spLocks noGrp="1"/>
          </p:cNvSpPr>
          <p:nvPr>
            <p:ph type="title"/>
          </p:nvPr>
        </p:nvSpPr>
        <p:spPr/>
        <p:txBody>
          <a:bodyPr>
            <a:normAutofit fontScale="90000"/>
          </a:bodyPr>
          <a:lstStyle/>
          <a:p>
            <a:pPr algn="ctr"/>
            <a:r>
              <a:rPr lang="en-US" dirty="0"/>
              <a:t>Public Assistance Screen</a:t>
            </a:r>
          </a:p>
        </p:txBody>
      </p:sp>
      <p:sp>
        <p:nvSpPr>
          <p:cNvPr id="3" name="Content Placeholder 2">
            <a:extLst>
              <a:ext uri="{FF2B5EF4-FFF2-40B4-BE49-F238E27FC236}">
                <a16:creationId xmlns:a16="http://schemas.microsoft.com/office/drawing/2014/main" id="{E7D418A3-4A87-4C32-A76A-654241F8946D}"/>
              </a:ext>
            </a:extLst>
          </p:cNvPr>
          <p:cNvSpPr>
            <a:spLocks noGrp="1"/>
          </p:cNvSpPr>
          <p:nvPr>
            <p:ph idx="1"/>
          </p:nvPr>
        </p:nvSpPr>
        <p:spPr>
          <a:xfrm>
            <a:off x="838200" y="1766807"/>
            <a:ext cx="10515600" cy="4410156"/>
          </a:xfrm>
        </p:spPr>
        <p:txBody>
          <a:bodyPr/>
          <a:lstStyle/>
          <a:p>
            <a:pPr marL="0" indent="0">
              <a:buNone/>
            </a:pPr>
            <a:r>
              <a:rPr lang="en-US" altLang="en-US" dirty="0">
                <a:solidFill>
                  <a:schemeClr val="tx1"/>
                </a:solidFill>
                <a:latin typeface="Trebuchet MS" panose="020B0603020202020204" pitchFamily="34" charset="0"/>
              </a:rPr>
              <a:t>New WIOA Fields on this screen:</a:t>
            </a:r>
          </a:p>
          <a:p>
            <a:pPr lvl="1"/>
            <a:r>
              <a:rPr lang="en-US" altLang="en-US" dirty="0">
                <a:solidFill>
                  <a:schemeClr val="tx1"/>
                </a:solidFill>
                <a:latin typeface="Trebuchet MS" panose="020B0603020202020204" pitchFamily="34" charset="0"/>
              </a:rPr>
              <a:t>Employment and Training Programs Related to SNAP?</a:t>
            </a:r>
          </a:p>
          <a:p>
            <a:pPr lvl="2"/>
            <a:r>
              <a:rPr lang="en-US" altLang="en-US" dirty="0">
                <a:solidFill>
                  <a:schemeClr val="tx1"/>
                </a:solidFill>
                <a:latin typeface="Trebuchet MS" panose="020B0603020202020204" pitchFamily="34" charset="0"/>
              </a:rPr>
              <a:t>First, Supplemental Nutrition Assistance Program (SNAP) or Food Stamps </a:t>
            </a:r>
            <a:r>
              <a:rPr lang="en-US" altLang="en-US" dirty="0">
                <a:solidFill>
                  <a:srgbClr val="FF0000"/>
                </a:solidFill>
                <a:latin typeface="Trebuchet MS" panose="020B0603020202020204" pitchFamily="34" charset="0"/>
              </a:rPr>
              <a:t>The SNAP Employment &amp; Training Program's (SNAP E&amp;T) goal is to help improve work skills and assist with finding a job through short-term training and work assignments as well as GED, resume-writing and interviewing classes</a:t>
            </a:r>
          </a:p>
          <a:p>
            <a:pPr lvl="2"/>
            <a:r>
              <a:rPr lang="en-US" altLang="en-US" dirty="0">
                <a:solidFill>
                  <a:srgbClr val="FF0000"/>
                </a:solidFill>
                <a:latin typeface="Trebuchet MS" panose="020B0603020202020204" pitchFamily="34" charset="0"/>
              </a:rPr>
              <a:t>Populate the </a:t>
            </a:r>
            <a:r>
              <a:rPr lang="en-US" altLang="en-US" dirty="0">
                <a:solidFill>
                  <a:schemeClr val="tx1"/>
                </a:solidFill>
                <a:latin typeface="Trebuchet MS" panose="020B0603020202020204" pitchFamily="34" charset="0"/>
              </a:rPr>
              <a:t>“Employment and Training Programs Related to SNAP?” </a:t>
            </a:r>
            <a:r>
              <a:rPr lang="en-US" altLang="en-US" dirty="0">
                <a:solidFill>
                  <a:srgbClr val="FF0000"/>
                </a:solidFill>
                <a:latin typeface="Trebuchet MS" panose="020B0603020202020204" pitchFamily="34" charset="0"/>
              </a:rPr>
              <a:t>with “Yes”</a:t>
            </a:r>
            <a:r>
              <a:rPr lang="en-US" altLang="en-US" dirty="0">
                <a:latin typeface="Trebuchet MS" panose="020B0603020202020204" pitchFamily="34" charset="0"/>
              </a:rPr>
              <a:t> </a:t>
            </a:r>
            <a:r>
              <a:rPr lang="en-US" altLang="en-US" dirty="0">
                <a:solidFill>
                  <a:srgbClr val="FF0000"/>
                </a:solidFill>
                <a:latin typeface="Trebuchet MS" panose="020B0603020202020204" pitchFamily="34" charset="0"/>
              </a:rPr>
              <a:t>if an individual is participating in any SNAP E&amp;T</a:t>
            </a:r>
          </a:p>
          <a:p>
            <a:endParaRPr lang="en-US" dirty="0"/>
          </a:p>
        </p:txBody>
      </p:sp>
      <p:sp>
        <p:nvSpPr>
          <p:cNvPr id="4" name="Footer Placeholder 3">
            <a:extLst>
              <a:ext uri="{FF2B5EF4-FFF2-40B4-BE49-F238E27FC236}">
                <a16:creationId xmlns:a16="http://schemas.microsoft.com/office/drawing/2014/main" id="{8961E168-61D1-43B6-8E37-989F9B517A09}"/>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19BBB0E8-DF6E-4ECD-AFC5-824A4D1B26AB}"/>
              </a:ext>
            </a:extLst>
          </p:cNvPr>
          <p:cNvPicPr>
            <a:picLocks noChangeAspect="1"/>
          </p:cNvPicPr>
          <p:nvPr/>
        </p:nvPicPr>
        <p:blipFill>
          <a:blip r:embed="rId2"/>
          <a:stretch>
            <a:fillRect/>
          </a:stretch>
        </p:blipFill>
        <p:spPr>
          <a:xfrm>
            <a:off x="3955983" y="4687503"/>
            <a:ext cx="4071486" cy="1365474"/>
          </a:xfrm>
          <a:prstGeom prst="rect">
            <a:avLst/>
          </a:prstGeom>
        </p:spPr>
      </p:pic>
    </p:spTree>
    <p:extLst>
      <p:ext uri="{BB962C8B-B14F-4D97-AF65-F5344CB8AC3E}">
        <p14:creationId xmlns:p14="http://schemas.microsoft.com/office/powerpoint/2010/main" val="42502072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86F3-A22A-4F59-A6E8-1BEF4CC67377}"/>
              </a:ext>
            </a:extLst>
          </p:cNvPr>
          <p:cNvSpPr>
            <a:spLocks noGrp="1"/>
          </p:cNvSpPr>
          <p:nvPr>
            <p:ph type="title"/>
          </p:nvPr>
        </p:nvSpPr>
        <p:spPr/>
        <p:txBody>
          <a:bodyPr>
            <a:normAutofit fontScale="90000"/>
          </a:bodyPr>
          <a:lstStyle/>
          <a:p>
            <a:pPr algn="ctr"/>
            <a:r>
              <a:rPr lang="en-US" dirty="0"/>
              <a:t>Public Assistance Screen</a:t>
            </a:r>
          </a:p>
        </p:txBody>
      </p:sp>
      <p:sp>
        <p:nvSpPr>
          <p:cNvPr id="3" name="Content Placeholder 2">
            <a:extLst>
              <a:ext uri="{FF2B5EF4-FFF2-40B4-BE49-F238E27FC236}">
                <a16:creationId xmlns:a16="http://schemas.microsoft.com/office/drawing/2014/main" id="{504932FA-26BE-447F-9745-ED407B90AD61}"/>
              </a:ext>
            </a:extLst>
          </p:cNvPr>
          <p:cNvSpPr>
            <a:spLocks noGrp="1"/>
          </p:cNvSpPr>
          <p:nvPr>
            <p:ph idx="1"/>
          </p:nvPr>
        </p:nvSpPr>
        <p:spPr>
          <a:xfrm>
            <a:off x="838200" y="2118167"/>
            <a:ext cx="4958166" cy="4058796"/>
          </a:xfrm>
        </p:spPr>
        <p:txBody>
          <a:bodyPr>
            <a:normAutofit fontScale="92500" lnSpcReduction="10000"/>
          </a:bodyPr>
          <a:lstStyle/>
          <a:p>
            <a:pPr marL="0" indent="0">
              <a:buNone/>
            </a:pPr>
            <a:r>
              <a:rPr lang="en-US" altLang="en-US" dirty="0">
                <a:solidFill>
                  <a:schemeClr val="tx1"/>
                </a:solidFill>
                <a:latin typeface="Trebuchet MS" panose="020B0603020202020204" pitchFamily="34" charset="0"/>
              </a:rPr>
              <a:t>Most Recent Date Referred to Other Federal/State Assistance:</a:t>
            </a:r>
          </a:p>
          <a:p>
            <a:pPr lvl="1"/>
            <a:r>
              <a:rPr lang="en-US" altLang="en-US" dirty="0">
                <a:solidFill>
                  <a:srgbClr val="FF0000"/>
                </a:solidFill>
              </a:rPr>
              <a:t>Record the most recent date a job seeker was referred to Other Federal/State Assistance. This may include Supplemental Nutrition Assistance Program (SNAP) benefits, Temporary Assistance for Needy Families (TANF), health insurance assistance, child support assistance, tax preparation support, and any other Federal or State assistance programs</a:t>
            </a:r>
            <a:r>
              <a:rPr lang="en-US" dirty="0"/>
              <a:t> </a:t>
            </a:r>
          </a:p>
          <a:p>
            <a:endParaRPr lang="en-US" dirty="0"/>
          </a:p>
        </p:txBody>
      </p:sp>
      <p:sp>
        <p:nvSpPr>
          <p:cNvPr id="4" name="Footer Placeholder 3">
            <a:extLst>
              <a:ext uri="{FF2B5EF4-FFF2-40B4-BE49-F238E27FC236}">
                <a16:creationId xmlns:a16="http://schemas.microsoft.com/office/drawing/2014/main" id="{A0972C4B-24DC-4A26-8DD3-11AA16F1A4F4}"/>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321392AA-4FC7-421B-8672-A76FF19CCD8E}"/>
              </a:ext>
            </a:extLst>
          </p:cNvPr>
          <p:cNvPicPr>
            <a:picLocks noChangeAspect="1"/>
          </p:cNvPicPr>
          <p:nvPr/>
        </p:nvPicPr>
        <p:blipFill>
          <a:blip r:embed="rId2"/>
          <a:stretch>
            <a:fillRect/>
          </a:stretch>
        </p:blipFill>
        <p:spPr>
          <a:xfrm>
            <a:off x="6096000" y="2781700"/>
            <a:ext cx="5143500" cy="2319689"/>
          </a:xfrm>
          <a:prstGeom prst="rect">
            <a:avLst/>
          </a:prstGeom>
        </p:spPr>
      </p:pic>
    </p:spTree>
    <p:extLst>
      <p:ext uri="{BB962C8B-B14F-4D97-AF65-F5344CB8AC3E}">
        <p14:creationId xmlns:p14="http://schemas.microsoft.com/office/powerpoint/2010/main" val="143461882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00A0-B08E-4608-B33D-68CA9B92405E}"/>
              </a:ext>
            </a:extLst>
          </p:cNvPr>
          <p:cNvSpPr>
            <a:spLocks noGrp="1"/>
          </p:cNvSpPr>
          <p:nvPr>
            <p:ph type="title"/>
          </p:nvPr>
        </p:nvSpPr>
        <p:spPr/>
        <p:txBody>
          <a:bodyPr>
            <a:normAutofit fontScale="90000"/>
          </a:bodyPr>
          <a:lstStyle/>
          <a:p>
            <a:pPr algn="ctr"/>
            <a:r>
              <a:rPr lang="en-US" dirty="0"/>
              <a:t>Family Characteristics Screen</a:t>
            </a:r>
          </a:p>
        </p:txBody>
      </p:sp>
      <p:sp>
        <p:nvSpPr>
          <p:cNvPr id="3" name="Content Placeholder 2">
            <a:extLst>
              <a:ext uri="{FF2B5EF4-FFF2-40B4-BE49-F238E27FC236}">
                <a16:creationId xmlns:a16="http://schemas.microsoft.com/office/drawing/2014/main" id="{A275A35D-39BF-4595-B48F-C8E784B17884}"/>
              </a:ext>
            </a:extLst>
          </p:cNvPr>
          <p:cNvSpPr>
            <a:spLocks noGrp="1"/>
          </p:cNvSpPr>
          <p:nvPr>
            <p:ph idx="1"/>
          </p:nvPr>
        </p:nvSpPr>
        <p:spPr>
          <a:xfrm>
            <a:off x="838200" y="1859797"/>
            <a:ext cx="4974823" cy="4317166"/>
          </a:xfrm>
        </p:spPr>
        <p:txBody>
          <a:bodyPr>
            <a:normAutofit lnSpcReduction="10000"/>
          </a:bodyPr>
          <a:lstStyle/>
          <a:p>
            <a:r>
              <a:rPr lang="en-US" altLang="en-US" sz="2400" dirty="0">
                <a:solidFill>
                  <a:schemeClr val="tx1"/>
                </a:solidFill>
                <a:latin typeface="Trebuchet MS" panose="020B0603020202020204" pitchFamily="34" charset="0"/>
              </a:rPr>
              <a:t>In the guided application, the next screen that comes up is the Family Characteristics Screen</a:t>
            </a:r>
          </a:p>
          <a:p>
            <a:r>
              <a:rPr lang="en-US" altLang="en-US" sz="2400" dirty="0">
                <a:solidFill>
                  <a:schemeClr val="tx1"/>
                </a:solidFill>
                <a:latin typeface="Trebuchet MS" panose="020B0603020202020204" pitchFamily="34" charset="0"/>
              </a:rPr>
              <a:t>The family needs to be recorded in instances that the family has WIOA eligibility considerations:</a:t>
            </a:r>
          </a:p>
          <a:p>
            <a:pPr lvl="1"/>
            <a:r>
              <a:rPr lang="en-US" altLang="en-US" dirty="0">
                <a:solidFill>
                  <a:schemeClr val="tx1"/>
                </a:solidFill>
                <a:latin typeface="Trebuchet MS" panose="020B0603020202020204" pitchFamily="34" charset="0"/>
              </a:rPr>
              <a:t>Family Income calculation;</a:t>
            </a:r>
          </a:p>
          <a:p>
            <a:pPr lvl="1"/>
            <a:r>
              <a:rPr lang="en-US" altLang="en-US" dirty="0">
                <a:solidFill>
                  <a:schemeClr val="tx1"/>
                </a:solidFill>
                <a:latin typeface="Trebuchet MS" panose="020B0603020202020204" pitchFamily="34" charset="0"/>
              </a:rPr>
              <a:t>Low-Income due to member of the family being on food stamps or cash welfare; </a:t>
            </a:r>
          </a:p>
          <a:p>
            <a:pPr lvl="1"/>
            <a:r>
              <a:rPr lang="en-US" altLang="en-US" dirty="0">
                <a:solidFill>
                  <a:schemeClr val="tx1"/>
                </a:solidFill>
                <a:latin typeface="Trebuchet MS" panose="020B0603020202020204" pitchFamily="34" charset="0"/>
              </a:rPr>
              <a:t>Displaced Homemaker;</a:t>
            </a:r>
          </a:p>
          <a:p>
            <a:pPr lvl="1"/>
            <a:r>
              <a:rPr lang="en-US" altLang="en-US" dirty="0">
                <a:solidFill>
                  <a:schemeClr val="tx1"/>
                </a:solidFill>
                <a:latin typeface="Trebuchet MS" panose="020B0603020202020204" pitchFamily="34" charset="0"/>
              </a:rPr>
              <a:t>Spouse of Member of Armed Forces</a:t>
            </a:r>
          </a:p>
          <a:p>
            <a:endParaRPr lang="en-US" dirty="0"/>
          </a:p>
        </p:txBody>
      </p:sp>
      <p:sp>
        <p:nvSpPr>
          <p:cNvPr id="4" name="Footer Placeholder 3">
            <a:extLst>
              <a:ext uri="{FF2B5EF4-FFF2-40B4-BE49-F238E27FC236}">
                <a16:creationId xmlns:a16="http://schemas.microsoft.com/office/drawing/2014/main" id="{2E1F3E20-AA69-4F67-BEA5-0D3285BBDD91}"/>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0560A5AE-E110-4743-9319-1262C8BB3220}"/>
              </a:ext>
            </a:extLst>
          </p:cNvPr>
          <p:cNvPicPr>
            <a:picLocks noChangeAspect="1"/>
          </p:cNvPicPr>
          <p:nvPr/>
        </p:nvPicPr>
        <p:blipFill>
          <a:blip r:embed="rId2"/>
          <a:stretch>
            <a:fillRect/>
          </a:stretch>
        </p:blipFill>
        <p:spPr>
          <a:xfrm>
            <a:off x="6378978" y="2184035"/>
            <a:ext cx="4448175" cy="2945904"/>
          </a:xfrm>
          <a:prstGeom prst="rect">
            <a:avLst/>
          </a:prstGeom>
        </p:spPr>
      </p:pic>
    </p:spTree>
    <p:extLst>
      <p:ext uri="{BB962C8B-B14F-4D97-AF65-F5344CB8AC3E}">
        <p14:creationId xmlns:p14="http://schemas.microsoft.com/office/powerpoint/2010/main" val="3091301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330A-B236-4D2B-A255-3996565E3169}"/>
              </a:ext>
            </a:extLst>
          </p:cNvPr>
          <p:cNvSpPr>
            <a:spLocks noGrp="1"/>
          </p:cNvSpPr>
          <p:nvPr>
            <p:ph type="title"/>
          </p:nvPr>
        </p:nvSpPr>
        <p:spPr/>
        <p:txBody>
          <a:bodyPr>
            <a:normAutofit fontScale="90000"/>
          </a:bodyPr>
          <a:lstStyle/>
          <a:p>
            <a:pPr algn="ctr"/>
            <a:r>
              <a:rPr lang="en-US" dirty="0"/>
              <a:t>WIOA Family Definition </a:t>
            </a:r>
          </a:p>
        </p:txBody>
      </p:sp>
      <p:sp>
        <p:nvSpPr>
          <p:cNvPr id="3" name="Content Placeholder 2">
            <a:extLst>
              <a:ext uri="{FF2B5EF4-FFF2-40B4-BE49-F238E27FC236}">
                <a16:creationId xmlns:a16="http://schemas.microsoft.com/office/drawing/2014/main" id="{F981BE68-B284-4800-8B70-E9BDB284FE67}"/>
              </a:ext>
            </a:extLst>
          </p:cNvPr>
          <p:cNvSpPr>
            <a:spLocks noGrp="1"/>
          </p:cNvSpPr>
          <p:nvPr>
            <p:ph idx="1"/>
          </p:nvPr>
        </p:nvSpPr>
        <p:spPr/>
        <p:txBody>
          <a:bodyPr/>
          <a:lstStyle/>
          <a:p>
            <a:r>
              <a:rPr lang="en-US" dirty="0">
                <a:solidFill>
                  <a:schemeClr val="tx1"/>
                </a:solidFill>
                <a:latin typeface="Trebuchet MS" panose="020B0603020202020204" pitchFamily="34" charset="0"/>
              </a:rPr>
              <a:t>When recording family, it is important that the WIOA family definition be followed and is shown below:</a:t>
            </a:r>
          </a:p>
          <a:p>
            <a:r>
              <a:rPr lang="en-US" altLang="en-US" dirty="0">
                <a:solidFill>
                  <a:schemeClr val="tx1"/>
                </a:solidFill>
                <a:latin typeface="Trebuchet MS" panose="020B0603020202020204" pitchFamily="34" charset="0"/>
              </a:rPr>
              <a:t>Two or more persons related by blood, marriage, or decree of court who are living in a single residence </a:t>
            </a:r>
            <a:r>
              <a:rPr lang="en-US" altLang="en-US" b="1" u="sng" dirty="0">
                <a:solidFill>
                  <a:schemeClr val="tx1"/>
                </a:solidFill>
                <a:latin typeface="Trebuchet MS" panose="020B0603020202020204" pitchFamily="34" charset="0"/>
              </a:rPr>
              <a:t>and are</a:t>
            </a:r>
            <a:r>
              <a:rPr lang="en-US" altLang="en-US" dirty="0">
                <a:solidFill>
                  <a:schemeClr val="tx1"/>
                </a:solidFill>
                <a:latin typeface="Trebuchet MS" panose="020B0603020202020204" pitchFamily="34" charset="0"/>
              </a:rPr>
              <a:t> included in one or more of the following categories: </a:t>
            </a:r>
          </a:p>
          <a:p>
            <a:pPr lvl="1"/>
            <a:r>
              <a:rPr lang="en-US" altLang="en-US" dirty="0">
                <a:solidFill>
                  <a:schemeClr val="tx1"/>
                </a:solidFill>
                <a:latin typeface="Trebuchet MS" panose="020B0603020202020204" pitchFamily="34" charset="0"/>
              </a:rPr>
              <a:t>Married couple and dependent children</a:t>
            </a:r>
          </a:p>
          <a:p>
            <a:pPr lvl="1"/>
            <a:r>
              <a:rPr lang="en-US" altLang="en-US" dirty="0">
                <a:solidFill>
                  <a:schemeClr val="tx1"/>
                </a:solidFill>
                <a:latin typeface="Trebuchet MS" panose="020B0603020202020204" pitchFamily="34" charset="0"/>
              </a:rPr>
              <a:t>parent or guardian and dependent children</a:t>
            </a:r>
          </a:p>
          <a:p>
            <a:pPr lvl="1"/>
            <a:r>
              <a:rPr lang="en-US" altLang="en-US" dirty="0">
                <a:solidFill>
                  <a:schemeClr val="tx1"/>
                </a:solidFill>
                <a:latin typeface="Trebuchet MS" panose="020B0603020202020204" pitchFamily="34" charset="0"/>
              </a:rPr>
              <a:t>Married couple</a:t>
            </a:r>
          </a:p>
          <a:p>
            <a:endParaRPr lang="en-US" dirty="0"/>
          </a:p>
          <a:p>
            <a:endParaRPr lang="en-US" dirty="0"/>
          </a:p>
        </p:txBody>
      </p:sp>
      <p:sp>
        <p:nvSpPr>
          <p:cNvPr id="4" name="Footer Placeholder 3">
            <a:extLst>
              <a:ext uri="{FF2B5EF4-FFF2-40B4-BE49-F238E27FC236}">
                <a16:creationId xmlns:a16="http://schemas.microsoft.com/office/drawing/2014/main" id="{31A45C46-218D-4CC5-AEA7-909430A76350}"/>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39896914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FA08-1751-4AE0-AB7F-2016490C6A69}"/>
              </a:ext>
            </a:extLst>
          </p:cNvPr>
          <p:cNvSpPr>
            <a:spLocks noGrp="1"/>
          </p:cNvSpPr>
          <p:nvPr>
            <p:ph type="title"/>
          </p:nvPr>
        </p:nvSpPr>
        <p:spPr/>
        <p:txBody>
          <a:bodyPr>
            <a:normAutofit fontScale="90000"/>
          </a:bodyPr>
          <a:lstStyle/>
          <a:p>
            <a:pPr algn="ctr"/>
            <a:r>
              <a:rPr lang="en-US" dirty="0"/>
              <a:t>Family Characteristics Screen</a:t>
            </a:r>
          </a:p>
        </p:txBody>
      </p:sp>
      <p:sp>
        <p:nvSpPr>
          <p:cNvPr id="3" name="Content Placeholder 2">
            <a:extLst>
              <a:ext uri="{FF2B5EF4-FFF2-40B4-BE49-F238E27FC236}">
                <a16:creationId xmlns:a16="http://schemas.microsoft.com/office/drawing/2014/main" id="{2F646444-4A32-4B64-975B-4608EADAA292}"/>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Please understand that the WIOA application in IWDS is just that, the application to make a client qualified, and the family only needs to be recorded in this part of the application if the family is being utilized for eligibility criteria</a:t>
            </a:r>
          </a:p>
          <a:p>
            <a:r>
              <a:rPr lang="en-US" altLang="en-US" dirty="0">
                <a:solidFill>
                  <a:schemeClr val="tx1"/>
                </a:solidFill>
                <a:latin typeface="Trebuchet MS" panose="020B0603020202020204" pitchFamily="34" charset="0"/>
              </a:rPr>
              <a:t>When the family is recorded it should be in relation to how the family is being utilized as part of WIOA Eligibility</a:t>
            </a:r>
          </a:p>
          <a:p>
            <a:pPr lvl="1"/>
            <a:r>
              <a:rPr lang="en-US" altLang="en-US" dirty="0">
                <a:solidFill>
                  <a:schemeClr val="tx1"/>
                </a:solidFill>
                <a:latin typeface="Trebuchet MS" panose="020B0603020202020204" pitchFamily="34" charset="0"/>
              </a:rPr>
              <a:t>This means that if the client is a Youth, but eligibility is going to be based on the family income calculation, then the family characteristics screen would be populated as the parents, applicant, and siblings</a:t>
            </a:r>
          </a:p>
          <a:p>
            <a:endParaRPr lang="en-US" dirty="0"/>
          </a:p>
        </p:txBody>
      </p:sp>
      <p:sp>
        <p:nvSpPr>
          <p:cNvPr id="4" name="Footer Placeholder 3">
            <a:extLst>
              <a:ext uri="{FF2B5EF4-FFF2-40B4-BE49-F238E27FC236}">
                <a16:creationId xmlns:a16="http://schemas.microsoft.com/office/drawing/2014/main" id="{93773769-1493-461E-94DA-05A0DF1E72AD}"/>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84032350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2185-96FE-45FE-94B0-E74F2FDF796E}"/>
              </a:ext>
            </a:extLst>
          </p:cNvPr>
          <p:cNvSpPr>
            <a:spLocks noGrp="1"/>
          </p:cNvSpPr>
          <p:nvPr>
            <p:ph type="title"/>
          </p:nvPr>
        </p:nvSpPr>
        <p:spPr/>
        <p:txBody>
          <a:bodyPr>
            <a:normAutofit fontScale="90000"/>
          </a:bodyPr>
          <a:lstStyle/>
          <a:p>
            <a:pPr algn="ctr"/>
            <a:r>
              <a:rPr lang="en-US" dirty="0"/>
              <a:t>Family Characteristics Screen</a:t>
            </a:r>
          </a:p>
        </p:txBody>
      </p:sp>
      <p:sp>
        <p:nvSpPr>
          <p:cNvPr id="3" name="Content Placeholder 2">
            <a:extLst>
              <a:ext uri="{FF2B5EF4-FFF2-40B4-BE49-F238E27FC236}">
                <a16:creationId xmlns:a16="http://schemas.microsoft.com/office/drawing/2014/main" id="{C4B84599-F026-433F-9ED5-AEF058C376B5}"/>
              </a:ext>
            </a:extLst>
          </p:cNvPr>
          <p:cNvSpPr>
            <a:spLocks noGrp="1"/>
          </p:cNvSpPr>
          <p:nvPr>
            <p:ph idx="1"/>
          </p:nvPr>
        </p:nvSpPr>
        <p:spPr>
          <a:xfrm>
            <a:off x="838200" y="2118167"/>
            <a:ext cx="5113149" cy="4058796"/>
          </a:xfrm>
        </p:spPr>
        <p:txBody>
          <a:bodyPr>
            <a:normAutofit fontScale="92500" lnSpcReduction="10000"/>
          </a:bodyPr>
          <a:lstStyle/>
          <a:p>
            <a:r>
              <a:rPr lang="en-US" dirty="0">
                <a:solidFill>
                  <a:schemeClr val="tx1"/>
                </a:solidFill>
                <a:latin typeface="Trebuchet MS" panose="020B0603020202020204" pitchFamily="34" charset="0"/>
              </a:rPr>
              <a:t>When the family is being recorded, “Family Type” must use one of the choices shown in the drop-down, but it is important to understand that the “Family Type” response has no bearing on the actual WIOA eligibility</a:t>
            </a:r>
          </a:p>
          <a:p>
            <a:r>
              <a:rPr lang="en-US" dirty="0">
                <a:solidFill>
                  <a:schemeClr val="tx1"/>
                </a:solidFill>
                <a:latin typeface="Trebuchet MS" panose="020B0603020202020204" pitchFamily="34" charset="0"/>
              </a:rPr>
              <a:t>Give the response that closest resembles the circumstances of the need to record the family within the application</a:t>
            </a:r>
          </a:p>
        </p:txBody>
      </p:sp>
      <p:sp>
        <p:nvSpPr>
          <p:cNvPr id="4" name="Footer Placeholder 3">
            <a:extLst>
              <a:ext uri="{FF2B5EF4-FFF2-40B4-BE49-F238E27FC236}">
                <a16:creationId xmlns:a16="http://schemas.microsoft.com/office/drawing/2014/main" id="{F5C0D2C5-B9B3-48EE-AF59-1A989DA529CA}"/>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5F04BE45-F3DC-41B1-91AA-FCC56B90DEA0}"/>
              </a:ext>
            </a:extLst>
          </p:cNvPr>
          <p:cNvPicPr>
            <a:picLocks noChangeAspect="1"/>
          </p:cNvPicPr>
          <p:nvPr/>
        </p:nvPicPr>
        <p:blipFill>
          <a:blip r:embed="rId2"/>
          <a:stretch>
            <a:fillRect/>
          </a:stretch>
        </p:blipFill>
        <p:spPr>
          <a:xfrm>
            <a:off x="6240653" y="2309247"/>
            <a:ext cx="4533900" cy="2944677"/>
          </a:xfrm>
          <a:prstGeom prst="rect">
            <a:avLst/>
          </a:prstGeom>
        </p:spPr>
      </p:pic>
    </p:spTree>
    <p:extLst>
      <p:ext uri="{BB962C8B-B14F-4D97-AF65-F5344CB8AC3E}">
        <p14:creationId xmlns:p14="http://schemas.microsoft.com/office/powerpoint/2010/main" val="18308364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0E191-4AE6-4838-A31C-DB3E53B86CC8}"/>
              </a:ext>
            </a:extLst>
          </p:cNvPr>
          <p:cNvSpPr>
            <a:spLocks noGrp="1"/>
          </p:cNvSpPr>
          <p:nvPr>
            <p:ph type="title"/>
          </p:nvPr>
        </p:nvSpPr>
        <p:spPr/>
        <p:txBody>
          <a:bodyPr>
            <a:normAutofit fontScale="90000"/>
          </a:bodyPr>
          <a:lstStyle/>
          <a:p>
            <a:pPr algn="ctr"/>
            <a:r>
              <a:rPr lang="en-US" dirty="0"/>
              <a:t>Family Characteristics Screen</a:t>
            </a:r>
          </a:p>
        </p:txBody>
      </p:sp>
      <p:sp>
        <p:nvSpPr>
          <p:cNvPr id="3" name="Content Placeholder 2">
            <a:extLst>
              <a:ext uri="{FF2B5EF4-FFF2-40B4-BE49-F238E27FC236}">
                <a16:creationId xmlns:a16="http://schemas.microsoft.com/office/drawing/2014/main" id="{A6464DDC-59BC-4842-A130-B606CC43B71F}"/>
              </a:ext>
            </a:extLst>
          </p:cNvPr>
          <p:cNvSpPr>
            <a:spLocks noGrp="1"/>
          </p:cNvSpPr>
          <p:nvPr>
            <p:ph idx="1"/>
          </p:nvPr>
        </p:nvSpPr>
        <p:spPr>
          <a:xfrm>
            <a:off x="838200" y="2118167"/>
            <a:ext cx="4787685" cy="4058796"/>
          </a:xfrm>
        </p:spPr>
        <p:txBody>
          <a:bodyPr>
            <a:normAutofit fontScale="92500" lnSpcReduction="20000"/>
          </a:bodyPr>
          <a:lstStyle/>
          <a:p>
            <a:r>
              <a:rPr lang="en-US" dirty="0">
                <a:solidFill>
                  <a:schemeClr val="tx1"/>
                </a:solidFill>
                <a:latin typeface="Trebuchet MS" panose="020B0603020202020204" pitchFamily="34" charset="0"/>
              </a:rPr>
              <a:t>For this “example” application, the client is married, but the client has a disability, so utilizing Family of one Due to Disability as if the spouse's income would be included, would put the client over the WIOA Low-Income criteria  </a:t>
            </a:r>
          </a:p>
          <a:p>
            <a:r>
              <a:rPr lang="en-US" dirty="0">
                <a:solidFill>
                  <a:schemeClr val="tx1"/>
                </a:solidFill>
                <a:latin typeface="Trebuchet MS" panose="020B0603020202020204" pitchFamily="34" charset="0"/>
              </a:rPr>
              <a:t>In this case, describing as “Not Reported”</a:t>
            </a:r>
          </a:p>
          <a:p>
            <a:r>
              <a:rPr lang="en-US" dirty="0">
                <a:solidFill>
                  <a:schemeClr val="tx1"/>
                </a:solidFill>
                <a:latin typeface="Trebuchet MS" panose="020B0603020202020204" pitchFamily="34" charset="0"/>
              </a:rPr>
              <a:t>Remember, the family type carries no eligibility criteria    </a:t>
            </a:r>
          </a:p>
        </p:txBody>
      </p:sp>
      <p:sp>
        <p:nvSpPr>
          <p:cNvPr id="4" name="Footer Placeholder 3">
            <a:extLst>
              <a:ext uri="{FF2B5EF4-FFF2-40B4-BE49-F238E27FC236}">
                <a16:creationId xmlns:a16="http://schemas.microsoft.com/office/drawing/2014/main" id="{4E2C1263-E0F2-4F10-9032-EC33E29AA4C3}"/>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E5510DCF-4B8E-0A23-9221-DAC13C81A9B2}"/>
              </a:ext>
            </a:extLst>
          </p:cNvPr>
          <p:cNvPicPr>
            <a:picLocks noChangeAspect="1"/>
          </p:cNvPicPr>
          <p:nvPr/>
        </p:nvPicPr>
        <p:blipFill>
          <a:blip r:embed="rId2"/>
          <a:stretch>
            <a:fillRect/>
          </a:stretch>
        </p:blipFill>
        <p:spPr>
          <a:xfrm>
            <a:off x="6096000" y="2194412"/>
            <a:ext cx="4787685" cy="3362794"/>
          </a:xfrm>
          <a:prstGeom prst="rect">
            <a:avLst/>
          </a:prstGeom>
        </p:spPr>
      </p:pic>
    </p:spTree>
    <p:extLst>
      <p:ext uri="{BB962C8B-B14F-4D97-AF65-F5344CB8AC3E}">
        <p14:creationId xmlns:p14="http://schemas.microsoft.com/office/powerpoint/2010/main" val="1477411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2644F-CA8D-45C9-AA8B-6E0AE6E7084A}"/>
              </a:ext>
            </a:extLst>
          </p:cNvPr>
          <p:cNvSpPr>
            <a:spLocks noGrp="1"/>
          </p:cNvSpPr>
          <p:nvPr>
            <p:ph type="title"/>
          </p:nvPr>
        </p:nvSpPr>
        <p:spPr>
          <a:xfrm>
            <a:off x="3098468" y="610865"/>
            <a:ext cx="7616143" cy="561049"/>
          </a:xfrm>
        </p:spPr>
        <p:txBody>
          <a:bodyPr>
            <a:noAutofit/>
          </a:bodyPr>
          <a:lstStyle/>
          <a:p>
            <a:r>
              <a:rPr lang="en-US" sz="3800" dirty="0"/>
              <a:t>Searching for an Individual in IWDS</a:t>
            </a:r>
          </a:p>
        </p:txBody>
      </p:sp>
      <p:sp>
        <p:nvSpPr>
          <p:cNvPr id="3" name="Content Placeholder 2">
            <a:extLst>
              <a:ext uri="{FF2B5EF4-FFF2-40B4-BE49-F238E27FC236}">
                <a16:creationId xmlns:a16="http://schemas.microsoft.com/office/drawing/2014/main" id="{4B9533FC-6FA0-4280-AC65-B627FECAA0D5}"/>
              </a:ext>
            </a:extLst>
          </p:cNvPr>
          <p:cNvSpPr>
            <a:spLocks noGrp="1"/>
          </p:cNvSpPr>
          <p:nvPr>
            <p:ph idx="1"/>
          </p:nvPr>
        </p:nvSpPr>
        <p:spPr>
          <a:xfrm>
            <a:off x="838200" y="1817511"/>
            <a:ext cx="10515600" cy="4359452"/>
          </a:xfrm>
        </p:spPr>
        <p:txBody>
          <a:bodyPr>
            <a:normAutofit/>
          </a:bodyPr>
          <a:lstStyle/>
          <a:p>
            <a:r>
              <a:rPr lang="en-US" sz="2400" dirty="0">
                <a:solidFill>
                  <a:schemeClr val="tx1"/>
                </a:solidFill>
                <a:latin typeface="Trebuchet MS" panose="020B0603020202020204" pitchFamily="34" charset="0"/>
              </a:rPr>
              <a:t>By using any of the four recommended examples from the previous slide, it would have found the following “Customer” level record that was already in the “Training” platform of IWDS</a:t>
            </a:r>
          </a:p>
          <a:p>
            <a:r>
              <a:rPr lang="en-US" sz="2400" dirty="0">
                <a:solidFill>
                  <a:schemeClr val="tx1"/>
                </a:solidFill>
                <a:latin typeface="Trebuchet MS" panose="020B0603020202020204" pitchFamily="34" charset="0"/>
              </a:rPr>
              <a:t>If we were moving forward with this client to build an application, the next step would be to click on “view” and the customer level record would come up</a:t>
            </a:r>
          </a:p>
        </p:txBody>
      </p:sp>
      <p:sp>
        <p:nvSpPr>
          <p:cNvPr id="4" name="Footer Placeholder 3">
            <a:extLst>
              <a:ext uri="{FF2B5EF4-FFF2-40B4-BE49-F238E27FC236}">
                <a16:creationId xmlns:a16="http://schemas.microsoft.com/office/drawing/2014/main" id="{8B8D3E35-EE3D-4698-8419-FF50AC8F86BF}"/>
              </a:ext>
            </a:extLst>
          </p:cNvPr>
          <p:cNvSpPr>
            <a:spLocks noGrp="1"/>
          </p:cNvSpPr>
          <p:nvPr>
            <p:ph type="ftr" sz="quarter" idx="11"/>
          </p:nvPr>
        </p:nvSpPr>
        <p:spPr/>
        <p:txBody>
          <a:bodyPr/>
          <a:lstStyle/>
          <a:p>
            <a:r>
              <a:rPr lang="en-US" dirty="0"/>
              <a:t>June 22nd, 2023 </a:t>
            </a:r>
          </a:p>
        </p:txBody>
      </p:sp>
      <p:pic>
        <p:nvPicPr>
          <p:cNvPr id="5" name="Picture 4">
            <a:extLst>
              <a:ext uri="{FF2B5EF4-FFF2-40B4-BE49-F238E27FC236}">
                <a16:creationId xmlns:a16="http://schemas.microsoft.com/office/drawing/2014/main" id="{F0562694-5567-4736-8CD5-067155503217}"/>
              </a:ext>
            </a:extLst>
          </p:cNvPr>
          <p:cNvPicPr>
            <a:picLocks noChangeAspect="1"/>
          </p:cNvPicPr>
          <p:nvPr/>
        </p:nvPicPr>
        <p:blipFill>
          <a:blip r:embed="rId2"/>
          <a:stretch>
            <a:fillRect/>
          </a:stretch>
        </p:blipFill>
        <p:spPr>
          <a:xfrm>
            <a:off x="3291592" y="4205288"/>
            <a:ext cx="6105525" cy="1971675"/>
          </a:xfrm>
          <a:prstGeom prst="rect">
            <a:avLst/>
          </a:prstGeom>
        </p:spPr>
      </p:pic>
    </p:spTree>
    <p:extLst>
      <p:ext uri="{BB962C8B-B14F-4D97-AF65-F5344CB8AC3E}">
        <p14:creationId xmlns:p14="http://schemas.microsoft.com/office/powerpoint/2010/main" val="105784021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AAE6-4E37-47B6-A797-73812A1EFC5D}"/>
              </a:ext>
            </a:extLst>
          </p:cNvPr>
          <p:cNvSpPr>
            <a:spLocks noGrp="1"/>
          </p:cNvSpPr>
          <p:nvPr>
            <p:ph type="title"/>
          </p:nvPr>
        </p:nvSpPr>
        <p:spPr/>
        <p:txBody>
          <a:bodyPr>
            <a:normAutofit fontScale="90000"/>
          </a:bodyPr>
          <a:lstStyle/>
          <a:p>
            <a:pPr algn="ctr"/>
            <a:r>
              <a:rPr lang="en-US" dirty="0"/>
              <a:t>Family Characteristics Screen</a:t>
            </a:r>
          </a:p>
        </p:txBody>
      </p:sp>
      <p:sp>
        <p:nvSpPr>
          <p:cNvPr id="3" name="Content Placeholder 2">
            <a:extLst>
              <a:ext uri="{FF2B5EF4-FFF2-40B4-BE49-F238E27FC236}">
                <a16:creationId xmlns:a16="http://schemas.microsoft.com/office/drawing/2014/main" id="{5A9D8A79-830A-44A1-9734-1E5CF0882DEE}"/>
              </a:ext>
            </a:extLst>
          </p:cNvPr>
          <p:cNvSpPr>
            <a:spLocks noGrp="1"/>
          </p:cNvSpPr>
          <p:nvPr>
            <p:ph idx="1"/>
          </p:nvPr>
        </p:nvSpPr>
        <p:spPr>
          <a:xfrm>
            <a:off x="838200" y="2118167"/>
            <a:ext cx="4462220" cy="4058796"/>
          </a:xfrm>
        </p:spPr>
        <p:txBody>
          <a:bodyPr>
            <a:normAutofit lnSpcReduction="10000"/>
          </a:bodyPr>
          <a:lstStyle/>
          <a:p>
            <a:r>
              <a:rPr lang="en-US" altLang="en-US" dirty="0">
                <a:solidFill>
                  <a:schemeClr val="tx1"/>
                </a:solidFill>
                <a:latin typeface="Trebuchet MS" panose="020B0603020202020204" pitchFamily="34" charset="0"/>
              </a:rPr>
              <a:t>Family of one due to Disability should be utilized when it is in the best interest of the client</a:t>
            </a:r>
          </a:p>
          <a:p>
            <a:r>
              <a:rPr lang="en-US" altLang="en-US" dirty="0">
                <a:solidFill>
                  <a:schemeClr val="tx1"/>
                </a:solidFill>
                <a:latin typeface="Trebuchet MS" panose="020B0603020202020204" pitchFamily="34" charset="0"/>
              </a:rPr>
              <a:t>You do not need to “List Family” members when it is a Family of 1 due to Disability as it is known the client is the family of 1</a:t>
            </a:r>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72B4008B-7A49-4DB9-AD2C-96ACC50DBD92}"/>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3B5CBAA1-ED6F-03DB-9AB8-276989A0C294}"/>
              </a:ext>
            </a:extLst>
          </p:cNvPr>
          <p:cNvPicPr>
            <a:picLocks noChangeAspect="1"/>
          </p:cNvPicPr>
          <p:nvPr/>
        </p:nvPicPr>
        <p:blipFill>
          <a:blip r:embed="rId2"/>
          <a:stretch>
            <a:fillRect/>
          </a:stretch>
        </p:blipFill>
        <p:spPr>
          <a:xfrm>
            <a:off x="6096000" y="2194412"/>
            <a:ext cx="4787685" cy="3362794"/>
          </a:xfrm>
          <a:prstGeom prst="rect">
            <a:avLst/>
          </a:prstGeom>
        </p:spPr>
      </p:pic>
      <p:sp>
        <p:nvSpPr>
          <p:cNvPr id="6" name="Left Arrow 4">
            <a:extLst>
              <a:ext uri="{FF2B5EF4-FFF2-40B4-BE49-F238E27FC236}">
                <a16:creationId xmlns:a16="http://schemas.microsoft.com/office/drawing/2014/main" id="{E2A62DC8-F66F-237E-B4C1-DB3BB7A36FA2}"/>
              </a:ext>
            </a:extLst>
          </p:cNvPr>
          <p:cNvSpPr/>
          <p:nvPr/>
        </p:nvSpPr>
        <p:spPr>
          <a:xfrm>
            <a:off x="8890545" y="4675718"/>
            <a:ext cx="673681" cy="2516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765701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AE4A-E52F-4B2A-A9A8-1FC2623C0DE6}"/>
              </a:ext>
            </a:extLst>
          </p:cNvPr>
          <p:cNvSpPr>
            <a:spLocks noGrp="1"/>
          </p:cNvSpPr>
          <p:nvPr>
            <p:ph type="title"/>
          </p:nvPr>
        </p:nvSpPr>
        <p:spPr>
          <a:xfrm>
            <a:off x="3211011" y="610865"/>
            <a:ext cx="6263190" cy="561049"/>
          </a:xfrm>
        </p:spPr>
        <p:txBody>
          <a:bodyPr>
            <a:normAutofit fontScale="90000"/>
          </a:bodyPr>
          <a:lstStyle/>
          <a:p>
            <a:pPr algn="ctr"/>
            <a:r>
              <a:rPr lang="en-US" dirty="0"/>
              <a:t>Income Calculation Screen </a:t>
            </a:r>
          </a:p>
        </p:txBody>
      </p:sp>
      <p:sp>
        <p:nvSpPr>
          <p:cNvPr id="3" name="Content Placeholder 2">
            <a:extLst>
              <a:ext uri="{FF2B5EF4-FFF2-40B4-BE49-F238E27FC236}">
                <a16:creationId xmlns:a16="http://schemas.microsoft.com/office/drawing/2014/main" id="{1B99035E-1530-406D-A8FF-58378AE978CC}"/>
              </a:ext>
            </a:extLst>
          </p:cNvPr>
          <p:cNvSpPr>
            <a:spLocks noGrp="1"/>
          </p:cNvSpPr>
          <p:nvPr>
            <p:ph idx="1"/>
          </p:nvPr>
        </p:nvSpPr>
        <p:spPr>
          <a:xfrm>
            <a:off x="1054100" y="2118167"/>
            <a:ext cx="3704936" cy="4058796"/>
          </a:xfrm>
        </p:spPr>
        <p:txBody>
          <a:bodyPr>
            <a:normAutofit/>
          </a:bodyPr>
          <a:lstStyle/>
          <a:p>
            <a:pPr marL="0" indent="0">
              <a:spcBef>
                <a:spcPts val="0"/>
              </a:spcBef>
              <a:buNone/>
            </a:pPr>
            <a:r>
              <a:rPr lang="en-US" dirty="0">
                <a:solidFill>
                  <a:schemeClr val="tx1"/>
                </a:solidFill>
                <a:latin typeface="Trebuchet MS" panose="020B0603020202020204" pitchFamily="34" charset="0"/>
              </a:rPr>
              <a:t>The Income Calculation screen is completed on an Adult or Youth client when you are utilizing a family income calculation to determine the Low-Income status of the client. </a:t>
            </a:r>
          </a:p>
          <a:p>
            <a:endParaRPr lang="en-US" dirty="0"/>
          </a:p>
        </p:txBody>
      </p:sp>
      <p:sp>
        <p:nvSpPr>
          <p:cNvPr id="4" name="Footer Placeholder 3">
            <a:extLst>
              <a:ext uri="{FF2B5EF4-FFF2-40B4-BE49-F238E27FC236}">
                <a16:creationId xmlns:a16="http://schemas.microsoft.com/office/drawing/2014/main" id="{B42A9CD9-99D6-4641-90DA-18A2B6CEC197}"/>
              </a:ext>
            </a:extLst>
          </p:cNvPr>
          <p:cNvSpPr>
            <a:spLocks noGrp="1"/>
          </p:cNvSpPr>
          <p:nvPr>
            <p:ph type="ftr" sz="quarter" idx="11"/>
          </p:nvPr>
        </p:nvSpPr>
        <p:spPr/>
        <p:txBody>
          <a:bodyPr/>
          <a:lstStyle/>
          <a:p>
            <a:r>
              <a:rPr lang="en-US" dirty="0"/>
              <a:t>June 22nd, 2023 </a:t>
            </a:r>
          </a:p>
        </p:txBody>
      </p:sp>
      <p:pic>
        <p:nvPicPr>
          <p:cNvPr id="5" name="Picture 4">
            <a:extLst>
              <a:ext uri="{FF2B5EF4-FFF2-40B4-BE49-F238E27FC236}">
                <a16:creationId xmlns:a16="http://schemas.microsoft.com/office/drawing/2014/main" id="{84D2420E-CE97-443F-B875-008B02AD447A}"/>
              </a:ext>
            </a:extLst>
          </p:cNvPr>
          <p:cNvPicPr>
            <a:picLocks noChangeAspect="1"/>
          </p:cNvPicPr>
          <p:nvPr/>
        </p:nvPicPr>
        <p:blipFill>
          <a:blip r:embed="rId2"/>
          <a:stretch>
            <a:fillRect/>
          </a:stretch>
        </p:blipFill>
        <p:spPr>
          <a:xfrm>
            <a:off x="5095875" y="2118167"/>
            <a:ext cx="6115050" cy="3752850"/>
          </a:xfrm>
          <a:prstGeom prst="rect">
            <a:avLst/>
          </a:prstGeom>
        </p:spPr>
      </p:pic>
    </p:spTree>
    <p:extLst>
      <p:ext uri="{BB962C8B-B14F-4D97-AF65-F5344CB8AC3E}">
        <p14:creationId xmlns:p14="http://schemas.microsoft.com/office/powerpoint/2010/main" val="1861952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2819-05E5-40CF-A27C-4D3CAF3380B6}"/>
              </a:ext>
            </a:extLst>
          </p:cNvPr>
          <p:cNvSpPr>
            <a:spLocks noGrp="1"/>
          </p:cNvSpPr>
          <p:nvPr>
            <p:ph type="title"/>
          </p:nvPr>
        </p:nvSpPr>
        <p:spPr>
          <a:xfrm>
            <a:off x="3211011" y="610865"/>
            <a:ext cx="6504490" cy="561049"/>
          </a:xfrm>
        </p:spPr>
        <p:txBody>
          <a:bodyPr>
            <a:normAutofit fontScale="90000"/>
          </a:bodyPr>
          <a:lstStyle/>
          <a:p>
            <a:pPr algn="ctr"/>
            <a:r>
              <a:rPr lang="en-US" dirty="0">
                <a:latin typeface="Trebuchet MS" panose="020B0603020202020204" pitchFamily="34" charset="0"/>
                <a:cs typeface="Traditional Arabic" panose="02020603050405020304" pitchFamily="18" charset="-78"/>
              </a:rPr>
              <a:t>Family Income Calculation</a:t>
            </a:r>
            <a:endParaRPr lang="en-US" dirty="0"/>
          </a:p>
        </p:txBody>
      </p:sp>
      <p:sp>
        <p:nvSpPr>
          <p:cNvPr id="3" name="Content Placeholder 2">
            <a:extLst>
              <a:ext uri="{FF2B5EF4-FFF2-40B4-BE49-F238E27FC236}">
                <a16:creationId xmlns:a16="http://schemas.microsoft.com/office/drawing/2014/main" id="{F706DEBE-4316-417F-9D22-ABC5ECD3ECB3}"/>
              </a:ext>
            </a:extLst>
          </p:cNvPr>
          <p:cNvSpPr>
            <a:spLocks noGrp="1"/>
          </p:cNvSpPr>
          <p:nvPr>
            <p:ph idx="1"/>
          </p:nvPr>
        </p:nvSpPr>
        <p:spPr>
          <a:xfrm>
            <a:off x="1409700" y="2188339"/>
            <a:ext cx="9728200" cy="4058796"/>
          </a:xfrm>
        </p:spPr>
        <p:txBody>
          <a:bodyPr/>
          <a:lstStyle/>
          <a:p>
            <a:pPr marL="0" indent="0">
              <a:buNone/>
            </a:pPr>
            <a:r>
              <a:rPr lang="en-US" dirty="0">
                <a:solidFill>
                  <a:prstClr val="black"/>
                </a:solidFill>
                <a:latin typeface="Trebuchet MS" panose="020B0603020202020204" pitchFamily="34" charset="0"/>
                <a:cs typeface="Traditional Arabic" panose="02020603050405020304" pitchFamily="18" charset="-78"/>
              </a:rPr>
              <a:t>A Family Income Calculation is only needed to determine Low-Income if the Adult or Youth client does not meet any of the automatic Low-Income qualification criteria; (Food Stamps, Cash Welfare, Foster Child, Homeless, Free or Reduced Priced Lunch, Youth Living in a High Poverty Area), and the client would meet WIOA Low-Income based on the family income meeting Low-Income criteria.  </a:t>
            </a:r>
          </a:p>
          <a:p>
            <a:endParaRPr lang="en-US" dirty="0"/>
          </a:p>
        </p:txBody>
      </p:sp>
      <p:sp>
        <p:nvSpPr>
          <p:cNvPr id="4" name="Footer Placeholder 3">
            <a:extLst>
              <a:ext uri="{FF2B5EF4-FFF2-40B4-BE49-F238E27FC236}">
                <a16:creationId xmlns:a16="http://schemas.microsoft.com/office/drawing/2014/main" id="{36E57913-D10A-4C1E-8AA8-6F2BAE22FD82}"/>
              </a:ext>
            </a:extLst>
          </p:cNvPr>
          <p:cNvSpPr>
            <a:spLocks noGrp="1"/>
          </p:cNvSpPr>
          <p:nvPr>
            <p:ph type="ftr" sz="quarter" idx="11"/>
          </p:nvPr>
        </p:nvSpPr>
        <p:spPr/>
        <p:txBody>
          <a:bodyPr/>
          <a:lstStyle/>
          <a:p>
            <a:r>
              <a:rPr lang="en-US" dirty="0"/>
              <a:t>June 22nd, 2023   </a:t>
            </a:r>
          </a:p>
        </p:txBody>
      </p:sp>
    </p:spTree>
    <p:extLst>
      <p:ext uri="{BB962C8B-B14F-4D97-AF65-F5344CB8AC3E}">
        <p14:creationId xmlns:p14="http://schemas.microsoft.com/office/powerpoint/2010/main" val="356268991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AD51-9233-471B-83EC-F268790FF297}"/>
              </a:ext>
            </a:extLst>
          </p:cNvPr>
          <p:cNvSpPr>
            <a:spLocks noGrp="1"/>
          </p:cNvSpPr>
          <p:nvPr>
            <p:ph type="title"/>
          </p:nvPr>
        </p:nvSpPr>
        <p:spPr>
          <a:xfrm>
            <a:off x="3211011" y="610865"/>
            <a:ext cx="6415590" cy="561049"/>
          </a:xfrm>
        </p:spPr>
        <p:txBody>
          <a:bodyPr>
            <a:normAutofit fontScale="90000"/>
          </a:bodyPr>
          <a:lstStyle/>
          <a:p>
            <a:pPr algn="ctr"/>
            <a:r>
              <a:rPr lang="en-US" dirty="0">
                <a:latin typeface="Trebuchet MS" panose="020B0603020202020204" pitchFamily="34" charset="0"/>
                <a:cs typeface="Traditional Arabic" panose="02020603050405020304" pitchFamily="18" charset="-78"/>
              </a:rPr>
              <a:t>Family Income Calculation</a:t>
            </a:r>
            <a:endParaRPr lang="en-US" dirty="0"/>
          </a:p>
        </p:txBody>
      </p:sp>
      <p:sp>
        <p:nvSpPr>
          <p:cNvPr id="3" name="Content Placeholder 2">
            <a:extLst>
              <a:ext uri="{FF2B5EF4-FFF2-40B4-BE49-F238E27FC236}">
                <a16:creationId xmlns:a16="http://schemas.microsoft.com/office/drawing/2014/main" id="{8057798C-FDA7-478C-8011-D7F0EDC91476}"/>
              </a:ext>
            </a:extLst>
          </p:cNvPr>
          <p:cNvSpPr>
            <a:spLocks noGrp="1"/>
          </p:cNvSpPr>
          <p:nvPr>
            <p:ph idx="1"/>
          </p:nvPr>
        </p:nvSpPr>
        <p:spPr>
          <a:xfrm>
            <a:off x="1257300" y="2118167"/>
            <a:ext cx="10096500" cy="4058796"/>
          </a:xfrm>
        </p:spPr>
        <p:txBody>
          <a:bodyPr/>
          <a:lstStyle/>
          <a:p>
            <a:pPr marL="0" indent="0">
              <a:buNone/>
            </a:pPr>
            <a:r>
              <a:rPr lang="en-US" dirty="0">
                <a:solidFill>
                  <a:prstClr val="black"/>
                </a:solidFill>
                <a:latin typeface="Trebuchet MS" panose="020B0603020202020204" pitchFamily="34" charset="0"/>
                <a:cs typeface="Traditional Arabic" panose="02020603050405020304" pitchFamily="18" charset="-78"/>
              </a:rPr>
              <a:t>A Family Income Calculation is only needed in instances that the t</a:t>
            </a:r>
            <a:r>
              <a:rPr lang="en-US" dirty="0">
                <a:solidFill>
                  <a:schemeClr val="tx1"/>
                </a:solidFill>
                <a:latin typeface="Trebuchet MS" panose="020B0603020202020204" pitchFamily="34" charset="0"/>
                <a:cs typeface="Traditional Arabic" panose="02020603050405020304" pitchFamily="18" charset="-78"/>
              </a:rPr>
              <a:t>otal family income does not exceed the higher of:</a:t>
            </a:r>
          </a:p>
          <a:p>
            <a:pPr lvl="1"/>
            <a:r>
              <a:rPr lang="en-US" dirty="0">
                <a:solidFill>
                  <a:schemeClr val="tx1"/>
                </a:solidFill>
                <a:latin typeface="Trebuchet MS" panose="020B0603020202020204" pitchFamily="34" charset="0"/>
                <a:cs typeface="Traditional Arabic" panose="02020603050405020304" pitchFamily="18" charset="-78"/>
              </a:rPr>
              <a:t>The poverty line; or</a:t>
            </a:r>
          </a:p>
          <a:p>
            <a:pPr lvl="1"/>
            <a:r>
              <a:rPr lang="en-US" dirty="0">
                <a:solidFill>
                  <a:schemeClr val="tx1"/>
                </a:solidFill>
                <a:latin typeface="Trebuchet MS" panose="020B0603020202020204" pitchFamily="34" charset="0"/>
                <a:cs typeface="Traditional Arabic" panose="02020603050405020304" pitchFamily="18" charset="-78"/>
              </a:rPr>
              <a:t>Seventy percent (70%) of the lower living standard income level</a:t>
            </a:r>
          </a:p>
          <a:p>
            <a:endParaRPr lang="en-US" dirty="0"/>
          </a:p>
        </p:txBody>
      </p:sp>
      <p:sp>
        <p:nvSpPr>
          <p:cNvPr id="4" name="Footer Placeholder 3">
            <a:extLst>
              <a:ext uri="{FF2B5EF4-FFF2-40B4-BE49-F238E27FC236}">
                <a16:creationId xmlns:a16="http://schemas.microsoft.com/office/drawing/2014/main" id="{94C394E8-0E94-4152-84F1-D1C196C138FF}"/>
              </a:ext>
            </a:extLst>
          </p:cNvPr>
          <p:cNvSpPr>
            <a:spLocks noGrp="1"/>
          </p:cNvSpPr>
          <p:nvPr>
            <p:ph type="ftr" sz="quarter" idx="11"/>
          </p:nvPr>
        </p:nvSpPr>
        <p:spPr/>
        <p:txBody>
          <a:bodyPr/>
          <a:lstStyle/>
          <a:p>
            <a:r>
              <a:rPr lang="en-US" dirty="0"/>
              <a:t>June 22nd, 2023   </a:t>
            </a:r>
          </a:p>
        </p:txBody>
      </p:sp>
    </p:spTree>
    <p:extLst>
      <p:ext uri="{BB962C8B-B14F-4D97-AF65-F5344CB8AC3E}">
        <p14:creationId xmlns:p14="http://schemas.microsoft.com/office/powerpoint/2010/main" val="42664970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C8E4-08A6-4CC6-9955-57FBB2549CA7}"/>
              </a:ext>
            </a:extLst>
          </p:cNvPr>
          <p:cNvSpPr>
            <a:spLocks noGrp="1"/>
          </p:cNvSpPr>
          <p:nvPr>
            <p:ph type="title"/>
          </p:nvPr>
        </p:nvSpPr>
        <p:spPr>
          <a:xfrm>
            <a:off x="3211011" y="610865"/>
            <a:ext cx="6542590" cy="561049"/>
          </a:xfrm>
        </p:spPr>
        <p:txBody>
          <a:bodyPr>
            <a:normAutofit fontScale="90000"/>
          </a:bodyPr>
          <a:lstStyle/>
          <a:p>
            <a:pPr algn="ctr"/>
            <a:r>
              <a:rPr lang="en-US" dirty="0">
                <a:latin typeface="Trebuchet MS" panose="020B0603020202020204" pitchFamily="34" charset="0"/>
                <a:cs typeface="Traditional Arabic" panose="02020603050405020304" pitchFamily="18" charset="-78"/>
              </a:rPr>
              <a:t>Family Income Calculation</a:t>
            </a:r>
            <a:endParaRPr lang="en-US" dirty="0"/>
          </a:p>
        </p:txBody>
      </p:sp>
      <p:sp>
        <p:nvSpPr>
          <p:cNvPr id="3" name="Content Placeholder 2">
            <a:extLst>
              <a:ext uri="{FF2B5EF4-FFF2-40B4-BE49-F238E27FC236}">
                <a16:creationId xmlns:a16="http://schemas.microsoft.com/office/drawing/2014/main" id="{A0FA3DC5-9468-4F7F-9F5B-E773A1946B05}"/>
              </a:ext>
            </a:extLst>
          </p:cNvPr>
          <p:cNvSpPr>
            <a:spLocks noGrp="1"/>
          </p:cNvSpPr>
          <p:nvPr>
            <p:ph idx="1"/>
          </p:nvPr>
        </p:nvSpPr>
        <p:spPr>
          <a:xfrm>
            <a:off x="1358900" y="2118167"/>
            <a:ext cx="9994900" cy="4058796"/>
          </a:xfrm>
        </p:spPr>
        <p:txBody>
          <a:bodyPr/>
          <a:lstStyle/>
          <a:p>
            <a:r>
              <a:rPr lang="en-US" dirty="0">
                <a:solidFill>
                  <a:schemeClr val="tx1"/>
                </a:solidFill>
                <a:latin typeface="Trebuchet MS" panose="020B0603020202020204" pitchFamily="34" charset="0"/>
                <a:cs typeface="Traditional Arabic" panose="02020603050405020304" pitchFamily="18" charset="-78"/>
              </a:rPr>
              <a:t>WIOA Notice NO. 22-NOT-01 – Revised Income Guidelines for Determining Low-Income Status for WIOA Eligibility – dated May 12</a:t>
            </a:r>
            <a:r>
              <a:rPr lang="en-US" baseline="30000" dirty="0">
                <a:solidFill>
                  <a:schemeClr val="tx1"/>
                </a:solidFill>
                <a:latin typeface="Trebuchet MS" panose="020B0603020202020204" pitchFamily="34" charset="0"/>
                <a:cs typeface="Traditional Arabic" panose="02020603050405020304" pitchFamily="18" charset="-78"/>
              </a:rPr>
              <a:t>th</a:t>
            </a:r>
            <a:r>
              <a:rPr lang="en-US" dirty="0">
                <a:solidFill>
                  <a:schemeClr val="tx1"/>
                </a:solidFill>
                <a:latin typeface="Trebuchet MS" panose="020B0603020202020204" pitchFamily="34" charset="0"/>
                <a:cs typeface="Traditional Arabic" panose="02020603050405020304" pitchFamily="18" charset="-78"/>
              </a:rPr>
              <a:t>, 2023, under Attachment “B” lists the income thresholds by Local Workforce Innovation Area (LWIA) and family size when determining Low-Income using a Family Income Calculation</a:t>
            </a:r>
          </a:p>
          <a:p>
            <a:r>
              <a:rPr lang="en-US" dirty="0">
                <a:solidFill>
                  <a:schemeClr val="tx1"/>
                </a:solidFill>
                <a:latin typeface="Trebuchet MS" panose="020B0603020202020204" pitchFamily="34" charset="0"/>
                <a:cs typeface="Traditional Arabic" panose="02020603050405020304" pitchFamily="18" charset="-78"/>
              </a:rPr>
              <a:t>The next slide shows the current income chart</a:t>
            </a:r>
          </a:p>
          <a:p>
            <a:endParaRPr lang="en-US" dirty="0"/>
          </a:p>
        </p:txBody>
      </p:sp>
      <p:sp>
        <p:nvSpPr>
          <p:cNvPr id="4" name="Footer Placeholder 3">
            <a:extLst>
              <a:ext uri="{FF2B5EF4-FFF2-40B4-BE49-F238E27FC236}">
                <a16:creationId xmlns:a16="http://schemas.microsoft.com/office/drawing/2014/main" id="{266136FB-5EE0-40F3-BA9F-9EE425C3CEB7}"/>
              </a:ext>
            </a:extLst>
          </p:cNvPr>
          <p:cNvSpPr>
            <a:spLocks noGrp="1"/>
          </p:cNvSpPr>
          <p:nvPr>
            <p:ph type="ftr" sz="quarter" idx="11"/>
          </p:nvPr>
        </p:nvSpPr>
        <p:spPr/>
        <p:txBody>
          <a:bodyPr/>
          <a:lstStyle/>
          <a:p>
            <a:r>
              <a:rPr lang="en-US" dirty="0"/>
              <a:t>June 22nd, 2023 </a:t>
            </a:r>
          </a:p>
        </p:txBody>
      </p:sp>
    </p:spTree>
    <p:extLst>
      <p:ext uri="{BB962C8B-B14F-4D97-AF65-F5344CB8AC3E}">
        <p14:creationId xmlns:p14="http://schemas.microsoft.com/office/powerpoint/2010/main" val="65666369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F24D-C8FF-40CA-83B4-A9C48CED412C}"/>
              </a:ext>
            </a:extLst>
          </p:cNvPr>
          <p:cNvSpPr>
            <a:spLocks noGrp="1"/>
          </p:cNvSpPr>
          <p:nvPr>
            <p:ph type="title"/>
          </p:nvPr>
        </p:nvSpPr>
        <p:spPr>
          <a:xfrm>
            <a:off x="3211011" y="610865"/>
            <a:ext cx="6731012" cy="561049"/>
          </a:xfrm>
        </p:spPr>
        <p:txBody>
          <a:bodyPr>
            <a:normAutofit fontScale="90000"/>
          </a:bodyPr>
          <a:lstStyle/>
          <a:p>
            <a:pPr algn="ctr"/>
            <a:r>
              <a:rPr lang="en-US" dirty="0">
                <a:latin typeface="Trebuchet MS" panose="020B0603020202020204" pitchFamily="34" charset="0"/>
              </a:rPr>
              <a:t>Current Low-Income Levels</a:t>
            </a:r>
          </a:p>
        </p:txBody>
      </p:sp>
      <p:sp>
        <p:nvSpPr>
          <p:cNvPr id="4" name="Footer Placeholder 3">
            <a:extLst>
              <a:ext uri="{FF2B5EF4-FFF2-40B4-BE49-F238E27FC236}">
                <a16:creationId xmlns:a16="http://schemas.microsoft.com/office/drawing/2014/main" id="{16444BAE-23D3-4D8A-B91A-15C1524CEC71}"/>
              </a:ext>
            </a:extLst>
          </p:cNvPr>
          <p:cNvSpPr>
            <a:spLocks noGrp="1"/>
          </p:cNvSpPr>
          <p:nvPr>
            <p:ph type="ftr" sz="quarter" idx="11"/>
          </p:nvPr>
        </p:nvSpPr>
        <p:spPr/>
        <p:txBody>
          <a:bodyPr/>
          <a:lstStyle/>
          <a:p>
            <a:r>
              <a:rPr lang="en-US" dirty="0"/>
              <a:t>June 22nd, 2023 </a:t>
            </a:r>
          </a:p>
        </p:txBody>
      </p:sp>
      <p:pic>
        <p:nvPicPr>
          <p:cNvPr id="7" name="Content Placeholder 6">
            <a:extLst>
              <a:ext uri="{FF2B5EF4-FFF2-40B4-BE49-F238E27FC236}">
                <a16:creationId xmlns:a16="http://schemas.microsoft.com/office/drawing/2014/main" id="{B709314D-6115-5BF5-40EE-BF628D713970}"/>
              </a:ext>
            </a:extLst>
          </p:cNvPr>
          <p:cNvPicPr>
            <a:picLocks noGrp="1" noChangeAspect="1"/>
          </p:cNvPicPr>
          <p:nvPr>
            <p:ph idx="1"/>
          </p:nvPr>
        </p:nvPicPr>
        <p:blipFill>
          <a:blip r:embed="rId2"/>
          <a:stretch>
            <a:fillRect/>
          </a:stretch>
        </p:blipFill>
        <p:spPr>
          <a:xfrm>
            <a:off x="2179355" y="1693718"/>
            <a:ext cx="8003736" cy="4483245"/>
          </a:xfrm>
        </p:spPr>
      </p:pic>
      <p:sp>
        <p:nvSpPr>
          <p:cNvPr id="8" name="Left Arrow 4">
            <a:extLst>
              <a:ext uri="{FF2B5EF4-FFF2-40B4-BE49-F238E27FC236}">
                <a16:creationId xmlns:a16="http://schemas.microsoft.com/office/drawing/2014/main" id="{2DA0D752-C02B-E356-5872-6E97B07CE0C6}"/>
              </a:ext>
            </a:extLst>
          </p:cNvPr>
          <p:cNvSpPr/>
          <p:nvPr/>
        </p:nvSpPr>
        <p:spPr>
          <a:xfrm rot="10800000">
            <a:off x="3544200" y="2010208"/>
            <a:ext cx="607800" cy="24216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93703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34B4-C76A-4B9A-AD9A-9BD5927E5415}"/>
              </a:ext>
            </a:extLst>
          </p:cNvPr>
          <p:cNvSpPr>
            <a:spLocks noGrp="1"/>
          </p:cNvSpPr>
          <p:nvPr>
            <p:ph type="title"/>
          </p:nvPr>
        </p:nvSpPr>
        <p:spPr>
          <a:xfrm>
            <a:off x="3211011" y="610865"/>
            <a:ext cx="6593390" cy="561049"/>
          </a:xfrm>
        </p:spPr>
        <p:txBody>
          <a:bodyPr>
            <a:normAutofit fontScale="90000"/>
          </a:bodyPr>
          <a:lstStyle/>
          <a:p>
            <a:pPr algn="ctr"/>
            <a:r>
              <a:rPr lang="en-US" dirty="0">
                <a:latin typeface="Trebuchet MS" panose="020B0603020202020204" pitchFamily="34" charset="0"/>
                <a:cs typeface="Traditional Arabic" panose="02020603050405020304" pitchFamily="18" charset="-78"/>
              </a:rPr>
              <a:t>Family Income Calculation</a:t>
            </a:r>
            <a:endParaRPr lang="en-US" dirty="0"/>
          </a:p>
        </p:txBody>
      </p:sp>
      <p:sp>
        <p:nvSpPr>
          <p:cNvPr id="3" name="Content Placeholder 2">
            <a:extLst>
              <a:ext uri="{FF2B5EF4-FFF2-40B4-BE49-F238E27FC236}">
                <a16:creationId xmlns:a16="http://schemas.microsoft.com/office/drawing/2014/main" id="{DD2E49EB-9F41-43B2-AFFF-DA5C95DA72C6}"/>
              </a:ext>
            </a:extLst>
          </p:cNvPr>
          <p:cNvSpPr>
            <a:spLocks noGrp="1"/>
          </p:cNvSpPr>
          <p:nvPr>
            <p:ph idx="1"/>
          </p:nvPr>
        </p:nvSpPr>
        <p:spPr>
          <a:xfrm>
            <a:off x="1358900" y="2118167"/>
            <a:ext cx="9994900" cy="4058796"/>
          </a:xfrm>
        </p:spPr>
        <p:txBody>
          <a:bodyPr/>
          <a:lstStyle/>
          <a:p>
            <a:r>
              <a:rPr lang="en-US" dirty="0">
                <a:solidFill>
                  <a:schemeClr val="tx1"/>
                </a:solidFill>
                <a:latin typeface="Trebuchet MS" panose="020B0603020202020204" pitchFamily="34" charset="0"/>
              </a:rPr>
              <a:t>Must capture the income of everyone within the WIOA defined family</a:t>
            </a:r>
          </a:p>
          <a:p>
            <a:r>
              <a:rPr lang="en-US" altLang="en-US" dirty="0">
                <a:solidFill>
                  <a:schemeClr val="tx1"/>
                </a:solidFill>
                <a:latin typeface="Trebuchet MS" panose="020B0603020202020204" pitchFamily="34" charset="0"/>
              </a:rPr>
              <a:t>Pay stubs or other acceptable documentation for each of the family member’s income</a:t>
            </a:r>
          </a:p>
          <a:p>
            <a:r>
              <a:rPr lang="en-US" altLang="en-US" dirty="0">
                <a:solidFill>
                  <a:schemeClr val="tx1"/>
                </a:solidFill>
                <a:latin typeface="Trebuchet MS" panose="020B0603020202020204" pitchFamily="34" charset="0"/>
              </a:rPr>
              <a:t>Documentation supporting family size</a:t>
            </a:r>
          </a:p>
          <a:p>
            <a:endParaRPr lang="en-US" dirty="0"/>
          </a:p>
        </p:txBody>
      </p:sp>
      <p:sp>
        <p:nvSpPr>
          <p:cNvPr id="4" name="Footer Placeholder 3">
            <a:extLst>
              <a:ext uri="{FF2B5EF4-FFF2-40B4-BE49-F238E27FC236}">
                <a16:creationId xmlns:a16="http://schemas.microsoft.com/office/drawing/2014/main" id="{7895C500-BCF1-416C-8B47-3A6E8FF8BD32}"/>
              </a:ext>
            </a:extLst>
          </p:cNvPr>
          <p:cNvSpPr>
            <a:spLocks noGrp="1"/>
          </p:cNvSpPr>
          <p:nvPr>
            <p:ph type="ftr" sz="quarter" idx="11"/>
          </p:nvPr>
        </p:nvSpPr>
        <p:spPr/>
        <p:txBody>
          <a:bodyPr/>
          <a:lstStyle/>
          <a:p>
            <a:r>
              <a:rPr lang="en-US" dirty="0"/>
              <a:t>June 22nd, 2023 </a:t>
            </a:r>
          </a:p>
        </p:txBody>
      </p:sp>
    </p:spTree>
    <p:extLst>
      <p:ext uri="{BB962C8B-B14F-4D97-AF65-F5344CB8AC3E}">
        <p14:creationId xmlns:p14="http://schemas.microsoft.com/office/powerpoint/2010/main" val="152363097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8477C-27CB-4FB4-95B7-297E0B224967}"/>
              </a:ext>
            </a:extLst>
          </p:cNvPr>
          <p:cNvSpPr>
            <a:spLocks noGrp="1"/>
          </p:cNvSpPr>
          <p:nvPr>
            <p:ph type="title"/>
          </p:nvPr>
        </p:nvSpPr>
        <p:spPr>
          <a:xfrm>
            <a:off x="3211011" y="610865"/>
            <a:ext cx="6517190" cy="936581"/>
          </a:xfrm>
        </p:spPr>
        <p:txBody>
          <a:bodyPr>
            <a:normAutofit fontScale="90000"/>
          </a:bodyPr>
          <a:lstStyle/>
          <a:p>
            <a:pPr algn="ctr"/>
            <a:r>
              <a:rPr lang="en-US" dirty="0">
                <a:latin typeface="Trebuchet MS" panose="020B0603020202020204" pitchFamily="34" charset="0"/>
              </a:rPr>
              <a:t>Family Income Calculation Requirements</a:t>
            </a:r>
          </a:p>
        </p:txBody>
      </p:sp>
      <p:sp>
        <p:nvSpPr>
          <p:cNvPr id="3" name="Content Placeholder 2">
            <a:extLst>
              <a:ext uri="{FF2B5EF4-FFF2-40B4-BE49-F238E27FC236}">
                <a16:creationId xmlns:a16="http://schemas.microsoft.com/office/drawing/2014/main" id="{66ADC466-5800-45BB-8646-26D448857B2E}"/>
              </a:ext>
            </a:extLst>
          </p:cNvPr>
          <p:cNvSpPr>
            <a:spLocks noGrp="1"/>
          </p:cNvSpPr>
          <p:nvPr>
            <p:ph idx="1"/>
          </p:nvPr>
        </p:nvSpPr>
        <p:spPr>
          <a:xfrm>
            <a:off x="1117600" y="2118167"/>
            <a:ext cx="9461500" cy="4058796"/>
          </a:xfrm>
        </p:spPr>
        <p:txBody>
          <a:bodyPr/>
          <a:lstStyle/>
          <a:p>
            <a:pPr>
              <a:buFont typeface="Arial" panose="020B0604020202020204" pitchFamily="34" charset="0"/>
              <a:buChar char="•"/>
            </a:pPr>
            <a:r>
              <a:rPr lang="en-US" dirty="0">
                <a:solidFill>
                  <a:schemeClr val="tx1"/>
                </a:solidFill>
                <a:latin typeface="Trebuchet MS" panose="020B0603020202020204" pitchFamily="34" charset="0"/>
              </a:rPr>
              <a:t>It is essential to view DCEO WIOA Policy 5-5 – Low-Income Individuals – specifically Attachment “B” – Inclusions and Exclusions for Determining Family Income</a:t>
            </a:r>
          </a:p>
          <a:p>
            <a:pPr>
              <a:buFont typeface="Arial" panose="020B0604020202020204" pitchFamily="34" charset="0"/>
              <a:buChar char="•"/>
            </a:pPr>
            <a:r>
              <a:rPr lang="en-US" dirty="0">
                <a:solidFill>
                  <a:schemeClr val="tx1"/>
                </a:solidFill>
                <a:latin typeface="Trebuchet MS" panose="020B0603020202020204" pitchFamily="34" charset="0"/>
              </a:rPr>
              <a:t>Any family member that is included in the WIOA defined family of the applicant must have their included income for the previous six months before the application date recorded as part of the family income calculation </a:t>
            </a:r>
          </a:p>
          <a:p>
            <a:endParaRPr lang="en-US" dirty="0"/>
          </a:p>
        </p:txBody>
      </p:sp>
      <p:sp>
        <p:nvSpPr>
          <p:cNvPr id="4" name="Footer Placeholder 3">
            <a:extLst>
              <a:ext uri="{FF2B5EF4-FFF2-40B4-BE49-F238E27FC236}">
                <a16:creationId xmlns:a16="http://schemas.microsoft.com/office/drawing/2014/main" id="{3D2E6AE6-1597-4FF1-BE44-2434698AE5C3}"/>
              </a:ext>
            </a:extLst>
          </p:cNvPr>
          <p:cNvSpPr>
            <a:spLocks noGrp="1"/>
          </p:cNvSpPr>
          <p:nvPr>
            <p:ph type="ftr" sz="quarter" idx="11"/>
          </p:nvPr>
        </p:nvSpPr>
        <p:spPr/>
        <p:txBody>
          <a:bodyPr/>
          <a:lstStyle/>
          <a:p>
            <a:r>
              <a:rPr lang="en-US" dirty="0"/>
              <a:t>June 22nd, 2023   </a:t>
            </a:r>
          </a:p>
        </p:txBody>
      </p:sp>
    </p:spTree>
    <p:extLst>
      <p:ext uri="{BB962C8B-B14F-4D97-AF65-F5344CB8AC3E}">
        <p14:creationId xmlns:p14="http://schemas.microsoft.com/office/powerpoint/2010/main" val="323238855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784F-69F5-E46C-4532-B0DD307173C9}"/>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This Income Calculation</a:t>
            </a:r>
          </a:p>
        </p:txBody>
      </p:sp>
      <p:sp>
        <p:nvSpPr>
          <p:cNvPr id="3" name="Content Placeholder 2">
            <a:extLst>
              <a:ext uri="{FF2B5EF4-FFF2-40B4-BE49-F238E27FC236}">
                <a16:creationId xmlns:a16="http://schemas.microsoft.com/office/drawing/2014/main" id="{779392DA-AF6E-C85F-910C-F953491190C9}"/>
              </a:ext>
            </a:extLst>
          </p:cNvPr>
          <p:cNvSpPr>
            <a:spLocks noGrp="1"/>
          </p:cNvSpPr>
          <p:nvPr>
            <p:ph idx="1"/>
          </p:nvPr>
        </p:nvSpPr>
        <p:spPr/>
        <p:txBody>
          <a:bodyPr>
            <a:normAutofit fontScale="85000" lnSpcReduction="20000"/>
          </a:bodyPr>
          <a:lstStyle/>
          <a:p>
            <a:pPr marL="0" indent="0">
              <a:buNone/>
            </a:pPr>
            <a:r>
              <a:rPr lang="en-US" dirty="0">
                <a:solidFill>
                  <a:schemeClr val="tx1"/>
                </a:solidFill>
                <a:latin typeface="Trebuchet MS" panose="020B0603020202020204" pitchFamily="34" charset="0"/>
              </a:rPr>
              <a:t>In this situation, the “example” client was medically retired from the Air Force effective June 1</a:t>
            </a:r>
            <a:r>
              <a:rPr lang="en-US" baseline="30000" dirty="0">
                <a:solidFill>
                  <a:schemeClr val="tx1"/>
                </a:solidFill>
                <a:latin typeface="Trebuchet MS" panose="020B0603020202020204" pitchFamily="34" charset="0"/>
              </a:rPr>
              <a:t>st</a:t>
            </a:r>
            <a:r>
              <a:rPr lang="en-US" dirty="0">
                <a:solidFill>
                  <a:schemeClr val="tx1"/>
                </a:solidFill>
                <a:latin typeface="Trebuchet MS" panose="020B0603020202020204" pitchFamily="34" charset="0"/>
              </a:rPr>
              <a:t>, 2023:</a:t>
            </a:r>
          </a:p>
          <a:p>
            <a:pPr marL="0" indent="0">
              <a:buNone/>
            </a:pPr>
            <a:endParaRPr lang="en-US"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Based on the guidance under DCEO WIOA Policy 5-5 – Low-Income Individuals, Attachment “B” – Inclusions and Exclusions for Determining Family Income – all military pay and allowances earned on active duty are excludable income</a:t>
            </a:r>
          </a:p>
          <a:p>
            <a:pPr marL="457200" lvl="1" indent="0">
              <a:buNone/>
            </a:pPr>
            <a:endParaRPr lang="en-US"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His WIOA application date is 6-14-2023, and he has not had any additional “includable” income since he separated from the Air Force</a:t>
            </a:r>
          </a:p>
          <a:p>
            <a:pPr lvl="1"/>
            <a:endParaRPr lang="en-US"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His wife did work and has “includable income”, however, for this situation, the client has a disability, so his WIOA Low-Income determination will be based on “Family of One Due to a Disability”</a:t>
            </a:r>
          </a:p>
          <a:p>
            <a:pPr marL="0" indent="0">
              <a:buNone/>
            </a:pPr>
            <a:r>
              <a:rPr lang="en-US" dirty="0">
                <a:solidFill>
                  <a:schemeClr val="tx1"/>
                </a:solidFill>
                <a:latin typeface="Trebuchet MS" panose="020B0603020202020204" pitchFamily="34" charset="0"/>
              </a:rPr>
              <a:t> </a:t>
            </a:r>
            <a:endParaRPr lang="en-US" dirty="0"/>
          </a:p>
        </p:txBody>
      </p:sp>
      <p:sp>
        <p:nvSpPr>
          <p:cNvPr id="4" name="Footer Placeholder 3">
            <a:extLst>
              <a:ext uri="{FF2B5EF4-FFF2-40B4-BE49-F238E27FC236}">
                <a16:creationId xmlns:a16="http://schemas.microsoft.com/office/drawing/2014/main" id="{893691C9-B0CA-BD29-0B14-96AB80F98EA1}"/>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78861671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DA934-59BB-4278-B356-5B48E6F1C856}"/>
              </a:ext>
            </a:extLst>
          </p:cNvPr>
          <p:cNvSpPr>
            <a:spLocks noGrp="1"/>
          </p:cNvSpPr>
          <p:nvPr>
            <p:ph type="title"/>
          </p:nvPr>
        </p:nvSpPr>
        <p:spPr/>
        <p:txBody>
          <a:bodyPr>
            <a:normAutofit fontScale="90000"/>
          </a:bodyPr>
          <a:lstStyle/>
          <a:p>
            <a:pPr algn="ctr"/>
            <a:r>
              <a:rPr lang="en-US" dirty="0"/>
              <a:t>Income Calculation Screen</a:t>
            </a:r>
          </a:p>
        </p:txBody>
      </p:sp>
      <p:sp>
        <p:nvSpPr>
          <p:cNvPr id="4" name="Footer Placeholder 3">
            <a:extLst>
              <a:ext uri="{FF2B5EF4-FFF2-40B4-BE49-F238E27FC236}">
                <a16:creationId xmlns:a16="http://schemas.microsoft.com/office/drawing/2014/main" id="{B0B78948-0797-4CF3-8904-AB4EB70005FF}"/>
              </a:ext>
            </a:extLst>
          </p:cNvPr>
          <p:cNvSpPr>
            <a:spLocks noGrp="1"/>
          </p:cNvSpPr>
          <p:nvPr>
            <p:ph type="ftr" sz="quarter" idx="11"/>
          </p:nvPr>
        </p:nvSpPr>
        <p:spPr/>
        <p:txBody>
          <a:bodyPr/>
          <a:lstStyle/>
          <a:p>
            <a:r>
              <a:rPr lang="en-US" dirty="0"/>
              <a:t>June 22nd, 2023   </a:t>
            </a:r>
          </a:p>
        </p:txBody>
      </p:sp>
      <p:pic>
        <p:nvPicPr>
          <p:cNvPr id="7" name="Content Placeholder 6">
            <a:extLst>
              <a:ext uri="{FF2B5EF4-FFF2-40B4-BE49-F238E27FC236}">
                <a16:creationId xmlns:a16="http://schemas.microsoft.com/office/drawing/2014/main" id="{77B926D4-AE61-26FE-4949-1BBDAA9465DB}"/>
              </a:ext>
            </a:extLst>
          </p:cNvPr>
          <p:cNvPicPr>
            <a:picLocks noGrp="1" noChangeAspect="1"/>
          </p:cNvPicPr>
          <p:nvPr>
            <p:ph idx="1"/>
          </p:nvPr>
        </p:nvPicPr>
        <p:blipFill>
          <a:blip r:embed="rId2"/>
          <a:stretch>
            <a:fillRect/>
          </a:stretch>
        </p:blipFill>
        <p:spPr>
          <a:xfrm>
            <a:off x="2646947" y="1616028"/>
            <a:ext cx="7382577" cy="4296208"/>
          </a:xfrm>
        </p:spPr>
      </p:pic>
      <p:sp>
        <p:nvSpPr>
          <p:cNvPr id="8" name="Left Arrow 4">
            <a:extLst>
              <a:ext uri="{FF2B5EF4-FFF2-40B4-BE49-F238E27FC236}">
                <a16:creationId xmlns:a16="http://schemas.microsoft.com/office/drawing/2014/main" id="{07FC6267-A3C5-6C72-C65B-21F7AD720E28}"/>
              </a:ext>
            </a:extLst>
          </p:cNvPr>
          <p:cNvSpPr/>
          <p:nvPr/>
        </p:nvSpPr>
        <p:spPr>
          <a:xfrm flipV="1">
            <a:off x="7014739" y="5241971"/>
            <a:ext cx="717804" cy="26995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6623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5178-2EF8-4583-9C0E-AAFF80A08CD3}"/>
              </a:ext>
            </a:extLst>
          </p:cNvPr>
          <p:cNvSpPr>
            <a:spLocks noGrp="1"/>
          </p:cNvSpPr>
          <p:nvPr>
            <p:ph type="title"/>
          </p:nvPr>
        </p:nvSpPr>
        <p:spPr/>
        <p:txBody>
          <a:bodyPr>
            <a:noAutofit/>
          </a:bodyPr>
          <a:lstStyle/>
          <a:p>
            <a:r>
              <a:rPr lang="en-US" sz="3800" dirty="0"/>
              <a:t>Searching for an Individual in IWDS</a:t>
            </a:r>
          </a:p>
        </p:txBody>
      </p:sp>
      <p:sp>
        <p:nvSpPr>
          <p:cNvPr id="3" name="Content Placeholder 2">
            <a:extLst>
              <a:ext uri="{FF2B5EF4-FFF2-40B4-BE49-F238E27FC236}">
                <a16:creationId xmlns:a16="http://schemas.microsoft.com/office/drawing/2014/main" id="{325DA06E-DE0A-493E-B743-F090447863FF}"/>
              </a:ext>
            </a:extLst>
          </p:cNvPr>
          <p:cNvSpPr>
            <a:spLocks noGrp="1"/>
          </p:cNvSpPr>
          <p:nvPr>
            <p:ph idx="1"/>
          </p:nvPr>
        </p:nvSpPr>
        <p:spPr>
          <a:xfrm>
            <a:off x="838200" y="1840089"/>
            <a:ext cx="10515600" cy="4336874"/>
          </a:xfrm>
        </p:spPr>
        <p:txBody>
          <a:bodyPr>
            <a:normAutofit/>
          </a:bodyPr>
          <a:lstStyle/>
          <a:p>
            <a:r>
              <a:rPr lang="en-US" sz="2400" dirty="0">
                <a:solidFill>
                  <a:schemeClr val="tx1"/>
                </a:solidFill>
                <a:latin typeface="Trebuchet MS" panose="020B0603020202020204" pitchFamily="34" charset="0"/>
              </a:rPr>
              <a:t>For another example, in situations where another “Search Customer” is completed, and does not find the individual currently in IWDS, a secondary search will then come up to see if the individual has a current record in Illinois workNet (IwN) - see left screen print below as an example when this occurs</a:t>
            </a:r>
          </a:p>
          <a:p>
            <a:r>
              <a:rPr lang="en-US" sz="2400" dirty="0">
                <a:solidFill>
                  <a:schemeClr val="tx1"/>
                </a:solidFill>
                <a:latin typeface="Trebuchet MS" panose="020B0603020202020204" pitchFamily="34" charset="0"/>
              </a:rPr>
              <a:t>Next, for the search in IwN, it requires that the individual’s birth date be provided. Below in the right screen print is an example:</a:t>
            </a:r>
          </a:p>
        </p:txBody>
      </p:sp>
      <p:sp>
        <p:nvSpPr>
          <p:cNvPr id="4" name="Footer Placeholder 3">
            <a:extLst>
              <a:ext uri="{FF2B5EF4-FFF2-40B4-BE49-F238E27FC236}">
                <a16:creationId xmlns:a16="http://schemas.microsoft.com/office/drawing/2014/main" id="{F258F3E3-142F-44D8-A794-0A3085294B8E}"/>
              </a:ext>
            </a:extLst>
          </p:cNvPr>
          <p:cNvSpPr>
            <a:spLocks noGrp="1"/>
          </p:cNvSpPr>
          <p:nvPr>
            <p:ph type="ftr" sz="quarter" idx="11"/>
          </p:nvPr>
        </p:nvSpPr>
        <p:spPr/>
        <p:txBody>
          <a:bodyPr/>
          <a:lstStyle/>
          <a:p>
            <a:r>
              <a:rPr lang="en-US" dirty="0"/>
              <a:t>June 22nd, 2023 </a:t>
            </a:r>
          </a:p>
        </p:txBody>
      </p:sp>
      <p:pic>
        <p:nvPicPr>
          <p:cNvPr id="5" name="Picture 4">
            <a:extLst>
              <a:ext uri="{FF2B5EF4-FFF2-40B4-BE49-F238E27FC236}">
                <a16:creationId xmlns:a16="http://schemas.microsoft.com/office/drawing/2014/main" id="{5D0AD669-51D7-47AA-9B77-B4ECA6B3021B}"/>
              </a:ext>
            </a:extLst>
          </p:cNvPr>
          <p:cNvPicPr>
            <a:picLocks noChangeAspect="1"/>
          </p:cNvPicPr>
          <p:nvPr/>
        </p:nvPicPr>
        <p:blipFill>
          <a:blip r:embed="rId2"/>
          <a:stretch>
            <a:fillRect/>
          </a:stretch>
        </p:blipFill>
        <p:spPr>
          <a:xfrm>
            <a:off x="1049866" y="4361922"/>
            <a:ext cx="6096000" cy="1619250"/>
          </a:xfrm>
          <a:prstGeom prst="rect">
            <a:avLst/>
          </a:prstGeom>
        </p:spPr>
      </p:pic>
      <p:pic>
        <p:nvPicPr>
          <p:cNvPr id="6" name="Picture 5">
            <a:extLst>
              <a:ext uri="{FF2B5EF4-FFF2-40B4-BE49-F238E27FC236}">
                <a16:creationId xmlns:a16="http://schemas.microsoft.com/office/drawing/2014/main" id="{A1DDF168-DEFB-4776-A4DC-328A048C4452}"/>
              </a:ext>
            </a:extLst>
          </p:cNvPr>
          <p:cNvPicPr>
            <a:picLocks noChangeAspect="1"/>
          </p:cNvPicPr>
          <p:nvPr/>
        </p:nvPicPr>
        <p:blipFill>
          <a:blip r:embed="rId3"/>
          <a:stretch>
            <a:fillRect/>
          </a:stretch>
        </p:blipFill>
        <p:spPr>
          <a:xfrm>
            <a:off x="7145866" y="4490509"/>
            <a:ext cx="4191000" cy="1362075"/>
          </a:xfrm>
          <a:prstGeom prst="rect">
            <a:avLst/>
          </a:prstGeom>
        </p:spPr>
      </p:pic>
    </p:spTree>
    <p:extLst>
      <p:ext uri="{BB962C8B-B14F-4D97-AF65-F5344CB8AC3E}">
        <p14:creationId xmlns:p14="http://schemas.microsoft.com/office/powerpoint/2010/main" val="286781391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A5E6-EAB5-4B59-9FFA-D168790D0377}"/>
              </a:ext>
            </a:extLst>
          </p:cNvPr>
          <p:cNvSpPr>
            <a:spLocks noGrp="1"/>
          </p:cNvSpPr>
          <p:nvPr>
            <p:ph type="title"/>
          </p:nvPr>
        </p:nvSpPr>
        <p:spPr>
          <a:xfrm>
            <a:off x="3211011" y="610865"/>
            <a:ext cx="6491790" cy="561049"/>
          </a:xfrm>
        </p:spPr>
        <p:txBody>
          <a:bodyPr>
            <a:normAutofit fontScale="90000"/>
          </a:bodyPr>
          <a:lstStyle/>
          <a:p>
            <a:pPr algn="ctr"/>
            <a:r>
              <a:rPr lang="en-US" dirty="0">
                <a:latin typeface="Trebuchet MS" panose="020B0603020202020204" pitchFamily="34" charset="0"/>
              </a:rPr>
              <a:t>Family Income Calculation</a:t>
            </a:r>
          </a:p>
        </p:txBody>
      </p:sp>
      <p:sp>
        <p:nvSpPr>
          <p:cNvPr id="3" name="Content Placeholder 2">
            <a:extLst>
              <a:ext uri="{FF2B5EF4-FFF2-40B4-BE49-F238E27FC236}">
                <a16:creationId xmlns:a16="http://schemas.microsoft.com/office/drawing/2014/main" id="{C8A215CB-5D6D-4AD1-A656-84FAAF8E1D62}"/>
              </a:ext>
            </a:extLst>
          </p:cNvPr>
          <p:cNvSpPr>
            <a:spLocks noGrp="1"/>
          </p:cNvSpPr>
          <p:nvPr>
            <p:ph idx="1"/>
          </p:nvPr>
        </p:nvSpPr>
        <p:spPr/>
        <p:txBody>
          <a:bodyPr/>
          <a:lstStyle/>
          <a:p>
            <a:r>
              <a:rPr lang="en-US" dirty="0">
                <a:solidFill>
                  <a:schemeClr val="tx1"/>
                </a:solidFill>
                <a:latin typeface="Trebuchet MS" panose="020B0603020202020204" pitchFamily="34" charset="0"/>
                <a:cs typeface="Calibri" panose="020F0502020204030204" pitchFamily="34" charset="0"/>
              </a:rPr>
              <a:t>When referring to WIOA Notice No. 22-NOT-01 – Revised Income Guidelines for Determining Low-Income Status for WIOA, where the maximum income allowed for a family size of one (1) is $14,580 or less</a:t>
            </a:r>
          </a:p>
          <a:p>
            <a:r>
              <a:rPr lang="en-US" dirty="0">
                <a:solidFill>
                  <a:schemeClr val="tx1"/>
                </a:solidFill>
                <a:latin typeface="Trebuchet MS" panose="020B0603020202020204" pitchFamily="34" charset="0"/>
                <a:cs typeface="Calibri" panose="020F0502020204030204" pitchFamily="34" charset="0"/>
              </a:rPr>
              <a:t>For the example, as demonstrated on the previous slide, the income calculation was $0.00 due to all income this client had earned over the previous six (6) months was excludable income</a:t>
            </a:r>
          </a:p>
          <a:p>
            <a:endParaRPr lang="en-US" dirty="0"/>
          </a:p>
        </p:txBody>
      </p:sp>
      <p:sp>
        <p:nvSpPr>
          <p:cNvPr id="4" name="Footer Placeholder 3">
            <a:extLst>
              <a:ext uri="{FF2B5EF4-FFF2-40B4-BE49-F238E27FC236}">
                <a16:creationId xmlns:a16="http://schemas.microsoft.com/office/drawing/2014/main" id="{FF66B383-B2C5-4A55-BE02-FD416035479A}"/>
              </a:ext>
            </a:extLst>
          </p:cNvPr>
          <p:cNvSpPr>
            <a:spLocks noGrp="1"/>
          </p:cNvSpPr>
          <p:nvPr>
            <p:ph type="ftr" sz="quarter" idx="11"/>
          </p:nvPr>
        </p:nvSpPr>
        <p:spPr/>
        <p:txBody>
          <a:bodyPr/>
          <a:lstStyle/>
          <a:p>
            <a:r>
              <a:rPr lang="en-US" dirty="0"/>
              <a:t>June 22nd, 2023 </a:t>
            </a:r>
          </a:p>
        </p:txBody>
      </p:sp>
    </p:spTree>
    <p:extLst>
      <p:ext uri="{BB962C8B-B14F-4D97-AF65-F5344CB8AC3E}">
        <p14:creationId xmlns:p14="http://schemas.microsoft.com/office/powerpoint/2010/main" val="225540157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05F26-C395-4C65-899B-BE05AF09C386}"/>
              </a:ext>
            </a:extLst>
          </p:cNvPr>
          <p:cNvSpPr>
            <a:spLocks noGrp="1"/>
          </p:cNvSpPr>
          <p:nvPr>
            <p:ph type="title"/>
          </p:nvPr>
        </p:nvSpPr>
        <p:spPr/>
        <p:txBody>
          <a:bodyPr>
            <a:normAutofit fontScale="90000"/>
          </a:bodyPr>
          <a:lstStyle/>
          <a:p>
            <a:pPr algn="ctr"/>
            <a:r>
              <a:rPr lang="en-US" dirty="0"/>
              <a:t>WIOA Training Criteria Screen</a:t>
            </a:r>
          </a:p>
        </p:txBody>
      </p:sp>
      <p:sp>
        <p:nvSpPr>
          <p:cNvPr id="3" name="Content Placeholder 2">
            <a:extLst>
              <a:ext uri="{FF2B5EF4-FFF2-40B4-BE49-F238E27FC236}">
                <a16:creationId xmlns:a16="http://schemas.microsoft.com/office/drawing/2014/main" id="{1A725E75-7ED7-4F99-A894-CD3F1F3DEA8D}"/>
              </a:ext>
            </a:extLst>
          </p:cNvPr>
          <p:cNvSpPr>
            <a:spLocks noGrp="1"/>
          </p:cNvSpPr>
          <p:nvPr>
            <p:ph idx="1"/>
          </p:nvPr>
        </p:nvSpPr>
        <p:spPr>
          <a:xfrm>
            <a:off x="838200" y="2118167"/>
            <a:ext cx="4477719" cy="4058796"/>
          </a:xfrm>
        </p:spPr>
        <p:txBody>
          <a:bodyPr>
            <a:normAutofit lnSpcReduction="10000"/>
          </a:bodyPr>
          <a:lstStyle/>
          <a:p>
            <a:r>
              <a:rPr lang="en-US" dirty="0">
                <a:solidFill>
                  <a:schemeClr val="tx1"/>
                </a:solidFill>
                <a:latin typeface="Trebuchet MS" panose="020B0603020202020204" pitchFamily="34" charset="0"/>
              </a:rPr>
              <a:t>The final screen for this guided application in IWDS is the WIOA Training Criteria screen  </a:t>
            </a:r>
          </a:p>
          <a:p>
            <a:r>
              <a:rPr lang="en-US" altLang="en-US" dirty="0">
                <a:solidFill>
                  <a:schemeClr val="tx1"/>
                </a:solidFill>
                <a:latin typeface="Trebuchet MS" panose="020B0603020202020204" pitchFamily="34" charset="0"/>
              </a:rPr>
              <a:t>The WIOA Training Criteria screen is required for any Adult or Dislocated Worker client that is attempting to be certified up to the “Training” service level  </a:t>
            </a:r>
          </a:p>
        </p:txBody>
      </p:sp>
      <p:sp>
        <p:nvSpPr>
          <p:cNvPr id="4" name="Footer Placeholder 3">
            <a:extLst>
              <a:ext uri="{FF2B5EF4-FFF2-40B4-BE49-F238E27FC236}">
                <a16:creationId xmlns:a16="http://schemas.microsoft.com/office/drawing/2014/main" id="{14F49B16-0740-44E9-ACEA-9D24B420C296}"/>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35A86E59-7BDB-4384-9C33-13758CD90794}"/>
              </a:ext>
            </a:extLst>
          </p:cNvPr>
          <p:cNvPicPr>
            <a:picLocks noChangeAspect="1"/>
          </p:cNvPicPr>
          <p:nvPr/>
        </p:nvPicPr>
        <p:blipFill>
          <a:blip r:embed="rId2"/>
          <a:stretch>
            <a:fillRect/>
          </a:stretch>
        </p:blipFill>
        <p:spPr>
          <a:xfrm>
            <a:off x="5522643" y="2118167"/>
            <a:ext cx="5610225" cy="3104762"/>
          </a:xfrm>
          <a:prstGeom prst="rect">
            <a:avLst/>
          </a:prstGeom>
        </p:spPr>
      </p:pic>
    </p:spTree>
    <p:extLst>
      <p:ext uri="{BB962C8B-B14F-4D97-AF65-F5344CB8AC3E}">
        <p14:creationId xmlns:p14="http://schemas.microsoft.com/office/powerpoint/2010/main" val="46966900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09C1-B7DA-4821-B918-686C7F371CBB}"/>
              </a:ext>
            </a:extLst>
          </p:cNvPr>
          <p:cNvSpPr>
            <a:spLocks noGrp="1"/>
          </p:cNvSpPr>
          <p:nvPr>
            <p:ph type="title"/>
          </p:nvPr>
        </p:nvSpPr>
        <p:spPr/>
        <p:txBody>
          <a:bodyPr>
            <a:normAutofit fontScale="90000"/>
          </a:bodyPr>
          <a:lstStyle/>
          <a:p>
            <a:pPr algn="ctr"/>
            <a:r>
              <a:rPr lang="en-US" dirty="0"/>
              <a:t>WIOA Training Criteria Screen</a:t>
            </a:r>
          </a:p>
        </p:txBody>
      </p:sp>
      <p:sp>
        <p:nvSpPr>
          <p:cNvPr id="3" name="Content Placeholder 2">
            <a:extLst>
              <a:ext uri="{FF2B5EF4-FFF2-40B4-BE49-F238E27FC236}">
                <a16:creationId xmlns:a16="http://schemas.microsoft.com/office/drawing/2014/main" id="{BC5C20BE-C912-470B-B619-8CFF21F10AF4}"/>
              </a:ext>
            </a:extLst>
          </p:cNvPr>
          <p:cNvSpPr>
            <a:spLocks noGrp="1"/>
          </p:cNvSpPr>
          <p:nvPr>
            <p:ph idx="1"/>
          </p:nvPr>
        </p:nvSpPr>
        <p:spPr>
          <a:xfrm>
            <a:off x="838200" y="2118167"/>
            <a:ext cx="4167753" cy="4058796"/>
          </a:xfrm>
        </p:spPr>
        <p:txBody>
          <a:bodyPr>
            <a:normAutofit lnSpcReduction="10000"/>
          </a:bodyPr>
          <a:lstStyle/>
          <a:p>
            <a:r>
              <a:rPr lang="en-US" altLang="en-US" sz="2500" dirty="0">
                <a:solidFill>
                  <a:schemeClr val="tx1"/>
                </a:solidFill>
                <a:latin typeface="Trebuchet MS" panose="020B0603020202020204" pitchFamily="34" charset="0"/>
              </a:rPr>
              <a:t>As part of the Adult or Dislocated Worker Training applications, the client must have an Assessment and Individual Employment Plan (IEP) completed before they can be certified into Training</a:t>
            </a:r>
          </a:p>
          <a:p>
            <a:r>
              <a:rPr lang="en-US" altLang="en-US" sz="2500" dirty="0">
                <a:solidFill>
                  <a:schemeClr val="tx1"/>
                </a:solidFill>
                <a:latin typeface="Trebuchet MS" panose="020B0603020202020204" pitchFamily="34" charset="0"/>
              </a:rPr>
              <a:t>Must state who completed the assessment and the IEP</a:t>
            </a:r>
            <a:endParaRPr lang="en-US" altLang="en-US" sz="2500" dirty="0">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A37DFA09-D6F0-4C9C-9FC6-D33BC8C692BE}"/>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B4E64EEC-4A13-4B76-BE18-322724B513C5}"/>
              </a:ext>
            </a:extLst>
          </p:cNvPr>
          <p:cNvPicPr>
            <a:picLocks noChangeAspect="1"/>
          </p:cNvPicPr>
          <p:nvPr/>
        </p:nvPicPr>
        <p:blipFill>
          <a:blip r:embed="rId2"/>
          <a:stretch>
            <a:fillRect/>
          </a:stretch>
        </p:blipFill>
        <p:spPr>
          <a:xfrm>
            <a:off x="5424408" y="1859797"/>
            <a:ext cx="5402746" cy="3726043"/>
          </a:xfrm>
          <a:prstGeom prst="rect">
            <a:avLst/>
          </a:prstGeom>
        </p:spPr>
      </p:pic>
    </p:spTree>
    <p:extLst>
      <p:ext uri="{BB962C8B-B14F-4D97-AF65-F5344CB8AC3E}">
        <p14:creationId xmlns:p14="http://schemas.microsoft.com/office/powerpoint/2010/main" val="420996471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D33D1-D6CC-43F0-864B-494F52E349E0}"/>
              </a:ext>
            </a:extLst>
          </p:cNvPr>
          <p:cNvSpPr>
            <a:spLocks noGrp="1"/>
          </p:cNvSpPr>
          <p:nvPr>
            <p:ph type="title"/>
          </p:nvPr>
        </p:nvSpPr>
        <p:spPr/>
        <p:txBody>
          <a:bodyPr>
            <a:normAutofit fontScale="90000"/>
          </a:bodyPr>
          <a:lstStyle/>
          <a:p>
            <a:r>
              <a:rPr lang="en-US" dirty="0"/>
              <a:t>WIOA Training Criteria Screen</a:t>
            </a:r>
          </a:p>
        </p:txBody>
      </p:sp>
      <p:sp>
        <p:nvSpPr>
          <p:cNvPr id="3" name="Content Placeholder 2">
            <a:extLst>
              <a:ext uri="{FF2B5EF4-FFF2-40B4-BE49-F238E27FC236}">
                <a16:creationId xmlns:a16="http://schemas.microsoft.com/office/drawing/2014/main" id="{FB502288-9DAB-477A-8BCA-C19AC853D049}"/>
              </a:ext>
            </a:extLst>
          </p:cNvPr>
          <p:cNvSpPr>
            <a:spLocks noGrp="1"/>
          </p:cNvSpPr>
          <p:nvPr>
            <p:ph idx="1"/>
          </p:nvPr>
        </p:nvSpPr>
        <p:spPr/>
        <p:txBody>
          <a:bodyPr>
            <a:normAutofit fontScale="92500" lnSpcReduction="10000"/>
          </a:bodyPr>
          <a:lstStyle/>
          <a:p>
            <a:r>
              <a:rPr lang="en-US" altLang="en-US" dirty="0">
                <a:solidFill>
                  <a:schemeClr val="tx1"/>
                </a:solidFill>
                <a:latin typeface="Trebuchet MS" panose="020B0603020202020204" pitchFamily="34" charset="0"/>
              </a:rPr>
              <a:t>“Core Partner” = Adult Education OR Wagner </a:t>
            </a:r>
            <a:r>
              <a:rPr lang="en-US" altLang="en-US" dirty="0" err="1">
                <a:solidFill>
                  <a:schemeClr val="tx1"/>
                </a:solidFill>
                <a:latin typeface="Trebuchet MS" panose="020B0603020202020204" pitchFamily="34" charset="0"/>
              </a:rPr>
              <a:t>Peysner</a:t>
            </a:r>
            <a:r>
              <a:rPr lang="en-US" altLang="en-US" dirty="0">
                <a:solidFill>
                  <a:schemeClr val="tx1"/>
                </a:solidFill>
                <a:latin typeface="Trebuchet MS" panose="020B0603020202020204" pitchFamily="34" charset="0"/>
              </a:rPr>
              <a:t> OR Vocational Rehabilitation</a:t>
            </a:r>
          </a:p>
          <a:p>
            <a:r>
              <a:rPr lang="en-US" altLang="en-US" dirty="0">
                <a:solidFill>
                  <a:schemeClr val="tx1"/>
                </a:solidFill>
                <a:latin typeface="Trebuchet MS" panose="020B0603020202020204" pitchFamily="34" charset="0"/>
              </a:rPr>
              <a:t>LWIA is the WIOA Career Planner or other staff who work for LWIA</a:t>
            </a:r>
          </a:p>
          <a:p>
            <a:r>
              <a:rPr lang="en-US" altLang="en-US" dirty="0">
                <a:solidFill>
                  <a:schemeClr val="tx1"/>
                </a:solidFill>
                <a:latin typeface="Trebuchet MS" panose="020B0603020202020204" pitchFamily="34" charset="0"/>
              </a:rPr>
              <a:t>Other 3</a:t>
            </a:r>
            <a:r>
              <a:rPr lang="en-US" altLang="en-US" baseline="30000" dirty="0">
                <a:solidFill>
                  <a:schemeClr val="tx1"/>
                </a:solidFill>
                <a:latin typeface="Trebuchet MS" panose="020B0603020202020204" pitchFamily="34" charset="0"/>
              </a:rPr>
              <a:t>rd</a:t>
            </a:r>
            <a:r>
              <a:rPr lang="en-US" altLang="en-US" dirty="0">
                <a:solidFill>
                  <a:schemeClr val="tx1"/>
                </a:solidFill>
                <a:latin typeface="Trebuchet MS" panose="020B0603020202020204" pitchFamily="34" charset="0"/>
              </a:rPr>
              <a:t> Party Provider could be anyone else other than the training provider</a:t>
            </a:r>
          </a:p>
          <a:p>
            <a:r>
              <a:rPr lang="en-US" altLang="en-US" dirty="0">
                <a:solidFill>
                  <a:schemeClr val="tx1"/>
                </a:solidFill>
                <a:latin typeface="Trebuchet MS" panose="020B0603020202020204" pitchFamily="34" charset="0"/>
              </a:rPr>
              <a:t>Training Service Provider would be staff at the training location, barring it is not an LWIA staff member (For example – DeVry is a training provider and their staff assessment and complete IEP and send to an LWIA – then nobody at LWIA conducts their own assessment and IEP)</a:t>
            </a:r>
            <a:r>
              <a:rPr lang="en-US" altLang="en-US" sz="3200"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F53ADA15-0542-4F7B-B71B-60B6D80F8106}"/>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0416170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CD039-21D4-4881-9CC2-94D1F6E4B5BC}"/>
              </a:ext>
            </a:extLst>
          </p:cNvPr>
          <p:cNvSpPr>
            <a:spLocks noGrp="1"/>
          </p:cNvSpPr>
          <p:nvPr>
            <p:ph type="title"/>
          </p:nvPr>
        </p:nvSpPr>
        <p:spPr/>
        <p:txBody>
          <a:bodyPr>
            <a:normAutofit fontScale="90000"/>
          </a:bodyPr>
          <a:lstStyle/>
          <a:p>
            <a:pPr algn="ctr"/>
            <a:r>
              <a:rPr lang="en-US" dirty="0"/>
              <a:t>WIOA Training Criteria Screen</a:t>
            </a:r>
          </a:p>
        </p:txBody>
      </p:sp>
      <p:sp>
        <p:nvSpPr>
          <p:cNvPr id="3" name="Content Placeholder 2">
            <a:extLst>
              <a:ext uri="{FF2B5EF4-FFF2-40B4-BE49-F238E27FC236}">
                <a16:creationId xmlns:a16="http://schemas.microsoft.com/office/drawing/2014/main" id="{B4A68F1D-1DB9-4F5E-8FAC-2D22084EBD5D}"/>
              </a:ext>
            </a:extLst>
          </p:cNvPr>
          <p:cNvSpPr>
            <a:spLocks noGrp="1"/>
          </p:cNvSpPr>
          <p:nvPr>
            <p:ph idx="1"/>
          </p:nvPr>
        </p:nvSpPr>
        <p:spPr>
          <a:xfrm>
            <a:off x="838200" y="2118167"/>
            <a:ext cx="4415725" cy="4058796"/>
          </a:xfrm>
        </p:spPr>
        <p:txBody>
          <a:bodyPr/>
          <a:lstStyle/>
          <a:p>
            <a:pPr marL="0" indent="0">
              <a:buNone/>
            </a:pPr>
            <a:r>
              <a:rPr lang="en-US" dirty="0">
                <a:solidFill>
                  <a:schemeClr val="tx1"/>
                </a:solidFill>
                <a:latin typeface="Trebuchet MS" panose="020B0603020202020204" pitchFamily="34" charset="0"/>
              </a:rPr>
              <a:t>In most instances, the LWIA staff (Career Planner) will have conducted the assessment and completed the IEP supporting the client to receive WIOA Training services.</a:t>
            </a:r>
          </a:p>
        </p:txBody>
      </p:sp>
      <p:sp>
        <p:nvSpPr>
          <p:cNvPr id="4" name="Footer Placeholder 3">
            <a:extLst>
              <a:ext uri="{FF2B5EF4-FFF2-40B4-BE49-F238E27FC236}">
                <a16:creationId xmlns:a16="http://schemas.microsoft.com/office/drawing/2014/main" id="{2D6717DB-8568-4339-9CAD-26C908DF070C}"/>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2F632A66-1856-469D-B604-5835F2E1C8BB}"/>
              </a:ext>
            </a:extLst>
          </p:cNvPr>
          <p:cNvPicPr>
            <a:picLocks noChangeAspect="1"/>
          </p:cNvPicPr>
          <p:nvPr/>
        </p:nvPicPr>
        <p:blipFill>
          <a:blip r:embed="rId2"/>
          <a:stretch>
            <a:fillRect/>
          </a:stretch>
        </p:blipFill>
        <p:spPr>
          <a:xfrm>
            <a:off x="5519629" y="2321094"/>
            <a:ext cx="5219700" cy="2886075"/>
          </a:xfrm>
          <a:prstGeom prst="rect">
            <a:avLst/>
          </a:prstGeom>
        </p:spPr>
      </p:pic>
    </p:spTree>
    <p:extLst>
      <p:ext uri="{BB962C8B-B14F-4D97-AF65-F5344CB8AC3E}">
        <p14:creationId xmlns:p14="http://schemas.microsoft.com/office/powerpoint/2010/main" val="402710038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27E5-8A22-48CD-B4D4-8C1D46DF894F}"/>
              </a:ext>
            </a:extLst>
          </p:cNvPr>
          <p:cNvSpPr>
            <a:spLocks noGrp="1"/>
          </p:cNvSpPr>
          <p:nvPr>
            <p:ph type="title"/>
          </p:nvPr>
        </p:nvSpPr>
        <p:spPr/>
        <p:txBody>
          <a:bodyPr>
            <a:normAutofit fontScale="90000"/>
          </a:bodyPr>
          <a:lstStyle/>
          <a:p>
            <a:pPr algn="ctr"/>
            <a:r>
              <a:rPr lang="en-US" dirty="0"/>
              <a:t>WIOA Training Criteria Screen</a:t>
            </a:r>
          </a:p>
        </p:txBody>
      </p:sp>
      <p:sp>
        <p:nvSpPr>
          <p:cNvPr id="3" name="Content Placeholder 2">
            <a:extLst>
              <a:ext uri="{FF2B5EF4-FFF2-40B4-BE49-F238E27FC236}">
                <a16:creationId xmlns:a16="http://schemas.microsoft.com/office/drawing/2014/main" id="{5A75BEFB-7335-4EB1-8CFE-DCCF2F7DF2A6}"/>
              </a:ext>
            </a:extLst>
          </p:cNvPr>
          <p:cNvSpPr>
            <a:spLocks noGrp="1"/>
          </p:cNvSpPr>
          <p:nvPr>
            <p:ph idx="1"/>
          </p:nvPr>
        </p:nvSpPr>
        <p:spPr>
          <a:xfrm>
            <a:off x="838200" y="1759487"/>
            <a:ext cx="4896173" cy="4487648"/>
          </a:xfrm>
        </p:spPr>
        <p:txBody>
          <a:bodyPr/>
          <a:lstStyle/>
          <a:p>
            <a:r>
              <a:rPr lang="en-US" altLang="en-US" dirty="0">
                <a:solidFill>
                  <a:schemeClr val="tx1"/>
                </a:solidFill>
                <a:latin typeface="Trebuchet MS" panose="020B0603020202020204" pitchFamily="34" charset="0"/>
              </a:rPr>
              <a:t>The bottom three questions must be populated with a “Yes” to support the client going into “Training Services”</a:t>
            </a:r>
          </a:p>
          <a:p>
            <a:r>
              <a:rPr lang="en-US" altLang="en-US" dirty="0">
                <a:solidFill>
                  <a:schemeClr val="tx1"/>
                </a:solidFill>
                <a:latin typeface="Trebuchet MS" panose="020B0603020202020204" pitchFamily="34" charset="0"/>
              </a:rPr>
              <a:t>See the block on documenting an assessment within IWDS for the details about the bottom three questions</a:t>
            </a:r>
          </a:p>
          <a:p>
            <a:endParaRPr lang="en-US" dirty="0"/>
          </a:p>
        </p:txBody>
      </p:sp>
      <p:sp>
        <p:nvSpPr>
          <p:cNvPr id="4" name="Footer Placeholder 3">
            <a:extLst>
              <a:ext uri="{FF2B5EF4-FFF2-40B4-BE49-F238E27FC236}">
                <a16:creationId xmlns:a16="http://schemas.microsoft.com/office/drawing/2014/main" id="{27FE5DA5-F131-44C9-AAC6-B2685BD821F5}"/>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7B676DDE-BC8E-474E-BFDD-B0234AAA525C}"/>
              </a:ext>
            </a:extLst>
          </p:cNvPr>
          <p:cNvPicPr>
            <a:picLocks noChangeAspect="1"/>
          </p:cNvPicPr>
          <p:nvPr/>
        </p:nvPicPr>
        <p:blipFill>
          <a:blip r:embed="rId2"/>
          <a:stretch>
            <a:fillRect/>
          </a:stretch>
        </p:blipFill>
        <p:spPr>
          <a:xfrm>
            <a:off x="6105525" y="1937287"/>
            <a:ext cx="5248275" cy="3394129"/>
          </a:xfrm>
          <a:prstGeom prst="rect">
            <a:avLst/>
          </a:prstGeom>
        </p:spPr>
      </p:pic>
    </p:spTree>
    <p:extLst>
      <p:ext uri="{BB962C8B-B14F-4D97-AF65-F5344CB8AC3E}">
        <p14:creationId xmlns:p14="http://schemas.microsoft.com/office/powerpoint/2010/main" val="200548706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ACA8-B5D2-46D3-936E-F52E7C6F7966}"/>
              </a:ext>
            </a:extLst>
          </p:cNvPr>
          <p:cNvSpPr>
            <a:spLocks noGrp="1"/>
          </p:cNvSpPr>
          <p:nvPr>
            <p:ph type="title"/>
          </p:nvPr>
        </p:nvSpPr>
        <p:spPr/>
        <p:txBody>
          <a:bodyPr>
            <a:normAutofit fontScale="90000"/>
          </a:bodyPr>
          <a:lstStyle/>
          <a:p>
            <a:pPr algn="ctr"/>
            <a:r>
              <a:rPr lang="en-US" altLang="en-US" dirty="0"/>
              <a:t>Eligibility Determination Screen</a:t>
            </a:r>
            <a:r>
              <a:rPr lang="en-US" dirty="0"/>
              <a:t> </a:t>
            </a:r>
          </a:p>
        </p:txBody>
      </p:sp>
      <p:pic>
        <p:nvPicPr>
          <p:cNvPr id="5" name="Content Placeholder 4">
            <a:extLst>
              <a:ext uri="{FF2B5EF4-FFF2-40B4-BE49-F238E27FC236}">
                <a16:creationId xmlns:a16="http://schemas.microsoft.com/office/drawing/2014/main" id="{C63EA3EF-C815-4A17-BDA3-CB454448DEC5}"/>
              </a:ext>
            </a:extLst>
          </p:cNvPr>
          <p:cNvPicPr>
            <a:picLocks noGrp="1" noChangeAspect="1"/>
          </p:cNvPicPr>
          <p:nvPr>
            <p:ph idx="1"/>
          </p:nvPr>
        </p:nvPicPr>
        <p:blipFill>
          <a:blip r:embed="rId2"/>
          <a:stretch>
            <a:fillRect/>
          </a:stretch>
        </p:blipFill>
        <p:spPr>
          <a:xfrm>
            <a:off x="2926080" y="1921791"/>
            <a:ext cx="6285298" cy="3333603"/>
          </a:xfrm>
          <a:prstGeom prst="rect">
            <a:avLst/>
          </a:prstGeom>
        </p:spPr>
      </p:pic>
      <p:sp>
        <p:nvSpPr>
          <p:cNvPr id="4" name="Footer Placeholder 3">
            <a:extLst>
              <a:ext uri="{FF2B5EF4-FFF2-40B4-BE49-F238E27FC236}">
                <a16:creationId xmlns:a16="http://schemas.microsoft.com/office/drawing/2014/main" id="{F5EA3632-1B9C-4D9C-9FA7-AF4D077DD477}"/>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17139244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93B3-4CB8-46D1-A114-12CBF61087F0}"/>
              </a:ext>
            </a:extLst>
          </p:cNvPr>
          <p:cNvSpPr>
            <a:spLocks noGrp="1"/>
          </p:cNvSpPr>
          <p:nvPr>
            <p:ph type="title"/>
          </p:nvPr>
        </p:nvSpPr>
        <p:spPr/>
        <p:txBody>
          <a:bodyPr>
            <a:normAutofit fontScale="90000"/>
          </a:bodyPr>
          <a:lstStyle/>
          <a:p>
            <a:pPr algn="ctr"/>
            <a:r>
              <a:rPr lang="en-US" dirty="0"/>
              <a:t>Application Date</a:t>
            </a:r>
          </a:p>
        </p:txBody>
      </p:sp>
      <p:sp>
        <p:nvSpPr>
          <p:cNvPr id="3" name="Content Placeholder 2">
            <a:extLst>
              <a:ext uri="{FF2B5EF4-FFF2-40B4-BE49-F238E27FC236}">
                <a16:creationId xmlns:a16="http://schemas.microsoft.com/office/drawing/2014/main" id="{B1D84B70-8DA7-4F84-8DB3-603C2C2F136D}"/>
              </a:ext>
            </a:extLst>
          </p:cNvPr>
          <p:cNvSpPr>
            <a:spLocks noGrp="1"/>
          </p:cNvSpPr>
          <p:nvPr>
            <p:ph idx="1"/>
          </p:nvPr>
        </p:nvSpPr>
        <p:spPr>
          <a:xfrm>
            <a:off x="838200" y="2118167"/>
            <a:ext cx="4369231" cy="4058796"/>
          </a:xfrm>
        </p:spPr>
        <p:txBody>
          <a:bodyPr/>
          <a:lstStyle/>
          <a:p>
            <a:r>
              <a:rPr lang="en-US" altLang="en-US" dirty="0">
                <a:solidFill>
                  <a:schemeClr val="tx1"/>
                </a:solidFill>
                <a:latin typeface="Trebuchet MS" panose="020B0603020202020204" pitchFamily="34" charset="0"/>
              </a:rPr>
              <a:t>The Application date can be on or after any date from the original application contact date</a:t>
            </a:r>
          </a:p>
          <a:p>
            <a:r>
              <a:rPr lang="en-US" altLang="en-US" dirty="0">
                <a:solidFill>
                  <a:schemeClr val="tx1"/>
                </a:solidFill>
                <a:latin typeface="Trebuchet MS" panose="020B0603020202020204" pitchFamily="34" charset="0"/>
              </a:rPr>
              <a:t>For this example client, any date on or after 5/1/2022 could be the application date</a:t>
            </a:r>
          </a:p>
          <a:p>
            <a:endParaRPr lang="en-US" dirty="0"/>
          </a:p>
        </p:txBody>
      </p:sp>
      <p:sp>
        <p:nvSpPr>
          <p:cNvPr id="4" name="Footer Placeholder 3">
            <a:extLst>
              <a:ext uri="{FF2B5EF4-FFF2-40B4-BE49-F238E27FC236}">
                <a16:creationId xmlns:a16="http://schemas.microsoft.com/office/drawing/2014/main" id="{6C981993-C968-47AD-8391-F11794709BCB}"/>
              </a:ext>
            </a:extLst>
          </p:cNvPr>
          <p:cNvSpPr>
            <a:spLocks noGrp="1"/>
          </p:cNvSpPr>
          <p:nvPr>
            <p:ph type="ftr" sz="quarter" idx="11"/>
          </p:nvPr>
        </p:nvSpPr>
        <p:spPr/>
        <p:txBody>
          <a:bodyPr/>
          <a:lstStyle/>
          <a:p>
            <a:r>
              <a:rPr lang="en-US" dirty="0"/>
              <a:t>June 22nd, 2023</a:t>
            </a:r>
          </a:p>
        </p:txBody>
      </p:sp>
      <p:pic>
        <p:nvPicPr>
          <p:cNvPr id="9" name="Picture 8">
            <a:extLst>
              <a:ext uri="{FF2B5EF4-FFF2-40B4-BE49-F238E27FC236}">
                <a16:creationId xmlns:a16="http://schemas.microsoft.com/office/drawing/2014/main" id="{BB6FD631-88A1-99EE-82BF-0481AD00A37D}"/>
              </a:ext>
            </a:extLst>
          </p:cNvPr>
          <p:cNvPicPr>
            <a:picLocks noChangeAspect="1"/>
          </p:cNvPicPr>
          <p:nvPr/>
        </p:nvPicPr>
        <p:blipFill>
          <a:blip r:embed="rId2"/>
          <a:stretch>
            <a:fillRect/>
          </a:stretch>
        </p:blipFill>
        <p:spPr>
          <a:xfrm>
            <a:off x="5288972" y="2118167"/>
            <a:ext cx="6473537" cy="3938898"/>
          </a:xfrm>
          <a:prstGeom prst="rect">
            <a:avLst/>
          </a:prstGeom>
        </p:spPr>
      </p:pic>
    </p:spTree>
    <p:extLst>
      <p:ext uri="{BB962C8B-B14F-4D97-AF65-F5344CB8AC3E}">
        <p14:creationId xmlns:p14="http://schemas.microsoft.com/office/powerpoint/2010/main" val="56670567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2FDD-3EF3-49A2-A165-558D3871AB9E}"/>
              </a:ext>
            </a:extLst>
          </p:cNvPr>
          <p:cNvSpPr>
            <a:spLocks noGrp="1"/>
          </p:cNvSpPr>
          <p:nvPr>
            <p:ph type="title"/>
          </p:nvPr>
        </p:nvSpPr>
        <p:spPr/>
        <p:txBody>
          <a:bodyPr>
            <a:normAutofit fontScale="90000"/>
          </a:bodyPr>
          <a:lstStyle/>
          <a:p>
            <a:pPr algn="ctr"/>
            <a:r>
              <a:rPr lang="en-US" dirty="0"/>
              <a:t>Eligibility Determination Screen</a:t>
            </a:r>
          </a:p>
        </p:txBody>
      </p:sp>
      <p:sp>
        <p:nvSpPr>
          <p:cNvPr id="3" name="Content Placeholder 2">
            <a:extLst>
              <a:ext uri="{FF2B5EF4-FFF2-40B4-BE49-F238E27FC236}">
                <a16:creationId xmlns:a16="http://schemas.microsoft.com/office/drawing/2014/main" id="{2A454213-B02C-4192-868F-BC84494DBAFB}"/>
              </a:ext>
            </a:extLst>
          </p:cNvPr>
          <p:cNvSpPr>
            <a:spLocks noGrp="1"/>
          </p:cNvSpPr>
          <p:nvPr>
            <p:ph idx="1"/>
          </p:nvPr>
        </p:nvSpPr>
        <p:spPr>
          <a:xfrm>
            <a:off x="838199" y="1875295"/>
            <a:ext cx="3997271" cy="4301668"/>
          </a:xfrm>
        </p:spPr>
        <p:txBody>
          <a:bodyPr>
            <a:normAutofit fontScale="92500"/>
          </a:bodyPr>
          <a:lstStyle/>
          <a:p>
            <a:r>
              <a:rPr lang="en-US" altLang="en-US" dirty="0">
                <a:solidFill>
                  <a:schemeClr val="tx1"/>
                </a:solidFill>
                <a:latin typeface="Trebuchet MS" panose="020B0603020202020204" pitchFamily="34" charset="0"/>
              </a:rPr>
              <a:t>Your application date and eligibility determination date are not required to be on the same date</a:t>
            </a:r>
          </a:p>
          <a:p>
            <a:r>
              <a:rPr lang="en-US" altLang="en-US" dirty="0">
                <a:solidFill>
                  <a:schemeClr val="tx1"/>
                </a:solidFill>
                <a:latin typeface="Trebuchet MS" panose="020B0603020202020204" pitchFamily="34" charset="0"/>
              </a:rPr>
              <a:t>For most WIOA titles, internal IWDS logic requires eligibility determination date must be within 30 days of the application date</a:t>
            </a:r>
          </a:p>
          <a:p>
            <a:endParaRPr lang="en-US" dirty="0"/>
          </a:p>
        </p:txBody>
      </p:sp>
      <p:sp>
        <p:nvSpPr>
          <p:cNvPr id="4" name="Footer Placeholder 3">
            <a:extLst>
              <a:ext uri="{FF2B5EF4-FFF2-40B4-BE49-F238E27FC236}">
                <a16:creationId xmlns:a16="http://schemas.microsoft.com/office/drawing/2014/main" id="{FD4055B3-8B8D-40F0-A27E-80E1F72C40D0}"/>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B273D2D2-DF2C-68EE-EE72-6411DFD32951}"/>
              </a:ext>
            </a:extLst>
          </p:cNvPr>
          <p:cNvPicPr>
            <a:picLocks noChangeAspect="1"/>
          </p:cNvPicPr>
          <p:nvPr/>
        </p:nvPicPr>
        <p:blipFill>
          <a:blip r:embed="rId2"/>
          <a:stretch>
            <a:fillRect/>
          </a:stretch>
        </p:blipFill>
        <p:spPr>
          <a:xfrm>
            <a:off x="5618020" y="1744549"/>
            <a:ext cx="5735781" cy="4209441"/>
          </a:xfrm>
          <a:prstGeom prst="rect">
            <a:avLst/>
          </a:prstGeom>
        </p:spPr>
      </p:pic>
    </p:spTree>
    <p:extLst>
      <p:ext uri="{BB962C8B-B14F-4D97-AF65-F5344CB8AC3E}">
        <p14:creationId xmlns:p14="http://schemas.microsoft.com/office/powerpoint/2010/main" val="55043127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2F390-E9D5-4B43-9774-A6527104C039}"/>
              </a:ext>
            </a:extLst>
          </p:cNvPr>
          <p:cNvSpPr>
            <a:spLocks noGrp="1"/>
          </p:cNvSpPr>
          <p:nvPr>
            <p:ph type="title"/>
          </p:nvPr>
        </p:nvSpPr>
        <p:spPr/>
        <p:txBody>
          <a:bodyPr>
            <a:normAutofit fontScale="90000"/>
          </a:bodyPr>
          <a:lstStyle/>
          <a:p>
            <a:pPr algn="ctr"/>
            <a:r>
              <a:rPr lang="en-US" dirty="0"/>
              <a:t>Eligibility Determination Screen</a:t>
            </a:r>
          </a:p>
        </p:txBody>
      </p:sp>
      <p:sp>
        <p:nvSpPr>
          <p:cNvPr id="3" name="Content Placeholder 2">
            <a:extLst>
              <a:ext uri="{FF2B5EF4-FFF2-40B4-BE49-F238E27FC236}">
                <a16:creationId xmlns:a16="http://schemas.microsoft.com/office/drawing/2014/main" id="{27F08168-C603-4C9C-8C7B-FE4331E4CA27}"/>
              </a:ext>
            </a:extLst>
          </p:cNvPr>
          <p:cNvSpPr>
            <a:spLocks noGrp="1"/>
          </p:cNvSpPr>
          <p:nvPr>
            <p:ph idx="1"/>
          </p:nvPr>
        </p:nvSpPr>
        <p:spPr>
          <a:xfrm>
            <a:off x="838199" y="1890793"/>
            <a:ext cx="3981773" cy="4286170"/>
          </a:xfrm>
        </p:spPr>
        <p:txBody>
          <a:bodyPr>
            <a:normAutofit lnSpcReduction="10000"/>
          </a:bodyPr>
          <a:lstStyle/>
          <a:p>
            <a:pPr marL="0" indent="0">
              <a:buNone/>
            </a:pPr>
            <a:r>
              <a:rPr lang="en-US" altLang="en-US" dirty="0">
                <a:solidFill>
                  <a:schemeClr val="tx1"/>
                </a:solidFill>
                <a:latin typeface="Trebuchet MS" panose="020B0603020202020204" pitchFamily="34" charset="0"/>
              </a:rPr>
              <a:t>When we clicked on “Determine Eligibility”, IWDS logic went through the responses that were recorded in the application and is now displaying the different WIOA eligibility criteria this individual has met under WIOA. </a:t>
            </a:r>
          </a:p>
          <a:p>
            <a:endParaRPr lang="en-US" dirty="0"/>
          </a:p>
        </p:txBody>
      </p:sp>
      <p:sp>
        <p:nvSpPr>
          <p:cNvPr id="4" name="Footer Placeholder 3">
            <a:extLst>
              <a:ext uri="{FF2B5EF4-FFF2-40B4-BE49-F238E27FC236}">
                <a16:creationId xmlns:a16="http://schemas.microsoft.com/office/drawing/2014/main" id="{3780E53C-7633-40F1-A42C-89F736F9003A}"/>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4F4A6AAF-1CE5-E6B3-4EE3-66DA15AAA929}"/>
              </a:ext>
            </a:extLst>
          </p:cNvPr>
          <p:cNvPicPr>
            <a:picLocks noChangeAspect="1"/>
          </p:cNvPicPr>
          <p:nvPr/>
        </p:nvPicPr>
        <p:blipFill>
          <a:blip r:embed="rId2"/>
          <a:stretch>
            <a:fillRect/>
          </a:stretch>
        </p:blipFill>
        <p:spPr>
          <a:xfrm>
            <a:off x="4956464" y="1267692"/>
            <a:ext cx="6582118" cy="5088658"/>
          </a:xfrm>
          <a:prstGeom prst="rect">
            <a:avLst/>
          </a:prstGeom>
        </p:spPr>
      </p:pic>
    </p:spTree>
    <p:extLst>
      <p:ext uri="{BB962C8B-B14F-4D97-AF65-F5344CB8AC3E}">
        <p14:creationId xmlns:p14="http://schemas.microsoft.com/office/powerpoint/2010/main" val="3092134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B6250-81F9-4D52-ABEC-F7915BB4FC0B}"/>
              </a:ext>
            </a:extLst>
          </p:cNvPr>
          <p:cNvSpPr>
            <a:spLocks noGrp="1"/>
          </p:cNvSpPr>
          <p:nvPr>
            <p:ph type="title"/>
          </p:nvPr>
        </p:nvSpPr>
        <p:spPr>
          <a:xfrm>
            <a:off x="2894922" y="610865"/>
            <a:ext cx="7840811" cy="561049"/>
          </a:xfrm>
        </p:spPr>
        <p:txBody>
          <a:bodyPr>
            <a:normAutofit fontScale="90000"/>
          </a:bodyPr>
          <a:lstStyle/>
          <a:p>
            <a:pPr algn="ctr"/>
            <a:r>
              <a:rPr lang="en-US" dirty="0"/>
              <a:t>Searching for an Individual in IwN</a:t>
            </a:r>
          </a:p>
        </p:txBody>
      </p:sp>
      <p:sp>
        <p:nvSpPr>
          <p:cNvPr id="3" name="Content Placeholder 2">
            <a:extLst>
              <a:ext uri="{FF2B5EF4-FFF2-40B4-BE49-F238E27FC236}">
                <a16:creationId xmlns:a16="http://schemas.microsoft.com/office/drawing/2014/main" id="{CC43D4D1-57EF-4897-8917-1D28D695538A}"/>
              </a:ext>
            </a:extLst>
          </p:cNvPr>
          <p:cNvSpPr>
            <a:spLocks noGrp="1"/>
          </p:cNvSpPr>
          <p:nvPr>
            <p:ph idx="1"/>
          </p:nvPr>
        </p:nvSpPr>
        <p:spPr>
          <a:xfrm>
            <a:off x="838200" y="1715911"/>
            <a:ext cx="10515600" cy="4461052"/>
          </a:xfrm>
        </p:spPr>
        <p:txBody>
          <a:bodyPr/>
          <a:lstStyle/>
          <a:p>
            <a:pPr marL="0" indent="0">
              <a:buNone/>
            </a:pPr>
            <a:r>
              <a:rPr lang="en-US" dirty="0">
                <a:solidFill>
                  <a:schemeClr val="tx1"/>
                </a:solidFill>
                <a:latin typeface="Trebuchet MS" panose="020B0603020202020204" pitchFamily="34" charset="0"/>
              </a:rPr>
              <a:t>In situations where the “Search Customer” did not find the individual in IWDS and the secondary search did not find the individual in IwN, then the screen below comes up and the new “Customer” record can be created in IWDS by “Add Customer”.   </a:t>
            </a:r>
          </a:p>
          <a:p>
            <a:endParaRPr lang="en-US" dirty="0"/>
          </a:p>
        </p:txBody>
      </p:sp>
      <p:sp>
        <p:nvSpPr>
          <p:cNvPr id="4" name="Footer Placeholder 3">
            <a:extLst>
              <a:ext uri="{FF2B5EF4-FFF2-40B4-BE49-F238E27FC236}">
                <a16:creationId xmlns:a16="http://schemas.microsoft.com/office/drawing/2014/main" id="{E78D2690-71D5-431E-BE8C-769556A62BA5}"/>
              </a:ext>
            </a:extLst>
          </p:cNvPr>
          <p:cNvSpPr>
            <a:spLocks noGrp="1"/>
          </p:cNvSpPr>
          <p:nvPr>
            <p:ph type="ftr" sz="quarter" idx="11"/>
          </p:nvPr>
        </p:nvSpPr>
        <p:spPr>
          <a:xfrm>
            <a:off x="680156" y="6285073"/>
            <a:ext cx="7315200" cy="365125"/>
          </a:xfrm>
        </p:spPr>
        <p:txBody>
          <a:bodyPr/>
          <a:lstStyle/>
          <a:p>
            <a:r>
              <a:rPr lang="en-US" dirty="0"/>
              <a:t>June 22nd, 2023 </a:t>
            </a:r>
          </a:p>
        </p:txBody>
      </p:sp>
      <p:pic>
        <p:nvPicPr>
          <p:cNvPr id="5" name="Picture 4">
            <a:extLst>
              <a:ext uri="{FF2B5EF4-FFF2-40B4-BE49-F238E27FC236}">
                <a16:creationId xmlns:a16="http://schemas.microsoft.com/office/drawing/2014/main" id="{17DF1593-C8EC-4AC1-8750-1753890A4DCA}"/>
              </a:ext>
            </a:extLst>
          </p:cNvPr>
          <p:cNvPicPr>
            <a:picLocks noChangeAspect="1"/>
          </p:cNvPicPr>
          <p:nvPr/>
        </p:nvPicPr>
        <p:blipFill>
          <a:blip r:embed="rId2"/>
          <a:stretch>
            <a:fillRect/>
          </a:stretch>
        </p:blipFill>
        <p:spPr>
          <a:xfrm>
            <a:off x="3043237" y="3632200"/>
            <a:ext cx="6105525" cy="2419350"/>
          </a:xfrm>
          <a:prstGeom prst="rect">
            <a:avLst/>
          </a:prstGeom>
        </p:spPr>
      </p:pic>
      <p:sp>
        <p:nvSpPr>
          <p:cNvPr id="6" name="Left Arrow 4">
            <a:extLst>
              <a:ext uri="{FF2B5EF4-FFF2-40B4-BE49-F238E27FC236}">
                <a16:creationId xmlns:a16="http://schemas.microsoft.com/office/drawing/2014/main" id="{B23F5BC8-B003-45DF-B351-118074758FB7}"/>
              </a:ext>
            </a:extLst>
          </p:cNvPr>
          <p:cNvSpPr/>
          <p:nvPr/>
        </p:nvSpPr>
        <p:spPr>
          <a:xfrm flipH="1" flipV="1">
            <a:off x="3230668" y="5848348"/>
            <a:ext cx="548032" cy="12126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4">
            <a:extLst>
              <a:ext uri="{FF2B5EF4-FFF2-40B4-BE49-F238E27FC236}">
                <a16:creationId xmlns:a16="http://schemas.microsoft.com/office/drawing/2014/main" id="{0E7B3DDF-0434-4614-88A9-BFCB5C75FD99}"/>
              </a:ext>
            </a:extLst>
          </p:cNvPr>
          <p:cNvSpPr/>
          <p:nvPr/>
        </p:nvSpPr>
        <p:spPr>
          <a:xfrm flipH="1" flipV="1">
            <a:off x="3230668" y="4469648"/>
            <a:ext cx="548032" cy="12126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724942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75A8-B233-434E-BAA5-146D043BEFBD}"/>
              </a:ext>
            </a:extLst>
          </p:cNvPr>
          <p:cNvSpPr>
            <a:spLocks noGrp="1"/>
          </p:cNvSpPr>
          <p:nvPr>
            <p:ph type="title"/>
          </p:nvPr>
        </p:nvSpPr>
        <p:spPr/>
        <p:txBody>
          <a:bodyPr>
            <a:normAutofit fontScale="90000"/>
          </a:bodyPr>
          <a:lstStyle/>
          <a:p>
            <a:pPr algn="ctr"/>
            <a:r>
              <a:rPr lang="en-US" dirty="0"/>
              <a:t>WIOA Eligibility Results</a:t>
            </a:r>
          </a:p>
        </p:txBody>
      </p:sp>
      <p:sp>
        <p:nvSpPr>
          <p:cNvPr id="3" name="Content Placeholder 2">
            <a:extLst>
              <a:ext uri="{FF2B5EF4-FFF2-40B4-BE49-F238E27FC236}">
                <a16:creationId xmlns:a16="http://schemas.microsoft.com/office/drawing/2014/main" id="{76D4823A-9953-4837-9DCD-6E3A8ECB936D}"/>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This client is qualified for several different WIOA criteria based on the responses to the various questions that were answered in the application</a:t>
            </a:r>
          </a:p>
          <a:p>
            <a:r>
              <a:rPr lang="en-US" altLang="en-US" dirty="0">
                <a:solidFill>
                  <a:schemeClr val="tx1"/>
                </a:solidFill>
                <a:latin typeface="Trebuchet MS" panose="020B0603020202020204" pitchFamily="34" charset="0"/>
              </a:rPr>
              <a:t>To certify the Career Planner must have documentation to support the answers to the questions within the application to certify the client in any WIOA title</a:t>
            </a:r>
          </a:p>
          <a:p>
            <a:endParaRPr lang="en-US" dirty="0"/>
          </a:p>
        </p:txBody>
      </p:sp>
      <p:sp>
        <p:nvSpPr>
          <p:cNvPr id="4" name="Footer Placeholder 3">
            <a:extLst>
              <a:ext uri="{FF2B5EF4-FFF2-40B4-BE49-F238E27FC236}">
                <a16:creationId xmlns:a16="http://schemas.microsoft.com/office/drawing/2014/main" id="{EBDA316C-96A7-481E-AFA4-4AE551E0A52B}"/>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49779686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2764-ECFB-466C-B8BA-F7605A891314}"/>
              </a:ext>
            </a:extLst>
          </p:cNvPr>
          <p:cNvSpPr>
            <a:spLocks noGrp="1"/>
          </p:cNvSpPr>
          <p:nvPr>
            <p:ph type="title"/>
          </p:nvPr>
        </p:nvSpPr>
        <p:spPr/>
        <p:txBody>
          <a:bodyPr>
            <a:normAutofit fontScale="90000"/>
          </a:bodyPr>
          <a:lstStyle/>
          <a:p>
            <a:pPr algn="ctr"/>
            <a:r>
              <a:rPr lang="en-US" dirty="0"/>
              <a:t>Concludes this PowerPoint</a:t>
            </a:r>
          </a:p>
        </p:txBody>
      </p:sp>
      <p:sp>
        <p:nvSpPr>
          <p:cNvPr id="3" name="Content Placeholder 2">
            <a:extLst>
              <a:ext uri="{FF2B5EF4-FFF2-40B4-BE49-F238E27FC236}">
                <a16:creationId xmlns:a16="http://schemas.microsoft.com/office/drawing/2014/main" id="{B31DF256-92D9-4CA4-9C6E-D2C93321F208}"/>
              </a:ext>
            </a:extLst>
          </p:cNvPr>
          <p:cNvSpPr>
            <a:spLocks noGrp="1"/>
          </p:cNvSpPr>
          <p:nvPr>
            <p:ph idx="1"/>
          </p:nvPr>
        </p:nvSpPr>
        <p:spPr/>
        <p:txBody>
          <a:bodyPr/>
          <a:lstStyle/>
          <a:p>
            <a:r>
              <a:rPr lang="en-US" dirty="0">
                <a:solidFill>
                  <a:prstClr val="black"/>
                </a:solidFill>
                <a:latin typeface="Trebuchet MS" panose="020B0603020202020204" pitchFamily="34" charset="0"/>
                <a:cs typeface="Calibri" panose="020F0502020204030204" pitchFamily="34" charset="0"/>
              </a:rPr>
              <a:t>This concludes the presentation on building a WIOA client application from start to finish in IWDS</a:t>
            </a:r>
          </a:p>
          <a:p>
            <a:r>
              <a:rPr lang="en-US" dirty="0">
                <a:solidFill>
                  <a:prstClr val="black"/>
                </a:solidFill>
                <a:latin typeface="Trebuchet MS" panose="020B0603020202020204" pitchFamily="34" charset="0"/>
                <a:cs typeface="Calibri" panose="020F0502020204030204" pitchFamily="34" charset="0"/>
              </a:rPr>
              <a:t>We will utilize a separate PowerPoint on certifying eligibility and enrollment in WIOA services</a:t>
            </a:r>
          </a:p>
          <a:p>
            <a:r>
              <a:rPr lang="en-US" dirty="0">
                <a:solidFill>
                  <a:schemeClr val="tx1"/>
                </a:solidFill>
                <a:latin typeface="Trebuchet MS" panose="020B0603020202020204" pitchFamily="34" charset="0"/>
                <a:cs typeface="Calibri" panose="020F0502020204030204" pitchFamily="34" charset="0"/>
              </a:rPr>
              <a:t>If you have questions related to this presentation, feel free to contact me by email at </a:t>
            </a:r>
            <a:r>
              <a:rPr lang="en-US" dirty="0">
                <a:solidFill>
                  <a:schemeClr val="accent1">
                    <a:lumMod val="75000"/>
                  </a:schemeClr>
                </a:solidFill>
                <a:latin typeface="Trebuchet MS" panose="020B0603020202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James.potts@Illinois.gov</a:t>
            </a:r>
            <a:r>
              <a:rPr lang="en-US" dirty="0">
                <a:solidFill>
                  <a:schemeClr val="accent1">
                    <a:lumMod val="75000"/>
                  </a:schemeClr>
                </a:solidFill>
                <a:latin typeface="Trebuchet MS" panose="020B0603020202020204" pitchFamily="34" charset="0"/>
                <a:cs typeface="Calibri" panose="020F0502020204030204" pitchFamily="34" charset="0"/>
              </a:rPr>
              <a:t> </a:t>
            </a:r>
            <a:r>
              <a:rPr lang="en-US" dirty="0">
                <a:solidFill>
                  <a:schemeClr val="tx1"/>
                </a:solidFill>
                <a:latin typeface="Trebuchet MS" panose="020B0603020202020204" pitchFamily="34" charset="0"/>
                <a:cs typeface="Calibri" panose="020F0502020204030204" pitchFamily="34" charset="0"/>
              </a:rPr>
              <a:t>or by phone at (217) 416-7097</a:t>
            </a:r>
          </a:p>
          <a:p>
            <a:endParaRPr lang="en-US" dirty="0"/>
          </a:p>
        </p:txBody>
      </p:sp>
      <p:sp>
        <p:nvSpPr>
          <p:cNvPr id="4" name="Footer Placeholder 3">
            <a:extLst>
              <a:ext uri="{FF2B5EF4-FFF2-40B4-BE49-F238E27FC236}">
                <a16:creationId xmlns:a16="http://schemas.microsoft.com/office/drawing/2014/main" id="{4C22FDC4-1FEE-4B08-81E4-BA5921C3F912}"/>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541991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760B-1421-4933-85B1-773965870AAB}"/>
              </a:ext>
            </a:extLst>
          </p:cNvPr>
          <p:cNvSpPr>
            <a:spLocks noGrp="1"/>
          </p:cNvSpPr>
          <p:nvPr>
            <p:ph type="title"/>
          </p:nvPr>
        </p:nvSpPr>
        <p:spPr/>
        <p:txBody>
          <a:bodyPr>
            <a:normAutofit fontScale="90000"/>
          </a:bodyPr>
          <a:lstStyle/>
          <a:p>
            <a:pPr algn="ctr"/>
            <a:r>
              <a:rPr lang="en-US" dirty="0"/>
              <a:t>Creating a Customer Record </a:t>
            </a:r>
          </a:p>
        </p:txBody>
      </p:sp>
      <p:sp>
        <p:nvSpPr>
          <p:cNvPr id="3" name="Content Placeholder 2">
            <a:extLst>
              <a:ext uri="{FF2B5EF4-FFF2-40B4-BE49-F238E27FC236}">
                <a16:creationId xmlns:a16="http://schemas.microsoft.com/office/drawing/2014/main" id="{78F10D22-29E3-409B-83AC-F78017958C45}"/>
              </a:ext>
            </a:extLst>
          </p:cNvPr>
          <p:cNvSpPr>
            <a:spLocks noGrp="1"/>
          </p:cNvSpPr>
          <p:nvPr>
            <p:ph idx="1"/>
          </p:nvPr>
        </p:nvSpPr>
        <p:spPr>
          <a:xfrm>
            <a:off x="838200" y="2014780"/>
            <a:ext cx="5596467" cy="4162184"/>
          </a:xfrm>
        </p:spPr>
        <p:txBody>
          <a:bodyPr>
            <a:normAutofit/>
          </a:bodyPr>
          <a:lstStyle/>
          <a:p>
            <a:r>
              <a:rPr lang="en-US" sz="2600" dirty="0">
                <a:solidFill>
                  <a:schemeClr val="tx1"/>
                </a:solidFill>
                <a:latin typeface="Trebuchet MS" panose="020B0603020202020204" pitchFamily="34" charset="0"/>
              </a:rPr>
              <a:t>When the “Create Customer” screen first appears, the red (</a:t>
            </a:r>
            <a:r>
              <a:rPr lang="en-US" sz="2600" dirty="0">
                <a:solidFill>
                  <a:srgbClr val="FF0000"/>
                </a:solidFill>
                <a:latin typeface="Trebuchet MS" panose="020B0603020202020204" pitchFamily="34" charset="0"/>
              </a:rPr>
              <a:t>*</a:t>
            </a:r>
            <a:r>
              <a:rPr lang="en-US" sz="2600" dirty="0">
                <a:solidFill>
                  <a:schemeClr val="tx1"/>
                </a:solidFill>
                <a:latin typeface="Trebuchet MS" panose="020B0603020202020204" pitchFamily="34" charset="0"/>
              </a:rPr>
              <a:t>) asterisk indicates the field must be populated</a:t>
            </a:r>
          </a:p>
          <a:p>
            <a:r>
              <a:rPr lang="en-US" sz="2600" dirty="0">
                <a:solidFill>
                  <a:schemeClr val="tx1"/>
                </a:solidFill>
                <a:latin typeface="Trebuchet MS" panose="020B0603020202020204" pitchFamily="34" charset="0"/>
              </a:rPr>
              <a:t>Notice that many of the required fields </a:t>
            </a:r>
            <a:r>
              <a:rPr lang="en-US" sz="2600" b="1" u="sng" dirty="0">
                <a:solidFill>
                  <a:schemeClr val="tx1"/>
                </a:solidFill>
                <a:latin typeface="Trebuchet MS" panose="020B0603020202020204" pitchFamily="34" charset="0"/>
              </a:rPr>
              <a:t>do</a:t>
            </a:r>
            <a:r>
              <a:rPr lang="en-US" sz="2600" dirty="0">
                <a:solidFill>
                  <a:schemeClr val="tx1"/>
                </a:solidFill>
                <a:latin typeface="Trebuchet MS" panose="020B0603020202020204" pitchFamily="34" charset="0"/>
              </a:rPr>
              <a:t> have an option of “Prefer Not To Answer” as a selection choice when creating the client’s initial “Customer” level record</a:t>
            </a:r>
          </a:p>
          <a:p>
            <a:pPr marL="0" indent="0">
              <a:buNone/>
            </a:pPr>
            <a:endParaRPr lang="en-US" sz="2600" dirty="0">
              <a:solidFill>
                <a:schemeClr val="tx1"/>
              </a:solidFill>
            </a:endParaRPr>
          </a:p>
        </p:txBody>
      </p:sp>
      <p:sp>
        <p:nvSpPr>
          <p:cNvPr id="4" name="Footer Placeholder 3">
            <a:extLst>
              <a:ext uri="{FF2B5EF4-FFF2-40B4-BE49-F238E27FC236}">
                <a16:creationId xmlns:a16="http://schemas.microsoft.com/office/drawing/2014/main" id="{20E72C19-E70D-48EB-BD95-09E8DABC310B}"/>
              </a:ext>
            </a:extLst>
          </p:cNvPr>
          <p:cNvSpPr>
            <a:spLocks noGrp="1"/>
          </p:cNvSpPr>
          <p:nvPr>
            <p:ph type="ftr" sz="quarter" idx="11"/>
          </p:nvPr>
        </p:nvSpPr>
        <p:spPr/>
        <p:txBody>
          <a:bodyPr/>
          <a:lstStyle/>
          <a:p>
            <a:r>
              <a:rPr lang="en-US" dirty="0"/>
              <a:t>June 22nd, 2023 </a:t>
            </a:r>
          </a:p>
        </p:txBody>
      </p:sp>
      <p:pic>
        <p:nvPicPr>
          <p:cNvPr id="7" name="Picture 6">
            <a:extLst>
              <a:ext uri="{FF2B5EF4-FFF2-40B4-BE49-F238E27FC236}">
                <a16:creationId xmlns:a16="http://schemas.microsoft.com/office/drawing/2014/main" id="{468B333A-4075-D070-AD55-C8E36AE9A9ED}"/>
              </a:ext>
            </a:extLst>
          </p:cNvPr>
          <p:cNvPicPr>
            <a:picLocks noChangeAspect="1"/>
          </p:cNvPicPr>
          <p:nvPr/>
        </p:nvPicPr>
        <p:blipFill>
          <a:blip r:embed="rId2"/>
          <a:stretch>
            <a:fillRect/>
          </a:stretch>
        </p:blipFill>
        <p:spPr>
          <a:xfrm>
            <a:off x="6434667" y="1351300"/>
            <a:ext cx="5299364" cy="5081155"/>
          </a:xfrm>
          <a:prstGeom prst="rect">
            <a:avLst/>
          </a:prstGeom>
        </p:spPr>
      </p:pic>
    </p:spTree>
    <p:extLst>
      <p:ext uri="{BB962C8B-B14F-4D97-AF65-F5344CB8AC3E}">
        <p14:creationId xmlns:p14="http://schemas.microsoft.com/office/powerpoint/2010/main" val="1112687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92A76-CD3C-4765-A214-DEB661CDF0A6}"/>
              </a:ext>
            </a:extLst>
          </p:cNvPr>
          <p:cNvSpPr>
            <a:spLocks noGrp="1"/>
          </p:cNvSpPr>
          <p:nvPr>
            <p:ph type="title"/>
          </p:nvPr>
        </p:nvSpPr>
        <p:spPr>
          <a:xfrm>
            <a:off x="3211009" y="505333"/>
            <a:ext cx="7616143" cy="561049"/>
          </a:xfrm>
        </p:spPr>
        <p:txBody>
          <a:bodyPr>
            <a:normAutofit fontScale="90000"/>
          </a:bodyPr>
          <a:lstStyle/>
          <a:p>
            <a:pPr algn="ctr"/>
            <a:r>
              <a:rPr lang="en-US" dirty="0"/>
              <a:t>Creating a Customer Record </a:t>
            </a:r>
          </a:p>
        </p:txBody>
      </p:sp>
      <p:sp>
        <p:nvSpPr>
          <p:cNvPr id="3" name="Content Placeholder 2">
            <a:extLst>
              <a:ext uri="{FF2B5EF4-FFF2-40B4-BE49-F238E27FC236}">
                <a16:creationId xmlns:a16="http://schemas.microsoft.com/office/drawing/2014/main" id="{14E7DD1F-C21C-4B3A-9BE0-659F68ECA161}"/>
              </a:ext>
            </a:extLst>
          </p:cNvPr>
          <p:cNvSpPr>
            <a:spLocks noGrp="1"/>
          </p:cNvSpPr>
          <p:nvPr>
            <p:ph idx="1"/>
          </p:nvPr>
        </p:nvSpPr>
        <p:spPr>
          <a:xfrm>
            <a:off x="550719" y="1580444"/>
            <a:ext cx="5545282" cy="4596519"/>
          </a:xfrm>
        </p:spPr>
        <p:txBody>
          <a:bodyPr>
            <a:normAutofit/>
          </a:bodyPr>
          <a:lstStyle/>
          <a:p>
            <a:r>
              <a:rPr lang="en-US" sz="2400" dirty="0">
                <a:solidFill>
                  <a:schemeClr val="tx1"/>
                </a:solidFill>
                <a:latin typeface="Trebuchet MS" panose="020B0603020202020204" pitchFamily="34" charset="0"/>
              </a:rPr>
              <a:t>When creating an initial customer level record in IWDS, if the client does not already have an Illinois workNet (IwN) account, when an email address is provided, an IwN account will be auto-created for the individual</a:t>
            </a:r>
          </a:p>
          <a:p>
            <a:r>
              <a:rPr lang="en-US" sz="2400" dirty="0">
                <a:solidFill>
                  <a:schemeClr val="tx1"/>
                </a:solidFill>
                <a:latin typeface="Trebuchet MS" panose="020B0603020202020204" pitchFamily="34" charset="0"/>
              </a:rPr>
              <a:t>When this is done, the individual will receive a welcome to IwN email with instructions about logging in and updating the temporary password</a:t>
            </a:r>
          </a:p>
        </p:txBody>
      </p:sp>
      <p:sp>
        <p:nvSpPr>
          <p:cNvPr id="4" name="Footer Placeholder 3">
            <a:extLst>
              <a:ext uri="{FF2B5EF4-FFF2-40B4-BE49-F238E27FC236}">
                <a16:creationId xmlns:a16="http://schemas.microsoft.com/office/drawing/2014/main" id="{A5C07737-F0E0-4580-A232-7D56B7A73307}"/>
              </a:ext>
            </a:extLst>
          </p:cNvPr>
          <p:cNvSpPr>
            <a:spLocks noGrp="1"/>
          </p:cNvSpPr>
          <p:nvPr>
            <p:ph type="ftr" sz="quarter" idx="11"/>
          </p:nvPr>
        </p:nvSpPr>
        <p:spPr/>
        <p:txBody>
          <a:bodyPr/>
          <a:lstStyle/>
          <a:p>
            <a:r>
              <a:rPr lang="en-US" dirty="0"/>
              <a:t>June 22nd, 2023 </a:t>
            </a:r>
          </a:p>
        </p:txBody>
      </p:sp>
      <p:pic>
        <p:nvPicPr>
          <p:cNvPr id="10" name="Picture 9">
            <a:extLst>
              <a:ext uri="{FF2B5EF4-FFF2-40B4-BE49-F238E27FC236}">
                <a16:creationId xmlns:a16="http://schemas.microsoft.com/office/drawing/2014/main" id="{FB75854F-E183-A9A8-3C1C-9234C2D83782}"/>
              </a:ext>
            </a:extLst>
          </p:cNvPr>
          <p:cNvPicPr>
            <a:picLocks noChangeAspect="1"/>
          </p:cNvPicPr>
          <p:nvPr/>
        </p:nvPicPr>
        <p:blipFill>
          <a:blip r:embed="rId3"/>
          <a:stretch>
            <a:fillRect/>
          </a:stretch>
        </p:blipFill>
        <p:spPr>
          <a:xfrm>
            <a:off x="6096001" y="1085269"/>
            <a:ext cx="5425210" cy="5372101"/>
          </a:xfrm>
          <a:prstGeom prst="rect">
            <a:avLst/>
          </a:prstGeom>
        </p:spPr>
      </p:pic>
      <p:sp>
        <p:nvSpPr>
          <p:cNvPr id="11" name="Left Arrow 4">
            <a:extLst>
              <a:ext uri="{FF2B5EF4-FFF2-40B4-BE49-F238E27FC236}">
                <a16:creationId xmlns:a16="http://schemas.microsoft.com/office/drawing/2014/main" id="{177093EB-BF7C-002B-5248-1AE5B25C3CF3}"/>
              </a:ext>
            </a:extLst>
          </p:cNvPr>
          <p:cNvSpPr/>
          <p:nvPr/>
        </p:nvSpPr>
        <p:spPr>
          <a:xfrm rot="9144022" flipH="1" flipV="1">
            <a:off x="8689989" y="2091656"/>
            <a:ext cx="575166" cy="2244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382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879827" cy="561049"/>
          </a:xfrm>
        </p:spPr>
        <p:txBody>
          <a:bodyPr>
            <a:noAutofit/>
          </a:bodyPr>
          <a:lstStyle/>
          <a:p>
            <a:pPr algn="ctr"/>
            <a:r>
              <a:rPr lang="en-US" sz="4800" dirty="0">
                <a:latin typeface="Trebuchet MS" panose="020B0603020202020204" pitchFamily="34" charset="0"/>
              </a:rPr>
              <a:t>Objective</a:t>
            </a:r>
          </a:p>
        </p:txBody>
      </p:sp>
      <p:sp>
        <p:nvSpPr>
          <p:cNvPr id="6" name="Content Placeholder 5">
            <a:extLst>
              <a:ext uri="{FF2B5EF4-FFF2-40B4-BE49-F238E27FC236}">
                <a16:creationId xmlns:a16="http://schemas.microsoft.com/office/drawing/2014/main" id="{0A08EDB5-8DD4-0246-B8E0-7308D3759BA4}"/>
              </a:ext>
            </a:extLst>
          </p:cNvPr>
          <p:cNvSpPr>
            <a:spLocks noGrp="1"/>
          </p:cNvSpPr>
          <p:nvPr>
            <p:ph idx="1"/>
          </p:nvPr>
        </p:nvSpPr>
        <p:spPr>
          <a:xfrm>
            <a:off x="1031358" y="2118167"/>
            <a:ext cx="10047768" cy="4058796"/>
          </a:xfrm>
        </p:spPr>
        <p:txBody>
          <a:bodyPr>
            <a:normAutofit/>
          </a:bodyPr>
          <a:lstStyle/>
          <a:p>
            <a:pPr marL="0" indent="0">
              <a:buNone/>
            </a:pPr>
            <a:r>
              <a:rPr lang="en-US" altLang="en-US" dirty="0">
                <a:solidFill>
                  <a:schemeClr val="tx1"/>
                </a:solidFill>
                <a:latin typeface="Trebuchet MS" panose="020B0603020202020204" pitchFamily="34" charset="0"/>
              </a:rPr>
              <a:t>The primary objective of this PowerPoint is to demonstrate the steps required for completing an application for a Workforce Innovation and Opportunity Act client from start to finish in Illinois Workforce Development System. </a:t>
            </a:r>
          </a:p>
        </p:txBody>
      </p:sp>
      <p:sp>
        <p:nvSpPr>
          <p:cNvPr id="3" name="Footer Placeholder 2">
            <a:extLst>
              <a:ext uri="{FF2B5EF4-FFF2-40B4-BE49-F238E27FC236}">
                <a16:creationId xmlns:a16="http://schemas.microsoft.com/office/drawing/2014/main" id="{64C56233-982C-400E-B24C-4FC36D70EF04}"/>
              </a:ext>
            </a:extLst>
          </p:cNvPr>
          <p:cNvSpPr>
            <a:spLocks noGrp="1"/>
          </p:cNvSpPr>
          <p:nvPr>
            <p:ph type="ftr" sz="quarter" idx="11"/>
          </p:nvPr>
        </p:nvSpPr>
        <p:spPr/>
        <p:txBody>
          <a:bodyPr/>
          <a:lstStyle/>
          <a:p>
            <a:r>
              <a:rPr lang="en-US" dirty="0"/>
              <a:t>June 22nd, 2023 </a:t>
            </a:r>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E2E12-3FE6-4BD8-9DCD-319F429E3FA6}"/>
              </a:ext>
            </a:extLst>
          </p:cNvPr>
          <p:cNvSpPr>
            <a:spLocks noGrp="1"/>
          </p:cNvSpPr>
          <p:nvPr>
            <p:ph type="title"/>
          </p:nvPr>
        </p:nvSpPr>
        <p:spPr/>
        <p:txBody>
          <a:bodyPr>
            <a:normAutofit fontScale="90000"/>
          </a:bodyPr>
          <a:lstStyle/>
          <a:p>
            <a:pPr algn="ctr"/>
            <a:r>
              <a:rPr lang="en-US" dirty="0"/>
              <a:t>Auto Created IwN Account</a:t>
            </a:r>
          </a:p>
        </p:txBody>
      </p:sp>
      <p:sp>
        <p:nvSpPr>
          <p:cNvPr id="3" name="Content Placeholder 2">
            <a:extLst>
              <a:ext uri="{FF2B5EF4-FFF2-40B4-BE49-F238E27FC236}">
                <a16:creationId xmlns:a16="http://schemas.microsoft.com/office/drawing/2014/main" id="{0652DEDC-164B-4463-8179-929A74F9BFC7}"/>
              </a:ext>
            </a:extLst>
          </p:cNvPr>
          <p:cNvSpPr>
            <a:spLocks noGrp="1"/>
          </p:cNvSpPr>
          <p:nvPr>
            <p:ph idx="1"/>
          </p:nvPr>
        </p:nvSpPr>
        <p:spPr>
          <a:xfrm>
            <a:off x="838200" y="2118167"/>
            <a:ext cx="4759411" cy="4058796"/>
          </a:xfrm>
        </p:spPr>
        <p:txBody>
          <a:bodyPr>
            <a:normAutofit lnSpcReduction="10000"/>
          </a:bodyPr>
          <a:lstStyle/>
          <a:p>
            <a:r>
              <a:rPr lang="en-US" altLang="en-US" dirty="0">
                <a:solidFill>
                  <a:schemeClr val="tx1"/>
                </a:solidFill>
                <a:latin typeface="Trebuchet MS" panose="020B0603020202020204" pitchFamily="34" charset="0"/>
              </a:rPr>
              <a:t>The client will receive a welcome to Illinois workNet email with their username and temporary password</a:t>
            </a:r>
          </a:p>
          <a:p>
            <a:r>
              <a:rPr lang="en-US" altLang="en-US" dirty="0">
                <a:solidFill>
                  <a:schemeClr val="tx1"/>
                </a:solidFill>
                <a:latin typeface="Trebuchet MS" panose="020B0603020202020204" pitchFamily="34" charset="0"/>
              </a:rPr>
              <a:t>They will need to log-on Illinois workNet account and they will be required to change their temporary password </a:t>
            </a:r>
          </a:p>
          <a:p>
            <a:endParaRPr lang="en-US" dirty="0"/>
          </a:p>
        </p:txBody>
      </p:sp>
      <p:sp>
        <p:nvSpPr>
          <p:cNvPr id="4" name="Footer Placeholder 3">
            <a:extLst>
              <a:ext uri="{FF2B5EF4-FFF2-40B4-BE49-F238E27FC236}">
                <a16:creationId xmlns:a16="http://schemas.microsoft.com/office/drawing/2014/main" id="{591E22AD-324C-438F-941C-4A7D76C07518}"/>
              </a:ext>
            </a:extLst>
          </p:cNvPr>
          <p:cNvSpPr>
            <a:spLocks noGrp="1"/>
          </p:cNvSpPr>
          <p:nvPr>
            <p:ph type="ftr" sz="quarter" idx="11"/>
          </p:nvPr>
        </p:nvSpPr>
        <p:spPr/>
        <p:txBody>
          <a:bodyPr/>
          <a:lstStyle/>
          <a:p>
            <a:r>
              <a:rPr lang="en-US" dirty="0"/>
              <a:t>June 22nd, 2023 </a:t>
            </a:r>
          </a:p>
        </p:txBody>
      </p:sp>
      <p:pic>
        <p:nvPicPr>
          <p:cNvPr id="5" name="Picture 4">
            <a:extLst>
              <a:ext uri="{FF2B5EF4-FFF2-40B4-BE49-F238E27FC236}">
                <a16:creationId xmlns:a16="http://schemas.microsoft.com/office/drawing/2014/main" id="{EF27CFA6-FCF7-468D-928B-4462DCE0B1DA}"/>
              </a:ext>
            </a:extLst>
          </p:cNvPr>
          <p:cNvPicPr>
            <a:picLocks noChangeAspect="1"/>
          </p:cNvPicPr>
          <p:nvPr/>
        </p:nvPicPr>
        <p:blipFill>
          <a:blip r:embed="rId2"/>
          <a:stretch>
            <a:fillRect/>
          </a:stretch>
        </p:blipFill>
        <p:spPr>
          <a:xfrm>
            <a:off x="5597611" y="1458097"/>
            <a:ext cx="5967471" cy="4547287"/>
          </a:xfrm>
          <a:prstGeom prst="rect">
            <a:avLst/>
          </a:prstGeom>
        </p:spPr>
      </p:pic>
    </p:spTree>
    <p:extLst>
      <p:ext uri="{BB962C8B-B14F-4D97-AF65-F5344CB8AC3E}">
        <p14:creationId xmlns:p14="http://schemas.microsoft.com/office/powerpoint/2010/main" val="3198401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62EE-4B6D-4B2C-A804-77FC459A88E2}"/>
              </a:ext>
            </a:extLst>
          </p:cNvPr>
          <p:cNvSpPr>
            <a:spLocks noGrp="1"/>
          </p:cNvSpPr>
          <p:nvPr>
            <p:ph type="title"/>
          </p:nvPr>
        </p:nvSpPr>
        <p:spPr/>
        <p:txBody>
          <a:bodyPr>
            <a:normAutofit fontScale="90000"/>
          </a:bodyPr>
          <a:lstStyle/>
          <a:p>
            <a:pPr algn="ctr"/>
            <a:r>
              <a:rPr lang="en-US" dirty="0"/>
              <a:t>Recording Local (Self) Services</a:t>
            </a:r>
          </a:p>
        </p:txBody>
      </p:sp>
      <p:sp>
        <p:nvSpPr>
          <p:cNvPr id="4" name="Footer Placeholder 3">
            <a:extLst>
              <a:ext uri="{FF2B5EF4-FFF2-40B4-BE49-F238E27FC236}">
                <a16:creationId xmlns:a16="http://schemas.microsoft.com/office/drawing/2014/main" id="{8B65B635-844D-4A42-8BB9-86A8A7B02BF2}"/>
              </a:ext>
            </a:extLst>
          </p:cNvPr>
          <p:cNvSpPr>
            <a:spLocks noGrp="1"/>
          </p:cNvSpPr>
          <p:nvPr>
            <p:ph type="ftr" sz="quarter" idx="11"/>
          </p:nvPr>
        </p:nvSpPr>
        <p:spPr/>
        <p:txBody>
          <a:bodyPr/>
          <a:lstStyle/>
          <a:p>
            <a:r>
              <a:rPr lang="en-US" dirty="0"/>
              <a:t>June 22nd, 2023 </a:t>
            </a:r>
          </a:p>
        </p:txBody>
      </p:sp>
      <p:sp>
        <p:nvSpPr>
          <p:cNvPr id="5" name="Content Placeholder 4">
            <a:extLst>
              <a:ext uri="{FF2B5EF4-FFF2-40B4-BE49-F238E27FC236}">
                <a16:creationId xmlns:a16="http://schemas.microsoft.com/office/drawing/2014/main" id="{792EA79B-2E81-4836-9CF8-DC8702176404}"/>
              </a:ext>
            </a:extLst>
          </p:cNvPr>
          <p:cNvSpPr>
            <a:spLocks noGrp="1"/>
          </p:cNvSpPr>
          <p:nvPr>
            <p:ph idx="1"/>
          </p:nvPr>
        </p:nvSpPr>
        <p:spPr>
          <a:xfrm>
            <a:off x="801129" y="1723768"/>
            <a:ext cx="4326924" cy="4496444"/>
          </a:xfrm>
        </p:spPr>
        <p:txBody>
          <a:bodyPr/>
          <a:lstStyle/>
          <a:p>
            <a:pPr marL="0" indent="0">
              <a:buNone/>
            </a:pPr>
            <a:r>
              <a:rPr lang="en-US" altLang="en-US" dirty="0">
                <a:solidFill>
                  <a:schemeClr val="tx1"/>
                </a:solidFill>
                <a:latin typeface="Trebuchet MS" panose="020B0603020202020204" pitchFamily="34" charset="0"/>
              </a:rPr>
              <a:t>On the left rail, you will see “Add Local Services” – if you click on that, it brings up the various Local Services and then click on “Save”.</a:t>
            </a:r>
          </a:p>
        </p:txBody>
      </p:sp>
      <p:pic>
        <p:nvPicPr>
          <p:cNvPr id="7" name="Picture 6">
            <a:extLst>
              <a:ext uri="{FF2B5EF4-FFF2-40B4-BE49-F238E27FC236}">
                <a16:creationId xmlns:a16="http://schemas.microsoft.com/office/drawing/2014/main" id="{2A0FD6FE-A78E-40E9-A48A-3E3BBFCDBF7F}"/>
              </a:ext>
            </a:extLst>
          </p:cNvPr>
          <p:cNvPicPr>
            <a:picLocks noChangeAspect="1"/>
          </p:cNvPicPr>
          <p:nvPr/>
        </p:nvPicPr>
        <p:blipFill>
          <a:blip r:embed="rId2"/>
          <a:stretch>
            <a:fillRect/>
          </a:stretch>
        </p:blipFill>
        <p:spPr>
          <a:xfrm>
            <a:off x="5523470" y="1458097"/>
            <a:ext cx="5830331" cy="4275438"/>
          </a:xfrm>
          <a:prstGeom prst="rect">
            <a:avLst/>
          </a:prstGeom>
        </p:spPr>
      </p:pic>
      <p:sp>
        <p:nvSpPr>
          <p:cNvPr id="6" name="Left Arrow 4">
            <a:extLst>
              <a:ext uri="{FF2B5EF4-FFF2-40B4-BE49-F238E27FC236}">
                <a16:creationId xmlns:a16="http://schemas.microsoft.com/office/drawing/2014/main" id="{F1BF1B9C-98DA-427D-8315-14BD1F854328}"/>
              </a:ext>
            </a:extLst>
          </p:cNvPr>
          <p:cNvSpPr/>
          <p:nvPr/>
        </p:nvSpPr>
        <p:spPr>
          <a:xfrm rot="10800000" flipV="1">
            <a:off x="5021862" y="3689706"/>
            <a:ext cx="607800" cy="2822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8202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F2E3-E37D-45CB-8204-4CE31E75DA4F}"/>
              </a:ext>
            </a:extLst>
          </p:cNvPr>
          <p:cNvSpPr>
            <a:spLocks noGrp="1"/>
          </p:cNvSpPr>
          <p:nvPr>
            <p:ph type="title"/>
          </p:nvPr>
        </p:nvSpPr>
        <p:spPr/>
        <p:txBody>
          <a:bodyPr>
            <a:normAutofit fontScale="90000"/>
          </a:bodyPr>
          <a:lstStyle/>
          <a:p>
            <a:pPr algn="ctr"/>
            <a:r>
              <a:rPr lang="en-US" dirty="0"/>
              <a:t>Recording Local (Self) Services</a:t>
            </a:r>
          </a:p>
        </p:txBody>
      </p:sp>
      <p:sp>
        <p:nvSpPr>
          <p:cNvPr id="3" name="Content Placeholder 2">
            <a:extLst>
              <a:ext uri="{FF2B5EF4-FFF2-40B4-BE49-F238E27FC236}">
                <a16:creationId xmlns:a16="http://schemas.microsoft.com/office/drawing/2014/main" id="{B46EE2B0-A8A8-4952-B980-01EDA873F4D6}"/>
              </a:ext>
            </a:extLst>
          </p:cNvPr>
          <p:cNvSpPr>
            <a:spLocks noGrp="1"/>
          </p:cNvSpPr>
          <p:nvPr>
            <p:ph idx="1"/>
          </p:nvPr>
        </p:nvSpPr>
        <p:spPr>
          <a:xfrm>
            <a:off x="543697" y="1902941"/>
            <a:ext cx="4661973" cy="4274022"/>
          </a:xfrm>
        </p:spPr>
        <p:txBody>
          <a:bodyPr/>
          <a:lstStyle/>
          <a:p>
            <a:pPr marL="0" indent="0">
              <a:buNone/>
            </a:pPr>
            <a:r>
              <a:rPr lang="en-US" altLang="en-US" dirty="0">
                <a:solidFill>
                  <a:schemeClr val="tx1"/>
                </a:solidFill>
                <a:latin typeface="Trebuchet MS" panose="020B0603020202020204" pitchFamily="34" charset="0"/>
              </a:rPr>
              <a:t>The LWIA staff or the client who has created their own “Customer Level” record would choose which “Local Services” they had received by placing a mark next to the service.</a:t>
            </a:r>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D15E2404-3DE9-4097-909D-F56E6CDF32E0}"/>
              </a:ext>
            </a:extLst>
          </p:cNvPr>
          <p:cNvSpPr>
            <a:spLocks noGrp="1"/>
          </p:cNvSpPr>
          <p:nvPr>
            <p:ph type="ftr" sz="quarter" idx="11"/>
          </p:nvPr>
        </p:nvSpPr>
        <p:spPr/>
        <p:txBody>
          <a:bodyPr/>
          <a:lstStyle/>
          <a:p>
            <a:r>
              <a:rPr lang="en-US" dirty="0"/>
              <a:t>June 22nd, 2023 </a:t>
            </a:r>
          </a:p>
        </p:txBody>
      </p:sp>
      <p:pic>
        <p:nvPicPr>
          <p:cNvPr id="5" name="Picture 4">
            <a:extLst>
              <a:ext uri="{FF2B5EF4-FFF2-40B4-BE49-F238E27FC236}">
                <a16:creationId xmlns:a16="http://schemas.microsoft.com/office/drawing/2014/main" id="{31DFB244-E93F-484C-99B0-000B4D047182}"/>
              </a:ext>
            </a:extLst>
          </p:cNvPr>
          <p:cNvPicPr>
            <a:picLocks noChangeAspect="1"/>
          </p:cNvPicPr>
          <p:nvPr/>
        </p:nvPicPr>
        <p:blipFill>
          <a:blip r:embed="rId2"/>
          <a:stretch>
            <a:fillRect/>
          </a:stretch>
        </p:blipFill>
        <p:spPr>
          <a:xfrm>
            <a:off x="5500173" y="1452562"/>
            <a:ext cx="5853627" cy="5086350"/>
          </a:xfrm>
          <a:prstGeom prst="rect">
            <a:avLst/>
          </a:prstGeom>
        </p:spPr>
      </p:pic>
    </p:spTree>
    <p:extLst>
      <p:ext uri="{BB962C8B-B14F-4D97-AF65-F5344CB8AC3E}">
        <p14:creationId xmlns:p14="http://schemas.microsoft.com/office/powerpoint/2010/main" val="2349782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1E51-A5E3-4E89-ABC7-50B45AD5B5E4}"/>
              </a:ext>
            </a:extLst>
          </p:cNvPr>
          <p:cNvSpPr>
            <a:spLocks noGrp="1"/>
          </p:cNvSpPr>
          <p:nvPr>
            <p:ph type="title"/>
          </p:nvPr>
        </p:nvSpPr>
        <p:spPr/>
        <p:txBody>
          <a:bodyPr>
            <a:normAutofit fontScale="90000"/>
          </a:bodyPr>
          <a:lstStyle/>
          <a:p>
            <a:pPr algn="ctr"/>
            <a:r>
              <a:rPr lang="en-US" dirty="0"/>
              <a:t>Recording Local (Self) Services</a:t>
            </a:r>
          </a:p>
        </p:txBody>
      </p:sp>
      <p:sp>
        <p:nvSpPr>
          <p:cNvPr id="4" name="Footer Placeholder 3">
            <a:extLst>
              <a:ext uri="{FF2B5EF4-FFF2-40B4-BE49-F238E27FC236}">
                <a16:creationId xmlns:a16="http://schemas.microsoft.com/office/drawing/2014/main" id="{93164BD1-6059-4D17-92B6-F886E645637B}"/>
              </a:ext>
            </a:extLst>
          </p:cNvPr>
          <p:cNvSpPr>
            <a:spLocks noGrp="1"/>
          </p:cNvSpPr>
          <p:nvPr>
            <p:ph type="ftr" sz="quarter" idx="11"/>
          </p:nvPr>
        </p:nvSpPr>
        <p:spPr/>
        <p:txBody>
          <a:bodyPr/>
          <a:lstStyle/>
          <a:p>
            <a:r>
              <a:rPr lang="en-US" dirty="0"/>
              <a:t>June 22nd, 2023 </a:t>
            </a:r>
          </a:p>
        </p:txBody>
      </p:sp>
      <p:sp>
        <p:nvSpPr>
          <p:cNvPr id="5" name="Content Placeholder 4">
            <a:extLst>
              <a:ext uri="{FF2B5EF4-FFF2-40B4-BE49-F238E27FC236}">
                <a16:creationId xmlns:a16="http://schemas.microsoft.com/office/drawing/2014/main" id="{2832D1B7-880E-42FF-9354-C86B5DD05F1C}"/>
              </a:ext>
            </a:extLst>
          </p:cNvPr>
          <p:cNvSpPr>
            <a:spLocks noGrp="1"/>
          </p:cNvSpPr>
          <p:nvPr>
            <p:ph idx="1"/>
          </p:nvPr>
        </p:nvSpPr>
        <p:spPr>
          <a:xfrm>
            <a:off x="838200" y="2118167"/>
            <a:ext cx="4561703" cy="4058796"/>
          </a:xfrm>
        </p:spPr>
        <p:txBody>
          <a:bodyPr>
            <a:normAutofit lnSpcReduction="10000"/>
          </a:bodyPr>
          <a:lstStyle/>
          <a:p>
            <a:r>
              <a:rPr lang="en-US" dirty="0">
                <a:solidFill>
                  <a:schemeClr val="tx1"/>
                </a:solidFill>
                <a:latin typeface="Trebuchet MS" panose="020B0603020202020204" pitchFamily="34" charset="0"/>
              </a:rPr>
              <a:t>In this case, the client participated  in an ‘Initial Orientation’, used the ‘Internet’ in the ‘Resource Center’, and had ‘Self Accessed Job Listings’</a:t>
            </a:r>
          </a:p>
          <a:p>
            <a:r>
              <a:rPr lang="en-US" dirty="0">
                <a:solidFill>
                  <a:schemeClr val="tx1"/>
                </a:solidFill>
                <a:latin typeface="Trebuchet MS" panose="020B0603020202020204" pitchFamily="34" charset="0"/>
              </a:rPr>
              <a:t>When the ‘Save’ button is hit, those local services will be attached to the client's record</a:t>
            </a:r>
          </a:p>
        </p:txBody>
      </p:sp>
      <p:pic>
        <p:nvPicPr>
          <p:cNvPr id="8" name="Picture 7">
            <a:extLst>
              <a:ext uri="{FF2B5EF4-FFF2-40B4-BE49-F238E27FC236}">
                <a16:creationId xmlns:a16="http://schemas.microsoft.com/office/drawing/2014/main" id="{43F89E02-9856-44E5-9EB6-55D7F233C256}"/>
              </a:ext>
            </a:extLst>
          </p:cNvPr>
          <p:cNvPicPr>
            <a:picLocks noChangeAspect="1"/>
          </p:cNvPicPr>
          <p:nvPr/>
        </p:nvPicPr>
        <p:blipFill>
          <a:blip r:embed="rId2"/>
          <a:stretch>
            <a:fillRect/>
          </a:stretch>
        </p:blipFill>
        <p:spPr>
          <a:xfrm>
            <a:off x="5632751" y="1492443"/>
            <a:ext cx="5953897" cy="4783845"/>
          </a:xfrm>
          <a:prstGeom prst="rect">
            <a:avLst/>
          </a:prstGeom>
        </p:spPr>
      </p:pic>
      <p:sp>
        <p:nvSpPr>
          <p:cNvPr id="9" name="Left Arrow 4">
            <a:extLst>
              <a:ext uri="{FF2B5EF4-FFF2-40B4-BE49-F238E27FC236}">
                <a16:creationId xmlns:a16="http://schemas.microsoft.com/office/drawing/2014/main" id="{E1B6C4C8-0AA3-43BB-873F-45D4C931EEA3}"/>
              </a:ext>
            </a:extLst>
          </p:cNvPr>
          <p:cNvSpPr/>
          <p:nvPr/>
        </p:nvSpPr>
        <p:spPr>
          <a:xfrm rot="10800000">
            <a:off x="6096000" y="3643896"/>
            <a:ext cx="607800" cy="24046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4">
            <a:extLst>
              <a:ext uri="{FF2B5EF4-FFF2-40B4-BE49-F238E27FC236}">
                <a16:creationId xmlns:a16="http://schemas.microsoft.com/office/drawing/2014/main" id="{A95BA3CB-1923-4043-BEAD-7A7128273C08}"/>
              </a:ext>
            </a:extLst>
          </p:cNvPr>
          <p:cNvSpPr/>
          <p:nvPr/>
        </p:nvSpPr>
        <p:spPr>
          <a:xfrm rot="10800000" flipV="1">
            <a:off x="8001900" y="6047079"/>
            <a:ext cx="607800" cy="24046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4">
            <a:extLst>
              <a:ext uri="{FF2B5EF4-FFF2-40B4-BE49-F238E27FC236}">
                <a16:creationId xmlns:a16="http://schemas.microsoft.com/office/drawing/2014/main" id="{762E1E1C-E650-4ECD-AB55-EE40CE4C90C8}"/>
              </a:ext>
            </a:extLst>
          </p:cNvPr>
          <p:cNvSpPr/>
          <p:nvPr/>
        </p:nvSpPr>
        <p:spPr>
          <a:xfrm rot="10800000">
            <a:off x="6096000" y="4798252"/>
            <a:ext cx="607800" cy="24046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4">
            <a:extLst>
              <a:ext uri="{FF2B5EF4-FFF2-40B4-BE49-F238E27FC236}">
                <a16:creationId xmlns:a16="http://schemas.microsoft.com/office/drawing/2014/main" id="{C42D16D0-F3E0-470E-81C1-346FA0267195}"/>
              </a:ext>
            </a:extLst>
          </p:cNvPr>
          <p:cNvSpPr/>
          <p:nvPr/>
        </p:nvSpPr>
        <p:spPr>
          <a:xfrm rot="10800000">
            <a:off x="8583360" y="4091879"/>
            <a:ext cx="607800" cy="24046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4">
            <a:extLst>
              <a:ext uri="{FF2B5EF4-FFF2-40B4-BE49-F238E27FC236}">
                <a16:creationId xmlns:a16="http://schemas.microsoft.com/office/drawing/2014/main" id="{8B541924-561C-4CE3-AE53-C525F1E0AFFE}"/>
              </a:ext>
            </a:extLst>
          </p:cNvPr>
          <p:cNvSpPr/>
          <p:nvPr/>
        </p:nvSpPr>
        <p:spPr>
          <a:xfrm rot="10800000">
            <a:off x="8583360" y="4798251"/>
            <a:ext cx="607800" cy="23240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2824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F28D-9D53-4BA6-AD83-2B4306EA7B39}"/>
              </a:ext>
            </a:extLst>
          </p:cNvPr>
          <p:cNvSpPr>
            <a:spLocks noGrp="1"/>
          </p:cNvSpPr>
          <p:nvPr>
            <p:ph type="title"/>
          </p:nvPr>
        </p:nvSpPr>
        <p:spPr/>
        <p:txBody>
          <a:bodyPr>
            <a:normAutofit fontScale="90000"/>
          </a:bodyPr>
          <a:lstStyle/>
          <a:p>
            <a:pPr algn="ctr"/>
            <a:r>
              <a:rPr lang="en-US" dirty="0"/>
              <a:t>Viewing Local Services</a:t>
            </a:r>
          </a:p>
        </p:txBody>
      </p:sp>
      <p:sp>
        <p:nvSpPr>
          <p:cNvPr id="3" name="Content Placeholder 2">
            <a:extLst>
              <a:ext uri="{FF2B5EF4-FFF2-40B4-BE49-F238E27FC236}">
                <a16:creationId xmlns:a16="http://schemas.microsoft.com/office/drawing/2014/main" id="{DB16D410-D8C6-4905-A1D5-C760BD540BFE}"/>
              </a:ext>
            </a:extLst>
          </p:cNvPr>
          <p:cNvSpPr>
            <a:spLocks noGrp="1"/>
          </p:cNvSpPr>
          <p:nvPr>
            <p:ph idx="1"/>
          </p:nvPr>
        </p:nvSpPr>
        <p:spPr>
          <a:xfrm>
            <a:off x="838200" y="2118167"/>
            <a:ext cx="3449595" cy="4058796"/>
          </a:xfrm>
        </p:spPr>
        <p:txBody>
          <a:bodyPr>
            <a:normAutofit lnSpcReduction="10000"/>
          </a:bodyPr>
          <a:lstStyle/>
          <a:p>
            <a:r>
              <a:rPr lang="en-US" altLang="en-US" dirty="0">
                <a:solidFill>
                  <a:schemeClr val="tx1"/>
                </a:solidFill>
                <a:latin typeface="Trebuchet MS" panose="020B0603020202020204" pitchFamily="34" charset="0"/>
              </a:rPr>
              <a:t>Looking on the left rail, you will see “List All Services”</a:t>
            </a:r>
          </a:p>
          <a:p>
            <a:r>
              <a:rPr lang="en-US" altLang="en-US" dirty="0">
                <a:solidFill>
                  <a:schemeClr val="tx1"/>
                </a:solidFill>
                <a:latin typeface="Trebuchet MS" panose="020B0603020202020204" pitchFamily="34" charset="0"/>
              </a:rPr>
              <a:t>Click on that to view the local self-services the client received that have been added to the record</a:t>
            </a:r>
          </a:p>
          <a:p>
            <a:endParaRPr lang="en-US" dirty="0"/>
          </a:p>
        </p:txBody>
      </p:sp>
      <p:sp>
        <p:nvSpPr>
          <p:cNvPr id="4" name="Footer Placeholder 3">
            <a:extLst>
              <a:ext uri="{FF2B5EF4-FFF2-40B4-BE49-F238E27FC236}">
                <a16:creationId xmlns:a16="http://schemas.microsoft.com/office/drawing/2014/main" id="{D0E72F46-75BF-44A5-B7D9-223D02D7DC73}"/>
              </a:ext>
            </a:extLst>
          </p:cNvPr>
          <p:cNvSpPr>
            <a:spLocks noGrp="1"/>
          </p:cNvSpPr>
          <p:nvPr>
            <p:ph type="ftr" sz="quarter" idx="11"/>
          </p:nvPr>
        </p:nvSpPr>
        <p:spPr/>
        <p:txBody>
          <a:bodyPr/>
          <a:lstStyle/>
          <a:p>
            <a:r>
              <a:rPr lang="en-US" dirty="0"/>
              <a:t>June 22nd, 2023 </a:t>
            </a:r>
          </a:p>
        </p:txBody>
      </p:sp>
      <p:pic>
        <p:nvPicPr>
          <p:cNvPr id="5" name="Picture 4">
            <a:extLst>
              <a:ext uri="{FF2B5EF4-FFF2-40B4-BE49-F238E27FC236}">
                <a16:creationId xmlns:a16="http://schemas.microsoft.com/office/drawing/2014/main" id="{5A718E9F-A999-476A-9395-E5B80E304702}"/>
              </a:ext>
            </a:extLst>
          </p:cNvPr>
          <p:cNvPicPr>
            <a:picLocks noChangeAspect="1"/>
          </p:cNvPicPr>
          <p:nvPr/>
        </p:nvPicPr>
        <p:blipFill>
          <a:blip r:embed="rId2"/>
          <a:stretch>
            <a:fillRect/>
          </a:stretch>
        </p:blipFill>
        <p:spPr>
          <a:xfrm>
            <a:off x="4495800" y="1772294"/>
            <a:ext cx="7458075" cy="3609975"/>
          </a:xfrm>
          <a:prstGeom prst="rect">
            <a:avLst/>
          </a:prstGeom>
        </p:spPr>
      </p:pic>
      <p:sp>
        <p:nvSpPr>
          <p:cNvPr id="6" name="Left Arrow 4">
            <a:extLst>
              <a:ext uri="{FF2B5EF4-FFF2-40B4-BE49-F238E27FC236}">
                <a16:creationId xmlns:a16="http://schemas.microsoft.com/office/drawing/2014/main" id="{645ECBC2-A580-461F-AD89-52C5A39FB430}"/>
              </a:ext>
            </a:extLst>
          </p:cNvPr>
          <p:cNvSpPr/>
          <p:nvPr/>
        </p:nvSpPr>
        <p:spPr>
          <a:xfrm rot="10800000">
            <a:off x="4087898" y="3907096"/>
            <a:ext cx="607800" cy="24046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3988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BB16C-0AE6-4BD5-9EAC-CC4E19C75F38}"/>
              </a:ext>
            </a:extLst>
          </p:cNvPr>
          <p:cNvSpPr>
            <a:spLocks noGrp="1"/>
          </p:cNvSpPr>
          <p:nvPr>
            <p:ph type="title"/>
          </p:nvPr>
        </p:nvSpPr>
        <p:spPr/>
        <p:txBody>
          <a:bodyPr>
            <a:normAutofit fontScale="90000"/>
          </a:bodyPr>
          <a:lstStyle/>
          <a:p>
            <a:pPr algn="ctr"/>
            <a:r>
              <a:rPr lang="en-US" dirty="0"/>
              <a:t>Viewing Local Services</a:t>
            </a:r>
          </a:p>
        </p:txBody>
      </p:sp>
      <p:sp>
        <p:nvSpPr>
          <p:cNvPr id="3" name="Content Placeholder 2">
            <a:extLst>
              <a:ext uri="{FF2B5EF4-FFF2-40B4-BE49-F238E27FC236}">
                <a16:creationId xmlns:a16="http://schemas.microsoft.com/office/drawing/2014/main" id="{F4FEE9EE-4C02-40EC-8F80-948F21710B6B}"/>
              </a:ext>
            </a:extLst>
          </p:cNvPr>
          <p:cNvSpPr>
            <a:spLocks noGrp="1"/>
          </p:cNvSpPr>
          <p:nvPr>
            <p:ph idx="1"/>
          </p:nvPr>
        </p:nvSpPr>
        <p:spPr>
          <a:xfrm>
            <a:off x="838200" y="2464231"/>
            <a:ext cx="3811292" cy="3712732"/>
          </a:xfrm>
        </p:spPr>
        <p:txBody>
          <a:bodyPr/>
          <a:lstStyle/>
          <a:p>
            <a:pPr marL="0" indent="0">
              <a:buNone/>
            </a:pPr>
            <a:r>
              <a:rPr lang="en-US" dirty="0">
                <a:solidFill>
                  <a:schemeClr val="tx1"/>
                </a:solidFill>
                <a:latin typeface="Trebuchet MS" panose="020B0603020202020204" pitchFamily="34" charset="0"/>
              </a:rPr>
              <a:t>As demonstrated on the adjacent screen print, the various local services that had been recorded are shown.</a:t>
            </a:r>
          </a:p>
        </p:txBody>
      </p:sp>
      <p:sp>
        <p:nvSpPr>
          <p:cNvPr id="4" name="Footer Placeholder 3">
            <a:extLst>
              <a:ext uri="{FF2B5EF4-FFF2-40B4-BE49-F238E27FC236}">
                <a16:creationId xmlns:a16="http://schemas.microsoft.com/office/drawing/2014/main" id="{C9D54EDB-BE66-4C5E-B78B-D0F675D0DA16}"/>
              </a:ext>
            </a:extLst>
          </p:cNvPr>
          <p:cNvSpPr>
            <a:spLocks noGrp="1"/>
          </p:cNvSpPr>
          <p:nvPr>
            <p:ph type="ftr" sz="quarter" idx="11"/>
          </p:nvPr>
        </p:nvSpPr>
        <p:spPr/>
        <p:txBody>
          <a:bodyPr/>
          <a:lstStyle/>
          <a:p>
            <a:r>
              <a:rPr lang="en-US" dirty="0"/>
              <a:t>June 22nd, 2023 </a:t>
            </a:r>
          </a:p>
        </p:txBody>
      </p:sp>
      <p:pic>
        <p:nvPicPr>
          <p:cNvPr id="7" name="Picture 6">
            <a:extLst>
              <a:ext uri="{FF2B5EF4-FFF2-40B4-BE49-F238E27FC236}">
                <a16:creationId xmlns:a16="http://schemas.microsoft.com/office/drawing/2014/main" id="{87D73523-1B81-1D3D-E462-4FD776AC44CA}"/>
              </a:ext>
            </a:extLst>
          </p:cNvPr>
          <p:cNvPicPr>
            <a:picLocks noChangeAspect="1"/>
          </p:cNvPicPr>
          <p:nvPr/>
        </p:nvPicPr>
        <p:blipFill>
          <a:blip r:embed="rId2"/>
          <a:stretch>
            <a:fillRect/>
          </a:stretch>
        </p:blipFill>
        <p:spPr>
          <a:xfrm>
            <a:off x="5216238" y="1448402"/>
            <a:ext cx="6234544" cy="4631459"/>
          </a:xfrm>
          <a:prstGeom prst="rect">
            <a:avLst/>
          </a:prstGeom>
        </p:spPr>
      </p:pic>
    </p:spTree>
    <p:extLst>
      <p:ext uri="{BB962C8B-B14F-4D97-AF65-F5344CB8AC3E}">
        <p14:creationId xmlns:p14="http://schemas.microsoft.com/office/powerpoint/2010/main" val="257000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F468-FB4E-4B58-9197-87EBCEFAD6B2}"/>
              </a:ext>
            </a:extLst>
          </p:cNvPr>
          <p:cNvSpPr>
            <a:spLocks noGrp="1"/>
          </p:cNvSpPr>
          <p:nvPr>
            <p:ph type="title"/>
          </p:nvPr>
        </p:nvSpPr>
        <p:spPr/>
        <p:txBody>
          <a:bodyPr>
            <a:normAutofit fontScale="90000"/>
          </a:bodyPr>
          <a:lstStyle/>
          <a:p>
            <a:pPr algn="ctr"/>
            <a:r>
              <a:rPr lang="en-US" dirty="0"/>
              <a:t>Adding an Application </a:t>
            </a:r>
          </a:p>
        </p:txBody>
      </p:sp>
      <p:sp>
        <p:nvSpPr>
          <p:cNvPr id="3" name="Content Placeholder 2">
            <a:extLst>
              <a:ext uri="{FF2B5EF4-FFF2-40B4-BE49-F238E27FC236}">
                <a16:creationId xmlns:a16="http://schemas.microsoft.com/office/drawing/2014/main" id="{7303F2A7-44B7-40C2-A2CA-5E2D5C19DB2D}"/>
              </a:ext>
            </a:extLst>
          </p:cNvPr>
          <p:cNvSpPr>
            <a:spLocks noGrp="1"/>
          </p:cNvSpPr>
          <p:nvPr>
            <p:ph idx="1"/>
          </p:nvPr>
        </p:nvSpPr>
        <p:spPr>
          <a:xfrm>
            <a:off x="838200" y="2118167"/>
            <a:ext cx="4733925" cy="4058796"/>
          </a:xfrm>
        </p:spPr>
        <p:txBody>
          <a:bodyPr/>
          <a:lstStyle/>
          <a:p>
            <a:pPr marL="0" indent="0">
              <a:buNone/>
            </a:pPr>
            <a:r>
              <a:rPr lang="en-US" dirty="0">
                <a:solidFill>
                  <a:schemeClr val="tx1"/>
                </a:solidFill>
                <a:latin typeface="Trebuchet MS" panose="020B0603020202020204" pitchFamily="34" charset="0"/>
              </a:rPr>
              <a:t>From the “Customer Menu”,  to move forward with creating a new WIOA application, simply “click” on “List Applications”:  </a:t>
            </a:r>
          </a:p>
        </p:txBody>
      </p:sp>
      <p:sp>
        <p:nvSpPr>
          <p:cNvPr id="4" name="Footer Placeholder 3">
            <a:extLst>
              <a:ext uri="{FF2B5EF4-FFF2-40B4-BE49-F238E27FC236}">
                <a16:creationId xmlns:a16="http://schemas.microsoft.com/office/drawing/2014/main" id="{78F16666-FE20-4EBE-B6F4-2121D5067A2A}"/>
              </a:ext>
            </a:extLst>
          </p:cNvPr>
          <p:cNvSpPr>
            <a:spLocks noGrp="1"/>
          </p:cNvSpPr>
          <p:nvPr>
            <p:ph type="ftr" sz="quarter" idx="11"/>
          </p:nvPr>
        </p:nvSpPr>
        <p:spPr/>
        <p:txBody>
          <a:bodyPr/>
          <a:lstStyle/>
          <a:p>
            <a:r>
              <a:rPr lang="en-US" dirty="0"/>
              <a:t>June 22nd, 2023 </a:t>
            </a:r>
          </a:p>
        </p:txBody>
      </p:sp>
      <p:pic>
        <p:nvPicPr>
          <p:cNvPr id="5" name="Picture 4">
            <a:extLst>
              <a:ext uri="{FF2B5EF4-FFF2-40B4-BE49-F238E27FC236}">
                <a16:creationId xmlns:a16="http://schemas.microsoft.com/office/drawing/2014/main" id="{4B55E1F0-89DA-4732-8193-004E6191109F}"/>
              </a:ext>
            </a:extLst>
          </p:cNvPr>
          <p:cNvPicPr>
            <a:picLocks noChangeAspect="1"/>
          </p:cNvPicPr>
          <p:nvPr/>
        </p:nvPicPr>
        <p:blipFill>
          <a:blip r:embed="rId2"/>
          <a:stretch>
            <a:fillRect/>
          </a:stretch>
        </p:blipFill>
        <p:spPr>
          <a:xfrm>
            <a:off x="5832909" y="1782305"/>
            <a:ext cx="5139891" cy="4058796"/>
          </a:xfrm>
          <a:prstGeom prst="rect">
            <a:avLst/>
          </a:prstGeom>
        </p:spPr>
      </p:pic>
      <p:sp>
        <p:nvSpPr>
          <p:cNvPr id="6" name="Left Arrow 4">
            <a:extLst>
              <a:ext uri="{FF2B5EF4-FFF2-40B4-BE49-F238E27FC236}">
                <a16:creationId xmlns:a16="http://schemas.microsoft.com/office/drawing/2014/main" id="{252F8A50-440A-4516-847F-22B63DD6CFF4}"/>
              </a:ext>
            </a:extLst>
          </p:cNvPr>
          <p:cNvSpPr/>
          <p:nvPr/>
        </p:nvSpPr>
        <p:spPr>
          <a:xfrm>
            <a:off x="10600255" y="2975675"/>
            <a:ext cx="607800" cy="12398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9537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9871-46FD-43F9-BC14-00ECE71D6D20}"/>
              </a:ext>
            </a:extLst>
          </p:cNvPr>
          <p:cNvSpPr>
            <a:spLocks noGrp="1"/>
          </p:cNvSpPr>
          <p:nvPr>
            <p:ph type="title"/>
          </p:nvPr>
        </p:nvSpPr>
        <p:spPr/>
        <p:txBody>
          <a:bodyPr>
            <a:normAutofit fontScale="90000"/>
          </a:bodyPr>
          <a:lstStyle/>
          <a:p>
            <a:pPr algn="ctr"/>
            <a:r>
              <a:rPr lang="en-US" dirty="0"/>
              <a:t>Adding an Application</a:t>
            </a:r>
          </a:p>
        </p:txBody>
      </p:sp>
      <p:pic>
        <p:nvPicPr>
          <p:cNvPr id="5" name="Content Placeholder 4">
            <a:extLst>
              <a:ext uri="{FF2B5EF4-FFF2-40B4-BE49-F238E27FC236}">
                <a16:creationId xmlns:a16="http://schemas.microsoft.com/office/drawing/2014/main" id="{E293EB46-133E-4789-B330-620291E18384}"/>
              </a:ext>
            </a:extLst>
          </p:cNvPr>
          <p:cNvPicPr>
            <a:picLocks noGrp="1" noChangeAspect="1"/>
          </p:cNvPicPr>
          <p:nvPr>
            <p:ph idx="1"/>
          </p:nvPr>
        </p:nvPicPr>
        <p:blipFill>
          <a:blip r:embed="rId2"/>
          <a:stretch>
            <a:fillRect/>
          </a:stretch>
        </p:blipFill>
        <p:spPr>
          <a:xfrm>
            <a:off x="2371725" y="2275681"/>
            <a:ext cx="7448550" cy="3743325"/>
          </a:xfrm>
          <a:prstGeom prst="rect">
            <a:avLst/>
          </a:prstGeom>
        </p:spPr>
      </p:pic>
      <p:sp>
        <p:nvSpPr>
          <p:cNvPr id="4" name="Footer Placeholder 3">
            <a:extLst>
              <a:ext uri="{FF2B5EF4-FFF2-40B4-BE49-F238E27FC236}">
                <a16:creationId xmlns:a16="http://schemas.microsoft.com/office/drawing/2014/main" id="{9F0ADC72-3117-4666-B7BC-CED6C844EC27}"/>
              </a:ext>
            </a:extLst>
          </p:cNvPr>
          <p:cNvSpPr>
            <a:spLocks noGrp="1"/>
          </p:cNvSpPr>
          <p:nvPr>
            <p:ph type="ftr" sz="quarter" idx="11"/>
          </p:nvPr>
        </p:nvSpPr>
        <p:spPr/>
        <p:txBody>
          <a:bodyPr/>
          <a:lstStyle/>
          <a:p>
            <a:r>
              <a:rPr lang="en-US" dirty="0"/>
              <a:t>June 22nd, 2023 </a:t>
            </a:r>
          </a:p>
        </p:txBody>
      </p:sp>
      <p:sp>
        <p:nvSpPr>
          <p:cNvPr id="3" name="Left Arrow 4">
            <a:extLst>
              <a:ext uri="{FF2B5EF4-FFF2-40B4-BE49-F238E27FC236}">
                <a16:creationId xmlns:a16="http://schemas.microsoft.com/office/drawing/2014/main" id="{BC5CF70D-879B-EE84-6678-EBD84B1D9894}"/>
              </a:ext>
            </a:extLst>
          </p:cNvPr>
          <p:cNvSpPr/>
          <p:nvPr/>
        </p:nvSpPr>
        <p:spPr>
          <a:xfrm rot="10800000">
            <a:off x="4995289" y="3366654"/>
            <a:ext cx="607800" cy="24216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4">
            <a:extLst>
              <a:ext uri="{FF2B5EF4-FFF2-40B4-BE49-F238E27FC236}">
                <a16:creationId xmlns:a16="http://schemas.microsoft.com/office/drawing/2014/main" id="{BA5F6F58-6C13-2B8B-65B9-0565A857C1D9}"/>
              </a:ext>
            </a:extLst>
          </p:cNvPr>
          <p:cNvSpPr/>
          <p:nvPr/>
        </p:nvSpPr>
        <p:spPr>
          <a:xfrm rot="10800000">
            <a:off x="4995289" y="4578708"/>
            <a:ext cx="607800" cy="24216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566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33F58EF-0DDF-4B7C-8A92-2EE81EC922FA}"/>
              </a:ext>
            </a:extLst>
          </p:cNvPr>
          <p:cNvSpPr>
            <a:spLocks noGrp="1"/>
          </p:cNvSpPr>
          <p:nvPr>
            <p:ph type="title"/>
          </p:nvPr>
        </p:nvSpPr>
        <p:spPr/>
        <p:txBody>
          <a:bodyPr>
            <a:normAutofit fontScale="90000"/>
          </a:bodyPr>
          <a:lstStyle/>
          <a:p>
            <a:pPr algn="ctr"/>
            <a:r>
              <a:rPr lang="en-US" dirty="0"/>
              <a:t>Application Definition Screen</a:t>
            </a:r>
          </a:p>
        </p:txBody>
      </p:sp>
      <p:sp>
        <p:nvSpPr>
          <p:cNvPr id="6" name="Content Placeholder 5">
            <a:extLst>
              <a:ext uri="{FF2B5EF4-FFF2-40B4-BE49-F238E27FC236}">
                <a16:creationId xmlns:a16="http://schemas.microsoft.com/office/drawing/2014/main" id="{10E11A49-64D9-41A3-92DA-2A26BDE5199A}"/>
              </a:ext>
            </a:extLst>
          </p:cNvPr>
          <p:cNvSpPr>
            <a:spLocks noGrp="1"/>
          </p:cNvSpPr>
          <p:nvPr>
            <p:ph idx="1"/>
          </p:nvPr>
        </p:nvSpPr>
        <p:spPr>
          <a:xfrm>
            <a:off x="838200" y="2118167"/>
            <a:ext cx="5181600" cy="4058796"/>
          </a:xfrm>
        </p:spPr>
        <p:txBody>
          <a:bodyPr>
            <a:normAutofit/>
          </a:bodyPr>
          <a:lstStyle/>
          <a:p>
            <a:r>
              <a:rPr lang="en-US" sz="2400" dirty="0">
                <a:solidFill>
                  <a:schemeClr val="tx1"/>
                </a:solidFill>
                <a:latin typeface="Trebuchet MS" panose="020B0603020202020204" pitchFamily="34" charset="0"/>
              </a:rPr>
              <a:t>When adding an application, a key point to understand is that the “Contact Date” is established by the Career Planner</a:t>
            </a:r>
          </a:p>
          <a:p>
            <a:r>
              <a:rPr lang="en-US" sz="2400" dirty="0">
                <a:solidFill>
                  <a:schemeClr val="tx1"/>
                </a:solidFill>
                <a:latin typeface="Trebuchet MS" panose="020B0603020202020204" pitchFamily="34" charset="0"/>
              </a:rPr>
              <a:t>It is encouraged to populate the “Contact Date” with the date when you first began working with the client</a:t>
            </a:r>
          </a:p>
          <a:p>
            <a:r>
              <a:rPr lang="en-US" sz="2400" dirty="0">
                <a:solidFill>
                  <a:schemeClr val="tx1"/>
                </a:solidFill>
                <a:latin typeface="Trebuchet MS" panose="020B0603020202020204" pitchFamily="34" charset="0"/>
              </a:rPr>
              <a:t>For this “mock” example record, the contact date is 5/1/2023</a:t>
            </a:r>
          </a:p>
          <a:p>
            <a:endParaRPr lang="en-US" sz="2000" dirty="0">
              <a:solidFill>
                <a:schemeClr val="tx1"/>
              </a:solidFill>
            </a:endParaRPr>
          </a:p>
        </p:txBody>
      </p:sp>
      <p:sp>
        <p:nvSpPr>
          <p:cNvPr id="4" name="Footer Placeholder 3">
            <a:extLst>
              <a:ext uri="{FF2B5EF4-FFF2-40B4-BE49-F238E27FC236}">
                <a16:creationId xmlns:a16="http://schemas.microsoft.com/office/drawing/2014/main" id="{270D3B6C-5B3B-48C2-8904-C18948F02959}"/>
              </a:ext>
            </a:extLst>
          </p:cNvPr>
          <p:cNvSpPr>
            <a:spLocks noGrp="1"/>
          </p:cNvSpPr>
          <p:nvPr>
            <p:ph type="ftr" sz="quarter" idx="11"/>
          </p:nvPr>
        </p:nvSpPr>
        <p:spPr/>
        <p:txBody>
          <a:bodyPr/>
          <a:lstStyle/>
          <a:p>
            <a:r>
              <a:rPr lang="en-US" dirty="0"/>
              <a:t>June 22nd, 2023 </a:t>
            </a:r>
          </a:p>
        </p:txBody>
      </p:sp>
      <p:pic>
        <p:nvPicPr>
          <p:cNvPr id="3" name="Picture 2">
            <a:extLst>
              <a:ext uri="{FF2B5EF4-FFF2-40B4-BE49-F238E27FC236}">
                <a16:creationId xmlns:a16="http://schemas.microsoft.com/office/drawing/2014/main" id="{DF31268A-39A8-7000-CD06-91C0211DB6E4}"/>
              </a:ext>
            </a:extLst>
          </p:cNvPr>
          <p:cNvPicPr>
            <a:picLocks noChangeAspect="1"/>
          </p:cNvPicPr>
          <p:nvPr/>
        </p:nvPicPr>
        <p:blipFill>
          <a:blip r:embed="rId2"/>
          <a:stretch>
            <a:fillRect/>
          </a:stretch>
        </p:blipFill>
        <p:spPr>
          <a:xfrm>
            <a:off x="6348845" y="1444336"/>
            <a:ext cx="5299364" cy="4530437"/>
          </a:xfrm>
          <a:prstGeom prst="rect">
            <a:avLst/>
          </a:prstGeom>
        </p:spPr>
      </p:pic>
      <p:sp>
        <p:nvSpPr>
          <p:cNvPr id="5" name="Left Arrow 4">
            <a:extLst>
              <a:ext uri="{FF2B5EF4-FFF2-40B4-BE49-F238E27FC236}">
                <a16:creationId xmlns:a16="http://schemas.microsoft.com/office/drawing/2014/main" id="{736A3C42-B914-9304-B457-212B4C2E89E2}"/>
              </a:ext>
            </a:extLst>
          </p:cNvPr>
          <p:cNvSpPr/>
          <p:nvPr/>
        </p:nvSpPr>
        <p:spPr>
          <a:xfrm>
            <a:off x="8998527" y="3790254"/>
            <a:ext cx="673681" cy="16526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5025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76A7A-4D99-46A8-B000-47AE8DF7AEFA}"/>
              </a:ext>
            </a:extLst>
          </p:cNvPr>
          <p:cNvSpPr>
            <a:spLocks noGrp="1"/>
          </p:cNvSpPr>
          <p:nvPr>
            <p:ph type="title"/>
          </p:nvPr>
        </p:nvSpPr>
        <p:spPr/>
        <p:txBody>
          <a:bodyPr>
            <a:normAutofit fontScale="90000"/>
          </a:bodyPr>
          <a:lstStyle/>
          <a:p>
            <a:pPr algn="ctr"/>
            <a:r>
              <a:rPr lang="en-US" dirty="0"/>
              <a:t>Guided Application</a:t>
            </a:r>
          </a:p>
        </p:txBody>
      </p:sp>
      <p:sp>
        <p:nvSpPr>
          <p:cNvPr id="3" name="Content Placeholder 2">
            <a:extLst>
              <a:ext uri="{FF2B5EF4-FFF2-40B4-BE49-F238E27FC236}">
                <a16:creationId xmlns:a16="http://schemas.microsoft.com/office/drawing/2014/main" id="{8F8B5BF1-9850-404B-8373-7F12B1C05B21}"/>
              </a:ext>
            </a:extLst>
          </p:cNvPr>
          <p:cNvSpPr>
            <a:spLocks noGrp="1"/>
          </p:cNvSpPr>
          <p:nvPr>
            <p:ph idx="1"/>
          </p:nvPr>
        </p:nvSpPr>
        <p:spPr>
          <a:xfrm>
            <a:off x="838200" y="1853514"/>
            <a:ext cx="10515600" cy="4323449"/>
          </a:xfrm>
        </p:spPr>
        <p:txBody>
          <a:bodyPr>
            <a:normAutofit/>
          </a:bodyPr>
          <a:lstStyle/>
          <a:p>
            <a:pPr marL="0" indent="0">
              <a:buNone/>
            </a:pPr>
            <a:r>
              <a:rPr lang="en-US" sz="2200" dirty="0">
                <a:solidFill>
                  <a:schemeClr val="tx1"/>
                </a:solidFill>
                <a:latin typeface="Trebuchet MS" panose="020B0603020202020204" pitchFamily="34" charset="0"/>
              </a:rPr>
              <a:t>Guided Application is a process that should be followed to ensure that you have each of the screens/questions appropriate for the title you are attempting to qualify the client under. </a:t>
            </a:r>
          </a:p>
        </p:txBody>
      </p:sp>
      <p:sp>
        <p:nvSpPr>
          <p:cNvPr id="4" name="Footer Placeholder 3">
            <a:extLst>
              <a:ext uri="{FF2B5EF4-FFF2-40B4-BE49-F238E27FC236}">
                <a16:creationId xmlns:a16="http://schemas.microsoft.com/office/drawing/2014/main" id="{5CCA5873-2039-4A91-B7F1-E7B95A206783}"/>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08694FC7-7699-45DC-901F-B7C1B3B7E932}"/>
              </a:ext>
            </a:extLst>
          </p:cNvPr>
          <p:cNvPicPr>
            <a:picLocks noChangeAspect="1"/>
          </p:cNvPicPr>
          <p:nvPr/>
        </p:nvPicPr>
        <p:blipFill>
          <a:blip r:embed="rId2"/>
          <a:stretch>
            <a:fillRect/>
          </a:stretch>
        </p:blipFill>
        <p:spPr>
          <a:xfrm>
            <a:off x="2011320" y="3079020"/>
            <a:ext cx="7448550" cy="2924175"/>
          </a:xfrm>
          <a:prstGeom prst="rect">
            <a:avLst/>
          </a:prstGeom>
        </p:spPr>
      </p:pic>
      <p:sp>
        <p:nvSpPr>
          <p:cNvPr id="6" name="Left Arrow 4">
            <a:extLst>
              <a:ext uri="{FF2B5EF4-FFF2-40B4-BE49-F238E27FC236}">
                <a16:creationId xmlns:a16="http://schemas.microsoft.com/office/drawing/2014/main" id="{981AE535-CEFE-4656-A804-B79295FDB8F0}"/>
              </a:ext>
            </a:extLst>
          </p:cNvPr>
          <p:cNvSpPr/>
          <p:nvPr/>
        </p:nvSpPr>
        <p:spPr>
          <a:xfrm rot="11646575">
            <a:off x="3669306" y="4183666"/>
            <a:ext cx="673681" cy="16526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045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D20F-3F44-420F-8E83-D68633AA53BC}"/>
              </a:ext>
            </a:extLst>
          </p:cNvPr>
          <p:cNvSpPr>
            <a:spLocks noGrp="1"/>
          </p:cNvSpPr>
          <p:nvPr>
            <p:ph type="title"/>
          </p:nvPr>
        </p:nvSpPr>
        <p:spPr>
          <a:xfrm>
            <a:off x="2729132" y="681037"/>
            <a:ext cx="8496886" cy="561049"/>
          </a:xfrm>
        </p:spPr>
        <p:txBody>
          <a:bodyPr vert="horz" lIns="91440" tIns="45720" rIns="91440" bIns="45720" rtlCol="0" anchor="ctr">
            <a:noAutofit/>
          </a:bodyPr>
          <a:lstStyle/>
          <a:p>
            <a:pPr algn="ctr"/>
            <a:r>
              <a:rPr lang="en-US" altLang="en-US" sz="3600" kern="1200" dirty="0">
                <a:latin typeface="+mj-lt"/>
                <a:ea typeface="+mj-ea"/>
                <a:cs typeface="+mj-cs"/>
              </a:rPr>
              <a:t>Illinois Workforce Development System</a:t>
            </a:r>
            <a:endParaRPr lang="en-US" sz="3600" kern="1200" dirty="0">
              <a:latin typeface="+mj-lt"/>
              <a:ea typeface="+mj-ea"/>
              <a:cs typeface="+mj-cs"/>
            </a:endParaRPr>
          </a:p>
        </p:txBody>
      </p:sp>
      <p:sp>
        <p:nvSpPr>
          <p:cNvPr id="3" name="Content Placeholder 2">
            <a:extLst>
              <a:ext uri="{FF2B5EF4-FFF2-40B4-BE49-F238E27FC236}">
                <a16:creationId xmlns:a16="http://schemas.microsoft.com/office/drawing/2014/main" id="{D40F8368-105B-4A40-844D-4E65B6BE2F0A}"/>
              </a:ext>
            </a:extLst>
          </p:cNvPr>
          <p:cNvSpPr>
            <a:spLocks noGrp="1"/>
          </p:cNvSpPr>
          <p:nvPr>
            <p:ph idx="1"/>
          </p:nvPr>
        </p:nvSpPr>
        <p:spPr>
          <a:xfrm>
            <a:off x="838200" y="2118167"/>
            <a:ext cx="9656135" cy="4058796"/>
          </a:xfrm>
        </p:spPr>
        <p:txBody>
          <a:bodyPr vert="horz" lIns="91440" tIns="45720" rIns="91440" bIns="45720" numCol="2" rtlCol="0">
            <a:normAutofit/>
          </a:bodyPr>
          <a:lstStyle/>
          <a:p>
            <a:pPr marL="0" indent="0">
              <a:buNone/>
            </a:pPr>
            <a:r>
              <a:rPr lang="en-US" altLang="en-US" sz="2200" dirty="0">
                <a:solidFill>
                  <a:schemeClr val="tx1"/>
                </a:solidFill>
                <a:latin typeface="Trebuchet MS" panose="020B0603020202020204" pitchFamily="34" charset="0"/>
                <a:cs typeface="Calibri" panose="020F0502020204030204" pitchFamily="34" charset="0"/>
              </a:rPr>
              <a:t>The Illinois Department of Commerce and Economic Opportunity, Office of Employment and Training (OET) utilizes Illinois Workforce Development System (IWDS) as the system of record for all WIOA and Trade records. </a:t>
            </a:r>
          </a:p>
          <a:p>
            <a:pPr marL="0" indent="0">
              <a:buNone/>
            </a:pPr>
            <a:endParaRPr lang="en-US" altLang="en-US" sz="2200" dirty="0">
              <a:solidFill>
                <a:schemeClr val="tx1"/>
              </a:solidFill>
              <a:latin typeface="Trebuchet MS" panose="020B0603020202020204" pitchFamily="34" charset="0"/>
              <a:cs typeface="Calibri" panose="020F0502020204030204" pitchFamily="34" charset="0"/>
            </a:endParaRPr>
          </a:p>
          <a:p>
            <a:pPr marL="0" indent="0">
              <a:buNone/>
            </a:pPr>
            <a:r>
              <a:rPr lang="en-US" altLang="en-US" sz="2200" dirty="0">
                <a:solidFill>
                  <a:schemeClr val="tx1"/>
                </a:solidFill>
                <a:latin typeface="Trebuchet MS" panose="020B0603020202020204" pitchFamily="34" charset="0"/>
                <a:cs typeface="Calibri" panose="020F0502020204030204" pitchFamily="34" charset="0"/>
              </a:rPr>
              <a:t>Directly below is the URL to IWDS:</a:t>
            </a:r>
          </a:p>
          <a:p>
            <a:pPr marL="0" indent="0">
              <a:buNone/>
            </a:pPr>
            <a:r>
              <a:rPr lang="en-US" altLang="en-US" sz="1600" b="1" u="sng" dirty="0">
                <a:solidFill>
                  <a:srgbClr val="0070C0"/>
                </a:solidFill>
              </a:rPr>
              <a:t>https://iwds.dceo.illinois.gov/iwds/staffhome.html</a:t>
            </a:r>
            <a:endParaRPr lang="en-US" altLang="en-US" sz="1600" b="1" dirty="0">
              <a:solidFill>
                <a:srgbClr val="0070C0"/>
              </a:solidFill>
            </a:endParaRPr>
          </a:p>
          <a:p>
            <a:pPr>
              <a:buFont typeface="Arial" panose="020B0604020202020204" pitchFamily="34" charset="0"/>
              <a:buChar char="•"/>
            </a:pPr>
            <a:endParaRPr lang="en-US" sz="2000" dirty="0">
              <a:solidFill>
                <a:schemeClr val="tx1"/>
              </a:solidFill>
            </a:endParaRPr>
          </a:p>
        </p:txBody>
      </p:sp>
      <p:sp>
        <p:nvSpPr>
          <p:cNvPr id="9" name="Footer Placeholder 8">
            <a:extLst>
              <a:ext uri="{FF2B5EF4-FFF2-40B4-BE49-F238E27FC236}">
                <a16:creationId xmlns:a16="http://schemas.microsoft.com/office/drawing/2014/main" id="{9710A051-6A10-402D-B8F5-D980A13347E1}"/>
              </a:ext>
            </a:extLst>
          </p:cNvPr>
          <p:cNvSpPr>
            <a:spLocks noGrp="1"/>
          </p:cNvSpPr>
          <p:nvPr>
            <p:ph type="ftr" sz="quarter" idx="11"/>
          </p:nvPr>
        </p:nvSpPr>
        <p:spPr/>
        <p:txBody>
          <a:bodyPr/>
          <a:lstStyle/>
          <a:p>
            <a:r>
              <a:rPr lang="en-US" dirty="0"/>
              <a:t>June 22nd, 2023 </a:t>
            </a:r>
          </a:p>
        </p:txBody>
      </p:sp>
      <p:pic>
        <p:nvPicPr>
          <p:cNvPr id="5" name="Picture 4">
            <a:extLst>
              <a:ext uri="{FF2B5EF4-FFF2-40B4-BE49-F238E27FC236}">
                <a16:creationId xmlns:a16="http://schemas.microsoft.com/office/drawing/2014/main" id="{AA202628-2418-4DA8-84B9-EB8994308348}"/>
              </a:ext>
            </a:extLst>
          </p:cNvPr>
          <p:cNvPicPr>
            <a:picLocks noChangeAspect="1"/>
          </p:cNvPicPr>
          <p:nvPr/>
        </p:nvPicPr>
        <p:blipFill>
          <a:blip r:embed="rId2"/>
          <a:stretch>
            <a:fillRect/>
          </a:stretch>
        </p:blipFill>
        <p:spPr>
          <a:xfrm>
            <a:off x="5978769" y="1521142"/>
            <a:ext cx="5008098" cy="4181475"/>
          </a:xfrm>
          <a:prstGeom prst="rect">
            <a:avLst/>
          </a:prstGeom>
        </p:spPr>
      </p:pic>
    </p:spTree>
    <p:extLst>
      <p:ext uri="{BB962C8B-B14F-4D97-AF65-F5344CB8AC3E}">
        <p14:creationId xmlns:p14="http://schemas.microsoft.com/office/powerpoint/2010/main" val="1310659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27E3-AE6B-4723-AE24-0705E60F4F93}"/>
              </a:ext>
            </a:extLst>
          </p:cNvPr>
          <p:cNvSpPr>
            <a:spLocks noGrp="1"/>
          </p:cNvSpPr>
          <p:nvPr>
            <p:ph type="title"/>
          </p:nvPr>
        </p:nvSpPr>
        <p:spPr/>
        <p:txBody>
          <a:bodyPr>
            <a:normAutofit fontScale="90000"/>
          </a:bodyPr>
          <a:lstStyle/>
          <a:p>
            <a:pPr algn="ctr"/>
            <a:r>
              <a:rPr lang="en-US" dirty="0"/>
              <a:t>Guided Application</a:t>
            </a:r>
          </a:p>
        </p:txBody>
      </p:sp>
      <p:sp>
        <p:nvSpPr>
          <p:cNvPr id="4" name="Footer Placeholder 3">
            <a:extLst>
              <a:ext uri="{FF2B5EF4-FFF2-40B4-BE49-F238E27FC236}">
                <a16:creationId xmlns:a16="http://schemas.microsoft.com/office/drawing/2014/main" id="{A6619872-1C5B-4B17-8F80-98347B3B7345}"/>
              </a:ext>
            </a:extLst>
          </p:cNvPr>
          <p:cNvSpPr>
            <a:spLocks noGrp="1"/>
          </p:cNvSpPr>
          <p:nvPr>
            <p:ph type="ftr" sz="quarter" idx="11"/>
          </p:nvPr>
        </p:nvSpPr>
        <p:spPr/>
        <p:txBody>
          <a:bodyPr/>
          <a:lstStyle/>
          <a:p>
            <a:r>
              <a:rPr lang="en-US" dirty="0"/>
              <a:t>June 22nd, 2023</a:t>
            </a:r>
          </a:p>
        </p:txBody>
      </p:sp>
      <p:sp>
        <p:nvSpPr>
          <p:cNvPr id="7" name="Content Placeholder 6">
            <a:extLst>
              <a:ext uri="{FF2B5EF4-FFF2-40B4-BE49-F238E27FC236}">
                <a16:creationId xmlns:a16="http://schemas.microsoft.com/office/drawing/2014/main" id="{66D73F9B-25A2-48FF-B044-B904BBCB77B6}"/>
              </a:ext>
            </a:extLst>
          </p:cNvPr>
          <p:cNvSpPr>
            <a:spLocks noGrp="1"/>
          </p:cNvSpPr>
          <p:nvPr>
            <p:ph idx="1"/>
          </p:nvPr>
        </p:nvSpPr>
        <p:spPr>
          <a:xfrm>
            <a:off x="838200" y="2118167"/>
            <a:ext cx="4598773" cy="4058796"/>
          </a:xfrm>
        </p:spPr>
        <p:txBody>
          <a:bodyPr>
            <a:normAutofit fontScale="92500" lnSpcReduction="10000"/>
          </a:bodyPr>
          <a:lstStyle/>
          <a:p>
            <a:r>
              <a:rPr lang="en-US" sz="2000" dirty="0">
                <a:solidFill>
                  <a:schemeClr val="tx1"/>
                </a:solidFill>
                <a:latin typeface="Trebuchet MS" panose="020B0603020202020204" pitchFamily="34" charset="0"/>
              </a:rPr>
              <a:t>Choices of Guided Applications:</a:t>
            </a:r>
          </a:p>
          <a:p>
            <a:r>
              <a:rPr lang="en-US" sz="2000" dirty="0">
                <a:solidFill>
                  <a:schemeClr val="tx1"/>
                </a:solidFill>
                <a:latin typeface="Trebuchet MS" panose="020B0603020202020204" pitchFamily="34" charset="0"/>
              </a:rPr>
              <a:t>Both Youth (In-School and Out-of-School) applications ask the same questions </a:t>
            </a:r>
          </a:p>
          <a:p>
            <a:r>
              <a:rPr lang="en-US" sz="2000" dirty="0">
                <a:solidFill>
                  <a:schemeClr val="tx1"/>
                </a:solidFill>
                <a:latin typeface="Trebuchet MS" panose="020B0603020202020204" pitchFamily="34" charset="0"/>
              </a:rPr>
              <a:t>The Youth applications also encompass every question within the Adult Career Services application</a:t>
            </a:r>
          </a:p>
          <a:p>
            <a:pPr lvl="1"/>
            <a:r>
              <a:rPr lang="en-US" sz="1600" dirty="0">
                <a:solidFill>
                  <a:schemeClr val="tx1"/>
                </a:solidFill>
                <a:latin typeface="Trebuchet MS" panose="020B0603020202020204" pitchFamily="34" charset="0"/>
              </a:rPr>
              <a:t>If you are working with a client ages 18 up to 24 years of age, go ahead and complete the appropriate Youth guided application, which will also ask the questions for the Adult application</a:t>
            </a:r>
          </a:p>
          <a:p>
            <a:r>
              <a:rPr lang="en-US" sz="2000" dirty="0">
                <a:solidFill>
                  <a:schemeClr val="tx1"/>
                </a:solidFill>
                <a:latin typeface="Trebuchet MS" panose="020B0603020202020204" pitchFamily="34" charset="0"/>
              </a:rPr>
              <a:t>All Dislocated Worker/National Dislocated Worker Grant guided applications ask the same questions</a:t>
            </a: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p:txBody>
      </p:sp>
      <p:pic>
        <p:nvPicPr>
          <p:cNvPr id="9" name="Picture 8">
            <a:extLst>
              <a:ext uri="{FF2B5EF4-FFF2-40B4-BE49-F238E27FC236}">
                <a16:creationId xmlns:a16="http://schemas.microsoft.com/office/drawing/2014/main" id="{96FF656C-6CC0-D85F-ABE9-802988A99780}"/>
              </a:ext>
            </a:extLst>
          </p:cNvPr>
          <p:cNvPicPr>
            <a:picLocks noChangeAspect="1"/>
          </p:cNvPicPr>
          <p:nvPr/>
        </p:nvPicPr>
        <p:blipFill>
          <a:blip r:embed="rId2"/>
          <a:stretch>
            <a:fillRect/>
          </a:stretch>
        </p:blipFill>
        <p:spPr>
          <a:xfrm>
            <a:off x="5436974" y="1233207"/>
            <a:ext cx="6096936" cy="5345690"/>
          </a:xfrm>
          <a:prstGeom prst="rect">
            <a:avLst/>
          </a:prstGeom>
        </p:spPr>
      </p:pic>
    </p:spTree>
    <p:extLst>
      <p:ext uri="{BB962C8B-B14F-4D97-AF65-F5344CB8AC3E}">
        <p14:creationId xmlns:p14="http://schemas.microsoft.com/office/powerpoint/2010/main" val="2975782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66AA-C304-4CCB-A7EC-963815D50A57}"/>
              </a:ext>
            </a:extLst>
          </p:cNvPr>
          <p:cNvSpPr>
            <a:spLocks noGrp="1"/>
          </p:cNvSpPr>
          <p:nvPr>
            <p:ph type="title"/>
          </p:nvPr>
        </p:nvSpPr>
        <p:spPr/>
        <p:txBody>
          <a:bodyPr>
            <a:normAutofit fontScale="90000"/>
          </a:bodyPr>
          <a:lstStyle/>
          <a:p>
            <a:pPr algn="ctr"/>
            <a:r>
              <a:rPr lang="en-US" dirty="0"/>
              <a:t>Guided Application</a:t>
            </a:r>
          </a:p>
        </p:txBody>
      </p:sp>
      <p:sp>
        <p:nvSpPr>
          <p:cNvPr id="3" name="Content Placeholder 2">
            <a:extLst>
              <a:ext uri="{FF2B5EF4-FFF2-40B4-BE49-F238E27FC236}">
                <a16:creationId xmlns:a16="http://schemas.microsoft.com/office/drawing/2014/main" id="{20A93AB9-FE3F-495E-9629-CA68C2A33635}"/>
              </a:ext>
            </a:extLst>
          </p:cNvPr>
          <p:cNvSpPr>
            <a:spLocks noGrp="1"/>
          </p:cNvSpPr>
          <p:nvPr>
            <p:ph idx="1"/>
          </p:nvPr>
        </p:nvSpPr>
        <p:spPr>
          <a:xfrm>
            <a:off x="838200" y="1824038"/>
            <a:ext cx="4477719" cy="4352925"/>
          </a:xfrm>
        </p:spPr>
        <p:txBody>
          <a:bodyPr/>
          <a:lstStyle/>
          <a:p>
            <a:r>
              <a:rPr lang="en-US" dirty="0">
                <a:solidFill>
                  <a:schemeClr val="tx1"/>
                </a:solidFill>
                <a:latin typeface="Trebuchet MS" panose="020B0603020202020204" pitchFamily="34" charset="0"/>
              </a:rPr>
              <a:t>Completing the Guided Application under multiple titles:</a:t>
            </a:r>
          </a:p>
          <a:p>
            <a:pPr lvl="1"/>
            <a:r>
              <a:rPr lang="en-US" dirty="0">
                <a:solidFill>
                  <a:schemeClr val="tx1"/>
                </a:solidFill>
                <a:latin typeface="Trebuchet MS" panose="020B0603020202020204" pitchFamily="34" charset="0"/>
              </a:rPr>
              <a:t>Out-of-School Youth;</a:t>
            </a:r>
          </a:p>
          <a:p>
            <a:pPr lvl="1"/>
            <a:r>
              <a:rPr lang="en-US" dirty="0">
                <a:solidFill>
                  <a:schemeClr val="tx1"/>
                </a:solidFill>
                <a:latin typeface="Trebuchet MS" panose="020B0603020202020204" pitchFamily="34" charset="0"/>
              </a:rPr>
              <a:t>Adult Career and Training Services;</a:t>
            </a:r>
          </a:p>
          <a:p>
            <a:pPr lvl="1"/>
            <a:r>
              <a:rPr lang="en-US" dirty="0">
                <a:solidFill>
                  <a:schemeClr val="tx1"/>
                </a:solidFill>
                <a:latin typeface="Trebuchet MS" panose="020B0603020202020204" pitchFamily="34" charset="0"/>
              </a:rPr>
              <a:t>Dislocated Worker – Unlikely to Return to Previous Industry or Occupation Career Services</a:t>
            </a:r>
          </a:p>
        </p:txBody>
      </p:sp>
      <p:sp>
        <p:nvSpPr>
          <p:cNvPr id="4" name="Footer Placeholder 3">
            <a:extLst>
              <a:ext uri="{FF2B5EF4-FFF2-40B4-BE49-F238E27FC236}">
                <a16:creationId xmlns:a16="http://schemas.microsoft.com/office/drawing/2014/main" id="{CB0E1BC7-1BBF-482B-9524-1764EBDF82D4}"/>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3A067F3F-A738-377D-6BDE-8C1C5EA5D305}"/>
              </a:ext>
            </a:extLst>
          </p:cNvPr>
          <p:cNvPicPr>
            <a:picLocks noChangeAspect="1"/>
          </p:cNvPicPr>
          <p:nvPr/>
        </p:nvPicPr>
        <p:blipFill>
          <a:blip r:embed="rId2"/>
          <a:stretch>
            <a:fillRect/>
          </a:stretch>
        </p:blipFill>
        <p:spPr>
          <a:xfrm>
            <a:off x="5392881" y="1506682"/>
            <a:ext cx="6108767" cy="4352926"/>
          </a:xfrm>
          <a:prstGeom prst="rect">
            <a:avLst/>
          </a:prstGeom>
        </p:spPr>
      </p:pic>
    </p:spTree>
    <p:extLst>
      <p:ext uri="{BB962C8B-B14F-4D97-AF65-F5344CB8AC3E}">
        <p14:creationId xmlns:p14="http://schemas.microsoft.com/office/powerpoint/2010/main" val="4117047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B0582-37A3-4FDD-BDD3-D0554A5E0BA4}"/>
              </a:ext>
            </a:extLst>
          </p:cNvPr>
          <p:cNvSpPr>
            <a:spLocks noGrp="1"/>
          </p:cNvSpPr>
          <p:nvPr>
            <p:ph type="title"/>
          </p:nvPr>
        </p:nvSpPr>
        <p:spPr/>
        <p:txBody>
          <a:bodyPr>
            <a:normAutofit fontScale="90000"/>
          </a:bodyPr>
          <a:lstStyle/>
          <a:p>
            <a:pPr algn="ctr"/>
            <a:r>
              <a:rPr lang="en-US" dirty="0"/>
              <a:t>Contact Information Screen</a:t>
            </a:r>
          </a:p>
        </p:txBody>
      </p:sp>
      <p:sp>
        <p:nvSpPr>
          <p:cNvPr id="3" name="Content Placeholder 2">
            <a:extLst>
              <a:ext uri="{FF2B5EF4-FFF2-40B4-BE49-F238E27FC236}">
                <a16:creationId xmlns:a16="http://schemas.microsoft.com/office/drawing/2014/main" id="{391064E3-29D9-427A-BDF8-B1339465F0B5}"/>
              </a:ext>
            </a:extLst>
          </p:cNvPr>
          <p:cNvSpPr>
            <a:spLocks noGrp="1"/>
          </p:cNvSpPr>
          <p:nvPr>
            <p:ph idx="1"/>
          </p:nvPr>
        </p:nvSpPr>
        <p:spPr>
          <a:xfrm>
            <a:off x="838200" y="2118167"/>
            <a:ext cx="5874327" cy="4058796"/>
          </a:xfrm>
        </p:spPr>
        <p:txBody>
          <a:bodyPr/>
          <a:lstStyle/>
          <a:p>
            <a:pPr marL="0" indent="0">
              <a:buNone/>
            </a:pPr>
            <a:r>
              <a:rPr lang="en-US" dirty="0">
                <a:solidFill>
                  <a:schemeClr val="tx1"/>
                </a:solidFill>
                <a:latin typeface="Trebuchet MS" panose="020B0603020202020204" pitchFamily="34" charset="0"/>
              </a:rPr>
              <a:t>Every block with a red (*) asterisk must have a response; however, even though the various blocks for phone numbers do not have a red asterisk, this very important contact information should always be captured:</a:t>
            </a:r>
          </a:p>
        </p:txBody>
      </p:sp>
      <p:sp>
        <p:nvSpPr>
          <p:cNvPr id="4" name="Footer Placeholder 3">
            <a:extLst>
              <a:ext uri="{FF2B5EF4-FFF2-40B4-BE49-F238E27FC236}">
                <a16:creationId xmlns:a16="http://schemas.microsoft.com/office/drawing/2014/main" id="{9BE95749-33CB-4E48-B336-B3334D16DF41}"/>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05EF657E-BD8C-C8BE-0168-8CEF500920F7}"/>
              </a:ext>
            </a:extLst>
          </p:cNvPr>
          <p:cNvPicPr>
            <a:picLocks noChangeAspect="1"/>
          </p:cNvPicPr>
          <p:nvPr/>
        </p:nvPicPr>
        <p:blipFill>
          <a:blip r:embed="rId2"/>
          <a:stretch>
            <a:fillRect/>
          </a:stretch>
        </p:blipFill>
        <p:spPr>
          <a:xfrm>
            <a:off x="6712527" y="1377884"/>
            <a:ext cx="4727863" cy="4978466"/>
          </a:xfrm>
          <a:prstGeom prst="rect">
            <a:avLst/>
          </a:prstGeom>
        </p:spPr>
      </p:pic>
    </p:spTree>
    <p:extLst>
      <p:ext uri="{BB962C8B-B14F-4D97-AF65-F5344CB8AC3E}">
        <p14:creationId xmlns:p14="http://schemas.microsoft.com/office/powerpoint/2010/main" val="3488751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40F1-F170-43CE-AEFF-FD0E9BFBFDBE}"/>
              </a:ext>
            </a:extLst>
          </p:cNvPr>
          <p:cNvSpPr>
            <a:spLocks noGrp="1"/>
          </p:cNvSpPr>
          <p:nvPr>
            <p:ph type="title"/>
          </p:nvPr>
        </p:nvSpPr>
        <p:spPr/>
        <p:txBody>
          <a:bodyPr>
            <a:normAutofit fontScale="90000"/>
          </a:bodyPr>
          <a:lstStyle/>
          <a:p>
            <a:pPr algn="ctr"/>
            <a:r>
              <a:rPr lang="en-US" dirty="0"/>
              <a:t>Contact Information</a:t>
            </a:r>
          </a:p>
        </p:txBody>
      </p:sp>
      <p:sp>
        <p:nvSpPr>
          <p:cNvPr id="3" name="Content Placeholder 2">
            <a:extLst>
              <a:ext uri="{FF2B5EF4-FFF2-40B4-BE49-F238E27FC236}">
                <a16:creationId xmlns:a16="http://schemas.microsoft.com/office/drawing/2014/main" id="{FC25A1AC-7768-4F38-ABA3-53C16A5C1243}"/>
              </a:ext>
            </a:extLst>
          </p:cNvPr>
          <p:cNvSpPr>
            <a:spLocks noGrp="1"/>
          </p:cNvSpPr>
          <p:nvPr>
            <p:ph idx="1"/>
          </p:nvPr>
        </p:nvSpPr>
        <p:spPr>
          <a:xfrm>
            <a:off x="838200" y="2118167"/>
            <a:ext cx="5257800" cy="4058796"/>
          </a:xfrm>
        </p:spPr>
        <p:txBody>
          <a:bodyPr>
            <a:normAutofit fontScale="92500" lnSpcReduction="10000"/>
          </a:bodyPr>
          <a:lstStyle/>
          <a:p>
            <a:r>
              <a:rPr lang="en-US" dirty="0">
                <a:solidFill>
                  <a:schemeClr val="tx1"/>
                </a:solidFill>
                <a:latin typeface="Trebuchet MS" panose="020B0603020202020204" pitchFamily="34" charset="0"/>
              </a:rPr>
              <a:t>With a requirement to have two-way communication between the client and the Career Planner every 30 days while the client is enrolled in WIOA  services, it is very important to capture as much contact information as possible</a:t>
            </a:r>
          </a:p>
          <a:p>
            <a:r>
              <a:rPr lang="en-US" dirty="0">
                <a:solidFill>
                  <a:schemeClr val="tx1"/>
                </a:solidFill>
                <a:latin typeface="Trebuchet MS" panose="020B0603020202020204" pitchFamily="34" charset="0"/>
              </a:rPr>
              <a:t>This client only has a home phone and a cell phone as he is not currently working</a:t>
            </a:r>
          </a:p>
        </p:txBody>
      </p:sp>
      <p:sp>
        <p:nvSpPr>
          <p:cNvPr id="4" name="Footer Placeholder 3">
            <a:extLst>
              <a:ext uri="{FF2B5EF4-FFF2-40B4-BE49-F238E27FC236}">
                <a16:creationId xmlns:a16="http://schemas.microsoft.com/office/drawing/2014/main" id="{008881A4-6E87-4A22-A592-BA0989EA5669}"/>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BB5E233E-F646-F81E-7F63-11574DF2866F}"/>
              </a:ext>
            </a:extLst>
          </p:cNvPr>
          <p:cNvPicPr>
            <a:picLocks noChangeAspect="1"/>
          </p:cNvPicPr>
          <p:nvPr/>
        </p:nvPicPr>
        <p:blipFill>
          <a:blip r:embed="rId2"/>
          <a:stretch>
            <a:fillRect/>
          </a:stretch>
        </p:blipFill>
        <p:spPr>
          <a:xfrm>
            <a:off x="6224155" y="1351300"/>
            <a:ext cx="4966855" cy="5005049"/>
          </a:xfrm>
          <a:prstGeom prst="rect">
            <a:avLst/>
          </a:prstGeom>
        </p:spPr>
      </p:pic>
    </p:spTree>
    <p:extLst>
      <p:ext uri="{BB962C8B-B14F-4D97-AF65-F5344CB8AC3E}">
        <p14:creationId xmlns:p14="http://schemas.microsoft.com/office/powerpoint/2010/main" val="2394144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530F-0B12-4F69-988C-23C0247FDA6C}"/>
              </a:ext>
            </a:extLst>
          </p:cNvPr>
          <p:cNvSpPr>
            <a:spLocks noGrp="1"/>
          </p:cNvSpPr>
          <p:nvPr>
            <p:ph type="title"/>
          </p:nvPr>
        </p:nvSpPr>
        <p:spPr/>
        <p:txBody>
          <a:bodyPr>
            <a:normAutofit fontScale="90000"/>
          </a:bodyPr>
          <a:lstStyle/>
          <a:p>
            <a:pPr algn="ctr"/>
            <a:r>
              <a:rPr lang="en-US" dirty="0"/>
              <a:t>Additional Contacts</a:t>
            </a:r>
          </a:p>
        </p:txBody>
      </p:sp>
      <p:sp>
        <p:nvSpPr>
          <p:cNvPr id="4" name="Footer Placeholder 3">
            <a:extLst>
              <a:ext uri="{FF2B5EF4-FFF2-40B4-BE49-F238E27FC236}">
                <a16:creationId xmlns:a16="http://schemas.microsoft.com/office/drawing/2014/main" id="{101F0771-4799-44CE-9894-D95CF28748B1}"/>
              </a:ext>
            </a:extLst>
          </p:cNvPr>
          <p:cNvSpPr>
            <a:spLocks noGrp="1"/>
          </p:cNvSpPr>
          <p:nvPr>
            <p:ph type="ftr" sz="quarter" idx="11"/>
          </p:nvPr>
        </p:nvSpPr>
        <p:spPr/>
        <p:txBody>
          <a:bodyPr/>
          <a:lstStyle/>
          <a:p>
            <a:r>
              <a:rPr lang="en-US" dirty="0"/>
              <a:t>June 22nd, 2023</a:t>
            </a:r>
          </a:p>
        </p:txBody>
      </p:sp>
      <p:sp>
        <p:nvSpPr>
          <p:cNvPr id="7" name="Content Placeholder 6">
            <a:extLst>
              <a:ext uri="{FF2B5EF4-FFF2-40B4-BE49-F238E27FC236}">
                <a16:creationId xmlns:a16="http://schemas.microsoft.com/office/drawing/2014/main" id="{1F01991A-9590-46A2-8350-8D64429746FE}"/>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Additional Contacts are individuals whom the Career Planner could contact in situations where the client themselves is unavailable:</a:t>
            </a:r>
          </a:p>
          <a:p>
            <a:endParaRPr lang="en-US" dirty="0"/>
          </a:p>
        </p:txBody>
      </p:sp>
      <p:pic>
        <p:nvPicPr>
          <p:cNvPr id="8" name="Content Placeholder 4">
            <a:extLst>
              <a:ext uri="{FF2B5EF4-FFF2-40B4-BE49-F238E27FC236}">
                <a16:creationId xmlns:a16="http://schemas.microsoft.com/office/drawing/2014/main" id="{D1DB040B-E041-484D-A027-860FD8B3DB83}"/>
              </a:ext>
            </a:extLst>
          </p:cNvPr>
          <p:cNvPicPr>
            <a:picLocks noChangeAspect="1"/>
          </p:cNvPicPr>
          <p:nvPr/>
        </p:nvPicPr>
        <p:blipFill>
          <a:blip r:embed="rId2"/>
          <a:stretch>
            <a:fillRect/>
          </a:stretch>
        </p:blipFill>
        <p:spPr>
          <a:xfrm>
            <a:off x="3309166" y="3429000"/>
            <a:ext cx="6105525" cy="2676525"/>
          </a:xfrm>
          <a:prstGeom prst="rect">
            <a:avLst/>
          </a:prstGeom>
        </p:spPr>
      </p:pic>
      <p:sp>
        <p:nvSpPr>
          <p:cNvPr id="3" name="Left Arrow 4">
            <a:extLst>
              <a:ext uri="{FF2B5EF4-FFF2-40B4-BE49-F238E27FC236}">
                <a16:creationId xmlns:a16="http://schemas.microsoft.com/office/drawing/2014/main" id="{4414E39E-F411-F92E-491B-141EC848B522}"/>
              </a:ext>
            </a:extLst>
          </p:cNvPr>
          <p:cNvSpPr/>
          <p:nvPr/>
        </p:nvSpPr>
        <p:spPr>
          <a:xfrm rot="10800000">
            <a:off x="5119979" y="4525101"/>
            <a:ext cx="607800" cy="24216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610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BC7C-6827-4748-ADCD-33982507E1DD}"/>
              </a:ext>
            </a:extLst>
          </p:cNvPr>
          <p:cNvSpPr>
            <a:spLocks noGrp="1"/>
          </p:cNvSpPr>
          <p:nvPr>
            <p:ph type="title"/>
          </p:nvPr>
        </p:nvSpPr>
        <p:spPr/>
        <p:txBody>
          <a:bodyPr>
            <a:normAutofit fontScale="90000"/>
          </a:bodyPr>
          <a:lstStyle/>
          <a:p>
            <a:pPr algn="ctr"/>
            <a:r>
              <a:rPr lang="en-US" dirty="0"/>
              <a:t>Additional Contacts</a:t>
            </a:r>
          </a:p>
        </p:txBody>
      </p:sp>
      <p:sp>
        <p:nvSpPr>
          <p:cNvPr id="3" name="Content Placeholder 2">
            <a:extLst>
              <a:ext uri="{FF2B5EF4-FFF2-40B4-BE49-F238E27FC236}">
                <a16:creationId xmlns:a16="http://schemas.microsoft.com/office/drawing/2014/main" id="{DFFB4ECE-B1A2-47BE-9E8A-E3E7704D46B9}"/>
              </a:ext>
            </a:extLst>
          </p:cNvPr>
          <p:cNvSpPr>
            <a:spLocks noGrp="1"/>
          </p:cNvSpPr>
          <p:nvPr>
            <p:ph idx="1"/>
          </p:nvPr>
        </p:nvSpPr>
        <p:spPr>
          <a:xfrm>
            <a:off x="838201" y="1751308"/>
            <a:ext cx="5069801" cy="4425655"/>
          </a:xfrm>
        </p:spPr>
        <p:txBody>
          <a:bodyPr>
            <a:normAutofit lnSpcReduction="10000"/>
          </a:bodyPr>
          <a:lstStyle/>
          <a:p>
            <a:r>
              <a:rPr lang="en-US" altLang="en-US" dirty="0">
                <a:solidFill>
                  <a:schemeClr val="tx1"/>
                </a:solidFill>
                <a:latin typeface="Trebuchet MS" panose="020B0603020202020204" pitchFamily="34" charset="0"/>
              </a:rPr>
              <a:t>The more information you can get on these Additional Contacts, the easier it will be for you in the future if you need to utilize them in situations where you cannot reach the client</a:t>
            </a:r>
          </a:p>
          <a:p>
            <a:r>
              <a:rPr lang="en-US" altLang="en-US" dirty="0">
                <a:solidFill>
                  <a:schemeClr val="tx1"/>
                </a:solidFill>
                <a:latin typeface="Trebuchet MS" panose="020B0603020202020204" pitchFamily="34" charset="0"/>
              </a:rPr>
              <a:t>At least one contact should be outside of the same physical address as the client</a:t>
            </a:r>
          </a:p>
          <a:p>
            <a:endParaRPr lang="en-US" altLang="en-US" dirty="0">
              <a:solidFill>
                <a:schemeClr val="tx1"/>
              </a:solidFill>
            </a:endParaRPr>
          </a:p>
          <a:p>
            <a:endParaRPr lang="en-US" dirty="0"/>
          </a:p>
        </p:txBody>
      </p:sp>
      <p:sp>
        <p:nvSpPr>
          <p:cNvPr id="4" name="Footer Placeholder 3">
            <a:extLst>
              <a:ext uri="{FF2B5EF4-FFF2-40B4-BE49-F238E27FC236}">
                <a16:creationId xmlns:a16="http://schemas.microsoft.com/office/drawing/2014/main" id="{E0D8AF19-9266-44E9-B100-8DE6E11729C1}"/>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CF772143-85FB-4254-8784-CE16B3E53CDE}"/>
              </a:ext>
            </a:extLst>
          </p:cNvPr>
          <p:cNvPicPr>
            <a:picLocks noChangeAspect="1"/>
          </p:cNvPicPr>
          <p:nvPr/>
        </p:nvPicPr>
        <p:blipFill>
          <a:blip r:embed="rId2"/>
          <a:stretch>
            <a:fillRect/>
          </a:stretch>
        </p:blipFill>
        <p:spPr>
          <a:xfrm>
            <a:off x="5908002" y="2118167"/>
            <a:ext cx="6048375" cy="3876675"/>
          </a:xfrm>
          <a:prstGeom prst="rect">
            <a:avLst/>
          </a:prstGeom>
        </p:spPr>
      </p:pic>
    </p:spTree>
    <p:extLst>
      <p:ext uri="{BB962C8B-B14F-4D97-AF65-F5344CB8AC3E}">
        <p14:creationId xmlns:p14="http://schemas.microsoft.com/office/powerpoint/2010/main" val="873622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54F1-27A7-456F-8177-652989EA3805}"/>
              </a:ext>
            </a:extLst>
          </p:cNvPr>
          <p:cNvSpPr>
            <a:spLocks noGrp="1"/>
          </p:cNvSpPr>
          <p:nvPr>
            <p:ph type="title"/>
          </p:nvPr>
        </p:nvSpPr>
        <p:spPr/>
        <p:txBody>
          <a:bodyPr>
            <a:normAutofit fontScale="90000"/>
          </a:bodyPr>
          <a:lstStyle/>
          <a:p>
            <a:pPr algn="ctr"/>
            <a:r>
              <a:rPr lang="en-US" dirty="0"/>
              <a:t>Additional Contacts</a:t>
            </a:r>
          </a:p>
        </p:txBody>
      </p:sp>
      <p:sp>
        <p:nvSpPr>
          <p:cNvPr id="3" name="Content Placeholder 2">
            <a:extLst>
              <a:ext uri="{FF2B5EF4-FFF2-40B4-BE49-F238E27FC236}">
                <a16:creationId xmlns:a16="http://schemas.microsoft.com/office/drawing/2014/main" id="{044DDDCF-B80C-446F-98FD-710A03C6378C}"/>
              </a:ext>
            </a:extLst>
          </p:cNvPr>
          <p:cNvSpPr>
            <a:spLocks noGrp="1"/>
          </p:cNvSpPr>
          <p:nvPr>
            <p:ph idx="1"/>
          </p:nvPr>
        </p:nvSpPr>
        <p:spPr>
          <a:xfrm>
            <a:off x="838200" y="2118167"/>
            <a:ext cx="4431224" cy="4058796"/>
          </a:xfrm>
        </p:spPr>
        <p:txBody>
          <a:bodyPr>
            <a:normAutofit/>
          </a:bodyPr>
          <a:lstStyle/>
          <a:p>
            <a:r>
              <a:rPr lang="en-US" altLang="en-US" dirty="0">
                <a:solidFill>
                  <a:schemeClr val="tx1"/>
                </a:solidFill>
                <a:latin typeface="Trebuchet MS" panose="020B0603020202020204" pitchFamily="34" charset="0"/>
              </a:rPr>
              <a:t>There is no guidance given by Commerce on the number of contacts required</a:t>
            </a:r>
          </a:p>
          <a:p>
            <a:r>
              <a:rPr lang="en-US" dirty="0">
                <a:solidFill>
                  <a:schemeClr val="tx1"/>
                </a:solidFill>
                <a:latin typeface="Trebuchet MS" panose="020B0603020202020204" pitchFamily="34" charset="0"/>
              </a:rPr>
              <a:t>Most Career Planners try to record at least two additional contacts</a:t>
            </a:r>
          </a:p>
        </p:txBody>
      </p:sp>
      <p:sp>
        <p:nvSpPr>
          <p:cNvPr id="4" name="Footer Placeholder 3">
            <a:extLst>
              <a:ext uri="{FF2B5EF4-FFF2-40B4-BE49-F238E27FC236}">
                <a16:creationId xmlns:a16="http://schemas.microsoft.com/office/drawing/2014/main" id="{BA3F1E9A-C2C8-4B3E-8EEC-0DF1DCDC3441}"/>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EA7C5174-C37D-4782-9A0A-8E05C5F361B6}"/>
              </a:ext>
            </a:extLst>
          </p:cNvPr>
          <p:cNvPicPr>
            <a:picLocks noChangeAspect="1"/>
          </p:cNvPicPr>
          <p:nvPr/>
        </p:nvPicPr>
        <p:blipFill>
          <a:blip r:embed="rId2"/>
          <a:stretch>
            <a:fillRect/>
          </a:stretch>
        </p:blipFill>
        <p:spPr>
          <a:xfrm>
            <a:off x="5269424" y="2118167"/>
            <a:ext cx="6067425" cy="3886200"/>
          </a:xfrm>
          <a:prstGeom prst="rect">
            <a:avLst/>
          </a:prstGeom>
        </p:spPr>
      </p:pic>
    </p:spTree>
    <p:extLst>
      <p:ext uri="{BB962C8B-B14F-4D97-AF65-F5344CB8AC3E}">
        <p14:creationId xmlns:p14="http://schemas.microsoft.com/office/powerpoint/2010/main" val="1364161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4D0B-F046-4779-AF7D-90247FFAC896}"/>
              </a:ext>
            </a:extLst>
          </p:cNvPr>
          <p:cNvSpPr>
            <a:spLocks noGrp="1"/>
          </p:cNvSpPr>
          <p:nvPr>
            <p:ph type="title"/>
          </p:nvPr>
        </p:nvSpPr>
        <p:spPr/>
        <p:txBody>
          <a:bodyPr>
            <a:normAutofit fontScale="90000"/>
          </a:bodyPr>
          <a:lstStyle/>
          <a:p>
            <a:pPr algn="ctr"/>
            <a:r>
              <a:rPr lang="en-US" dirty="0"/>
              <a:t>Additional Contacts</a:t>
            </a:r>
          </a:p>
        </p:txBody>
      </p:sp>
      <p:sp>
        <p:nvSpPr>
          <p:cNvPr id="3" name="Content Placeholder 2">
            <a:extLst>
              <a:ext uri="{FF2B5EF4-FFF2-40B4-BE49-F238E27FC236}">
                <a16:creationId xmlns:a16="http://schemas.microsoft.com/office/drawing/2014/main" id="{11A5CC3B-BC9B-47A0-B195-61E3F6940C02}"/>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In this case, we have the neighbor/friend and then the spouse of the client as the additional contacts:</a:t>
            </a:r>
          </a:p>
        </p:txBody>
      </p:sp>
      <p:sp>
        <p:nvSpPr>
          <p:cNvPr id="4" name="Footer Placeholder 3">
            <a:extLst>
              <a:ext uri="{FF2B5EF4-FFF2-40B4-BE49-F238E27FC236}">
                <a16:creationId xmlns:a16="http://schemas.microsoft.com/office/drawing/2014/main" id="{84D1A368-D5C9-421A-BCE2-39F67511F121}"/>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2A4CAB42-AD0E-48A1-990D-C2D2527F4D2C}"/>
              </a:ext>
            </a:extLst>
          </p:cNvPr>
          <p:cNvPicPr>
            <a:picLocks noChangeAspect="1"/>
          </p:cNvPicPr>
          <p:nvPr/>
        </p:nvPicPr>
        <p:blipFill>
          <a:blip r:embed="rId2"/>
          <a:stretch>
            <a:fillRect/>
          </a:stretch>
        </p:blipFill>
        <p:spPr>
          <a:xfrm>
            <a:off x="3278169" y="3224213"/>
            <a:ext cx="6105525" cy="2952750"/>
          </a:xfrm>
          <a:prstGeom prst="rect">
            <a:avLst/>
          </a:prstGeom>
        </p:spPr>
      </p:pic>
    </p:spTree>
    <p:extLst>
      <p:ext uri="{BB962C8B-B14F-4D97-AF65-F5344CB8AC3E}">
        <p14:creationId xmlns:p14="http://schemas.microsoft.com/office/powerpoint/2010/main" val="2878816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5B87-5F87-4DCA-8F42-2A8E709ED2B0}"/>
              </a:ext>
            </a:extLst>
          </p:cNvPr>
          <p:cNvSpPr>
            <a:spLocks noGrp="1"/>
          </p:cNvSpPr>
          <p:nvPr>
            <p:ph type="title"/>
          </p:nvPr>
        </p:nvSpPr>
        <p:spPr/>
        <p:txBody>
          <a:bodyPr>
            <a:normAutofit fontScale="90000"/>
          </a:bodyPr>
          <a:lstStyle/>
          <a:p>
            <a:pPr algn="ctr"/>
            <a:r>
              <a:rPr lang="en-US" dirty="0"/>
              <a:t>Private Information Screen</a:t>
            </a:r>
          </a:p>
        </p:txBody>
      </p:sp>
      <p:sp>
        <p:nvSpPr>
          <p:cNvPr id="4" name="Footer Placeholder 3">
            <a:extLst>
              <a:ext uri="{FF2B5EF4-FFF2-40B4-BE49-F238E27FC236}">
                <a16:creationId xmlns:a16="http://schemas.microsoft.com/office/drawing/2014/main" id="{70BCF266-6108-4062-A258-2A9CCFB15E61}"/>
              </a:ext>
            </a:extLst>
          </p:cNvPr>
          <p:cNvSpPr>
            <a:spLocks noGrp="1"/>
          </p:cNvSpPr>
          <p:nvPr>
            <p:ph type="ftr" sz="quarter" idx="11"/>
          </p:nvPr>
        </p:nvSpPr>
        <p:spPr/>
        <p:txBody>
          <a:bodyPr/>
          <a:lstStyle/>
          <a:p>
            <a:r>
              <a:rPr lang="en-US" dirty="0"/>
              <a:t>June 22nd, 2023</a:t>
            </a:r>
          </a:p>
        </p:txBody>
      </p:sp>
      <p:pic>
        <p:nvPicPr>
          <p:cNvPr id="7" name="Content Placeholder 6">
            <a:extLst>
              <a:ext uri="{FF2B5EF4-FFF2-40B4-BE49-F238E27FC236}">
                <a16:creationId xmlns:a16="http://schemas.microsoft.com/office/drawing/2014/main" id="{A7A25325-70C4-3C29-B781-7EAA40E770C5}"/>
              </a:ext>
            </a:extLst>
          </p:cNvPr>
          <p:cNvPicPr>
            <a:picLocks noGrp="1" noChangeAspect="1"/>
          </p:cNvPicPr>
          <p:nvPr>
            <p:ph idx="1"/>
          </p:nvPr>
        </p:nvPicPr>
        <p:blipFill>
          <a:blip r:embed="rId2"/>
          <a:stretch>
            <a:fillRect/>
          </a:stretch>
        </p:blipFill>
        <p:spPr>
          <a:xfrm>
            <a:off x="3725163" y="1722327"/>
            <a:ext cx="5312959" cy="4524808"/>
          </a:xfrm>
        </p:spPr>
      </p:pic>
    </p:spTree>
    <p:extLst>
      <p:ext uri="{BB962C8B-B14F-4D97-AF65-F5344CB8AC3E}">
        <p14:creationId xmlns:p14="http://schemas.microsoft.com/office/powerpoint/2010/main" val="1810754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D78D-21A2-48DA-99F7-CCA1C8C983EC}"/>
              </a:ext>
            </a:extLst>
          </p:cNvPr>
          <p:cNvSpPr>
            <a:spLocks noGrp="1"/>
          </p:cNvSpPr>
          <p:nvPr>
            <p:ph type="title"/>
          </p:nvPr>
        </p:nvSpPr>
        <p:spPr/>
        <p:txBody>
          <a:bodyPr>
            <a:normAutofit fontScale="90000"/>
          </a:bodyPr>
          <a:lstStyle/>
          <a:p>
            <a:pPr algn="ctr"/>
            <a:r>
              <a:rPr lang="en-US" dirty="0"/>
              <a:t>Private Information Screen</a:t>
            </a:r>
          </a:p>
        </p:txBody>
      </p:sp>
      <p:sp>
        <p:nvSpPr>
          <p:cNvPr id="3" name="Content Placeholder 2">
            <a:extLst>
              <a:ext uri="{FF2B5EF4-FFF2-40B4-BE49-F238E27FC236}">
                <a16:creationId xmlns:a16="http://schemas.microsoft.com/office/drawing/2014/main" id="{36DAB44D-3010-46FF-906E-D61099E1B997}"/>
              </a:ext>
            </a:extLst>
          </p:cNvPr>
          <p:cNvSpPr>
            <a:spLocks noGrp="1"/>
          </p:cNvSpPr>
          <p:nvPr>
            <p:ph idx="1"/>
          </p:nvPr>
        </p:nvSpPr>
        <p:spPr/>
        <p:txBody>
          <a:bodyPr>
            <a:normAutofit/>
          </a:bodyPr>
          <a:lstStyle/>
          <a:p>
            <a:r>
              <a:rPr lang="en-US" altLang="en-US" dirty="0">
                <a:solidFill>
                  <a:schemeClr val="tx1"/>
                </a:solidFill>
                <a:latin typeface="Trebuchet MS" panose="020B0603020202020204" pitchFamily="34" charset="0"/>
              </a:rPr>
              <a:t>For race and ethnicity – whatever the client claims is what should be recorded</a:t>
            </a:r>
          </a:p>
          <a:p>
            <a:r>
              <a:rPr lang="en-US" altLang="en-US" dirty="0">
                <a:solidFill>
                  <a:schemeClr val="tx1"/>
                </a:solidFill>
                <a:latin typeface="Trebuchet MS" panose="020B0603020202020204" pitchFamily="34" charset="0"/>
              </a:rPr>
              <a:t>Multiple choices of race and ethnicity may be selected – again, whatever the client claims is how the record should be documented</a:t>
            </a:r>
          </a:p>
          <a:p>
            <a:endParaRPr lang="en-US" dirty="0"/>
          </a:p>
        </p:txBody>
      </p:sp>
      <p:sp>
        <p:nvSpPr>
          <p:cNvPr id="4" name="Footer Placeholder 3">
            <a:extLst>
              <a:ext uri="{FF2B5EF4-FFF2-40B4-BE49-F238E27FC236}">
                <a16:creationId xmlns:a16="http://schemas.microsoft.com/office/drawing/2014/main" id="{71EFE494-4679-4F19-9BFD-5BD147A0B01C}"/>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97503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5949" y="576775"/>
            <a:ext cx="7324350" cy="787791"/>
          </a:xfrm>
        </p:spPr>
        <p:txBody>
          <a:bodyPr>
            <a:normAutofit/>
          </a:bodyPr>
          <a:lstStyle/>
          <a:p>
            <a:pPr algn="ctr"/>
            <a:r>
              <a:rPr lang="en-US" dirty="0"/>
              <a:t>IWDS Access</a:t>
            </a:r>
          </a:p>
        </p:txBody>
      </p:sp>
      <p:sp>
        <p:nvSpPr>
          <p:cNvPr id="6" name="Content Placeholder 5"/>
          <p:cNvSpPr>
            <a:spLocks noGrp="1"/>
          </p:cNvSpPr>
          <p:nvPr>
            <p:ph idx="1"/>
          </p:nvPr>
        </p:nvSpPr>
        <p:spPr>
          <a:xfrm>
            <a:off x="838200" y="2211572"/>
            <a:ext cx="10375900" cy="3965391"/>
          </a:xfrm>
        </p:spPr>
        <p:txBody>
          <a:bodyPr>
            <a:normAutofit/>
          </a:bodyPr>
          <a:lstStyle/>
          <a:p>
            <a:r>
              <a:rPr lang="en-US" dirty="0">
                <a:solidFill>
                  <a:schemeClr val="tx1"/>
                </a:solidFill>
                <a:latin typeface="Trebuchet MS" panose="020B0603020202020204" pitchFamily="34" charset="0"/>
                <a:cs typeface="Traditional Arabic" panose="02020603050405020304" pitchFamily="18" charset="-78"/>
              </a:rPr>
              <a:t>The Career Planner staff who have responsibility for creating the record in IWDS must have an active IWDS User ID</a:t>
            </a:r>
          </a:p>
          <a:p>
            <a:r>
              <a:rPr lang="en-US" dirty="0">
                <a:solidFill>
                  <a:schemeClr val="tx1"/>
                </a:solidFill>
                <a:latin typeface="Trebuchet MS" panose="020B0603020202020204" pitchFamily="34" charset="0"/>
                <a:cs typeface="Traditional Arabic" panose="02020603050405020304" pitchFamily="18" charset="-78"/>
              </a:rPr>
              <a:t>The individual who has the role of Local Systems Administrator within IWDS at each LWIA will set up the various IWDS accounts for the staff at the LWIA</a:t>
            </a:r>
          </a:p>
          <a:p>
            <a:r>
              <a:rPr lang="en-US" dirty="0">
                <a:solidFill>
                  <a:schemeClr val="tx1"/>
                </a:solidFill>
                <a:latin typeface="Trebuchet MS" panose="020B0603020202020204" pitchFamily="34" charset="0"/>
              </a:rPr>
              <a:t>When the IWDS User ID is created, a user ID name and temporary password are provided</a:t>
            </a:r>
            <a:endParaRPr lang="en-US" dirty="0">
              <a:solidFill>
                <a:schemeClr val="tx1"/>
              </a:solidFill>
              <a:latin typeface="Trebuchet MS" panose="020B0603020202020204" pitchFamily="34" charset="0"/>
              <a:cs typeface="Traditional Arabic" panose="02020603050405020304" pitchFamily="18" charset="-78"/>
            </a:endParaRPr>
          </a:p>
          <a:p>
            <a:endParaRPr lang="en-US" dirty="0">
              <a:solidFill>
                <a:schemeClr val="tx1"/>
              </a:solidFill>
              <a:latin typeface="Trebuchet MS" panose="020B0603020202020204" pitchFamily="34" charset="0"/>
              <a:cs typeface="Traditional Arabic" panose="02020603050405020304" pitchFamily="18" charset="-78"/>
            </a:endParaRPr>
          </a:p>
          <a:p>
            <a:endParaRPr lang="en-US" dirty="0">
              <a:solidFill>
                <a:schemeClr val="tx1"/>
              </a:solidFill>
              <a:latin typeface="Trebuchet MS" panose="020B0603020202020204" pitchFamily="34" charset="0"/>
              <a:cs typeface="Traditional Arabic" panose="02020603050405020304" pitchFamily="18" charset="-78"/>
            </a:endParaRPr>
          </a:p>
          <a:p>
            <a:endParaRPr lang="en-US" dirty="0">
              <a:solidFill>
                <a:schemeClr val="tx1"/>
              </a:solidFill>
              <a:latin typeface="Trebuchet MS" panose="020B0603020202020204" pitchFamily="34" charset="0"/>
              <a:cs typeface="Traditional Arabic" panose="02020603050405020304" pitchFamily="18" charset="-78"/>
            </a:endParaRPr>
          </a:p>
          <a:p>
            <a:endParaRPr lang="en-US" sz="1000" dirty="0">
              <a:solidFill>
                <a:schemeClr val="tx1"/>
              </a:solidFill>
              <a:latin typeface="Trebuchet MS" panose="020B0603020202020204" pitchFamily="34" charset="0"/>
              <a:cs typeface="Traditional Arabic" panose="02020603050405020304" pitchFamily="18" charset="-78"/>
            </a:endParaRPr>
          </a:p>
          <a:p>
            <a:endParaRPr lang="en-US" dirty="0">
              <a:solidFill>
                <a:schemeClr val="tx1"/>
              </a:solidFill>
              <a:latin typeface="Trebuchet MS" panose="020B0603020202020204" pitchFamily="34" charset="0"/>
              <a:cs typeface="Traditional Arabic" panose="02020603050405020304" pitchFamily="18" charset="-78"/>
            </a:endParaRPr>
          </a:p>
          <a:p>
            <a:endParaRPr lang="en-US" dirty="0">
              <a:solidFill>
                <a:schemeClr val="tx1"/>
              </a:solidFill>
              <a:latin typeface="Trebuchet MS" panose="020B0603020202020204" pitchFamily="34" charset="0"/>
              <a:cs typeface="Traditional Arabic" panose="02020603050405020304" pitchFamily="18" charset="-78"/>
            </a:endParaRPr>
          </a:p>
          <a:p>
            <a:endParaRPr lang="en-US" dirty="0">
              <a:solidFill>
                <a:schemeClr val="tx1"/>
              </a:solidFill>
              <a:latin typeface="Trebuchet MS" panose="020B0603020202020204" pitchFamily="34" charset="0"/>
              <a:cs typeface="Traditional Arabic" panose="02020603050405020304" pitchFamily="18" charset="-78"/>
            </a:endParaRPr>
          </a:p>
          <a:p>
            <a:pPr>
              <a:buFont typeface="Wingdings" panose="05000000000000000000" pitchFamily="2" charset="2"/>
              <a:buChar char="Ø"/>
            </a:pPr>
            <a:endParaRPr lang="en-US" sz="2400" dirty="0"/>
          </a:p>
        </p:txBody>
      </p:sp>
      <p:sp>
        <p:nvSpPr>
          <p:cNvPr id="2" name="Footer Placeholder 1">
            <a:extLst>
              <a:ext uri="{FF2B5EF4-FFF2-40B4-BE49-F238E27FC236}">
                <a16:creationId xmlns:a16="http://schemas.microsoft.com/office/drawing/2014/main" id="{A524FCC5-2FC9-464C-B4A4-520C05E8E100}"/>
              </a:ext>
            </a:extLst>
          </p:cNvPr>
          <p:cNvSpPr>
            <a:spLocks noGrp="1"/>
          </p:cNvSpPr>
          <p:nvPr>
            <p:ph type="ftr" sz="quarter" idx="11"/>
          </p:nvPr>
        </p:nvSpPr>
        <p:spPr/>
        <p:txBody>
          <a:bodyPr/>
          <a:lstStyle/>
          <a:p>
            <a:r>
              <a:rPr lang="en-US" dirty="0"/>
              <a:t>June 22nd, 2023 </a:t>
            </a:r>
          </a:p>
        </p:txBody>
      </p:sp>
    </p:spTree>
    <p:extLst>
      <p:ext uri="{BB962C8B-B14F-4D97-AF65-F5344CB8AC3E}">
        <p14:creationId xmlns:p14="http://schemas.microsoft.com/office/powerpoint/2010/main" val="3023797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B122-BE9D-412C-B034-17A1BF1A49A0}"/>
              </a:ext>
            </a:extLst>
          </p:cNvPr>
          <p:cNvSpPr>
            <a:spLocks noGrp="1"/>
          </p:cNvSpPr>
          <p:nvPr>
            <p:ph type="title"/>
          </p:nvPr>
        </p:nvSpPr>
        <p:spPr/>
        <p:txBody>
          <a:bodyPr>
            <a:normAutofit fontScale="90000"/>
          </a:bodyPr>
          <a:lstStyle/>
          <a:p>
            <a:pPr algn="ctr"/>
            <a:r>
              <a:rPr lang="en-US" dirty="0"/>
              <a:t>Authorized to Work in the U.S.</a:t>
            </a:r>
          </a:p>
        </p:txBody>
      </p:sp>
      <p:sp>
        <p:nvSpPr>
          <p:cNvPr id="3" name="Content Placeholder 2">
            <a:extLst>
              <a:ext uri="{FF2B5EF4-FFF2-40B4-BE49-F238E27FC236}">
                <a16:creationId xmlns:a16="http://schemas.microsoft.com/office/drawing/2014/main" id="{594CCC17-B3BB-45FE-8243-D76D5D843217}"/>
              </a:ext>
            </a:extLst>
          </p:cNvPr>
          <p:cNvSpPr>
            <a:spLocks noGrp="1"/>
          </p:cNvSpPr>
          <p:nvPr>
            <p:ph idx="1"/>
          </p:nvPr>
        </p:nvSpPr>
        <p:spPr>
          <a:xfrm>
            <a:off x="838200" y="2118167"/>
            <a:ext cx="5423115" cy="4058796"/>
          </a:xfrm>
        </p:spPr>
        <p:txBody>
          <a:bodyPr/>
          <a:lstStyle/>
          <a:p>
            <a:pPr marL="0" indent="0">
              <a:buNone/>
            </a:pPr>
            <a:r>
              <a:rPr lang="en-US" altLang="en-US" dirty="0">
                <a:solidFill>
                  <a:schemeClr val="tx1"/>
                </a:solidFill>
                <a:latin typeface="Trebuchet MS" panose="020B0603020202020204" pitchFamily="34" charset="0"/>
              </a:rPr>
              <a:t>All individuals must meet the “Authorized to Work in the United States” criteria and have the documentation to support the response of “Yes” to be certified eligible for any WIOA title.  </a:t>
            </a:r>
          </a:p>
          <a:p>
            <a:endParaRPr lang="en-US" dirty="0"/>
          </a:p>
        </p:txBody>
      </p:sp>
      <p:sp>
        <p:nvSpPr>
          <p:cNvPr id="4" name="Footer Placeholder 3">
            <a:extLst>
              <a:ext uri="{FF2B5EF4-FFF2-40B4-BE49-F238E27FC236}">
                <a16:creationId xmlns:a16="http://schemas.microsoft.com/office/drawing/2014/main" id="{204B26BF-32BE-4AED-81BB-1DA1367D44D6}"/>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238EE865-0BCC-799B-6F2C-E1F4524FD505}"/>
              </a:ext>
            </a:extLst>
          </p:cNvPr>
          <p:cNvPicPr>
            <a:picLocks noChangeAspect="1"/>
          </p:cNvPicPr>
          <p:nvPr/>
        </p:nvPicPr>
        <p:blipFill>
          <a:blip r:embed="rId2"/>
          <a:stretch>
            <a:fillRect/>
          </a:stretch>
        </p:blipFill>
        <p:spPr>
          <a:xfrm>
            <a:off x="6411191" y="1548245"/>
            <a:ext cx="5423114" cy="4227249"/>
          </a:xfrm>
          <a:prstGeom prst="rect">
            <a:avLst/>
          </a:prstGeom>
        </p:spPr>
      </p:pic>
    </p:spTree>
    <p:extLst>
      <p:ext uri="{BB962C8B-B14F-4D97-AF65-F5344CB8AC3E}">
        <p14:creationId xmlns:p14="http://schemas.microsoft.com/office/powerpoint/2010/main" val="4268092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2268-31F0-48D2-8570-DF923988C117}"/>
              </a:ext>
            </a:extLst>
          </p:cNvPr>
          <p:cNvSpPr>
            <a:spLocks noGrp="1"/>
          </p:cNvSpPr>
          <p:nvPr>
            <p:ph type="title"/>
          </p:nvPr>
        </p:nvSpPr>
        <p:spPr/>
        <p:txBody>
          <a:bodyPr>
            <a:normAutofit fontScale="90000"/>
          </a:bodyPr>
          <a:lstStyle/>
          <a:p>
            <a:pPr algn="ctr"/>
            <a:r>
              <a:rPr lang="en-US" dirty="0"/>
              <a:t>Private Information Screen</a:t>
            </a:r>
          </a:p>
        </p:txBody>
      </p:sp>
      <p:sp>
        <p:nvSpPr>
          <p:cNvPr id="3" name="Content Placeholder 2">
            <a:extLst>
              <a:ext uri="{FF2B5EF4-FFF2-40B4-BE49-F238E27FC236}">
                <a16:creationId xmlns:a16="http://schemas.microsoft.com/office/drawing/2014/main" id="{D5873648-6CA3-4E83-BDB0-F580E90F7A6C}"/>
              </a:ext>
            </a:extLst>
          </p:cNvPr>
          <p:cNvSpPr>
            <a:spLocks noGrp="1"/>
          </p:cNvSpPr>
          <p:nvPr>
            <p:ph idx="1"/>
          </p:nvPr>
        </p:nvSpPr>
        <p:spPr>
          <a:xfrm>
            <a:off x="838200" y="2118167"/>
            <a:ext cx="4787685" cy="4058796"/>
          </a:xfrm>
        </p:spPr>
        <p:txBody>
          <a:bodyPr>
            <a:normAutofit fontScale="92500" lnSpcReduction="10000"/>
          </a:bodyPr>
          <a:lstStyle/>
          <a:p>
            <a:r>
              <a:rPr lang="en-US" altLang="en-US" dirty="0">
                <a:solidFill>
                  <a:schemeClr val="tx1"/>
                </a:solidFill>
                <a:latin typeface="Trebuchet MS" panose="020B0603020202020204" pitchFamily="34" charset="0"/>
              </a:rPr>
              <a:t>Males between the ages of 18 and 26 must register with Selective Service</a:t>
            </a:r>
          </a:p>
          <a:p>
            <a:r>
              <a:rPr lang="en-US" altLang="en-US" dirty="0">
                <a:solidFill>
                  <a:schemeClr val="tx1"/>
                </a:solidFill>
                <a:latin typeface="Trebuchet MS" panose="020B0603020202020204" pitchFamily="34" charset="0"/>
              </a:rPr>
              <a:t>If they are not registered, they can go to </a:t>
            </a:r>
            <a:r>
              <a:rPr lang="en-US" altLang="en-US" dirty="0">
                <a:solidFill>
                  <a:schemeClr val="accent1"/>
                </a:solidFill>
                <a:latin typeface="Trebuchet MS" panose="020B0603020202020204" pitchFamily="34" charset="0"/>
                <a:hlinkClick r:id="rId3">
                  <a:extLst>
                    <a:ext uri="{A12FA001-AC4F-418D-AE19-62706E023703}">
                      <ahyp:hlinkClr xmlns:ahyp="http://schemas.microsoft.com/office/drawing/2018/hyperlinkcolor" val="tx"/>
                    </a:ext>
                  </a:extLst>
                </a:hlinkClick>
              </a:rPr>
              <a:t>http://www.sss.gov</a:t>
            </a:r>
            <a:r>
              <a:rPr lang="en-US" altLang="en-US" dirty="0">
                <a:solidFill>
                  <a:schemeClr val="accent1"/>
                </a:solidFill>
                <a:latin typeface="Trebuchet MS" panose="020B0603020202020204" pitchFamily="34" charset="0"/>
              </a:rPr>
              <a:t> </a:t>
            </a:r>
            <a:r>
              <a:rPr lang="en-US" altLang="en-US" dirty="0">
                <a:solidFill>
                  <a:schemeClr val="tx1"/>
                </a:solidFill>
                <a:latin typeface="Trebuchet MS" panose="020B0603020202020204" pitchFamily="34" charset="0"/>
              </a:rPr>
              <a:t>to register</a:t>
            </a:r>
          </a:p>
          <a:p>
            <a:r>
              <a:rPr lang="en-US" altLang="en-US" dirty="0">
                <a:solidFill>
                  <a:schemeClr val="tx1"/>
                </a:solidFill>
                <a:latin typeface="Trebuchet MS" panose="020B0603020202020204" pitchFamily="34" charset="0"/>
              </a:rPr>
              <a:t>If they are under 18 or a female, you select “Not Applicable” from the drop-down menu</a:t>
            </a:r>
          </a:p>
        </p:txBody>
      </p:sp>
      <p:sp>
        <p:nvSpPr>
          <p:cNvPr id="4" name="Footer Placeholder 3">
            <a:extLst>
              <a:ext uri="{FF2B5EF4-FFF2-40B4-BE49-F238E27FC236}">
                <a16:creationId xmlns:a16="http://schemas.microsoft.com/office/drawing/2014/main" id="{11501BD2-5DF5-4143-B875-3CA93FDCDD0F}"/>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88843A00-FF39-159E-DDF7-ACD5612F6BA0}"/>
              </a:ext>
            </a:extLst>
          </p:cNvPr>
          <p:cNvPicPr>
            <a:picLocks noChangeAspect="1"/>
          </p:cNvPicPr>
          <p:nvPr/>
        </p:nvPicPr>
        <p:blipFill>
          <a:blip r:embed="rId4"/>
          <a:stretch>
            <a:fillRect/>
          </a:stretch>
        </p:blipFill>
        <p:spPr>
          <a:xfrm>
            <a:off x="5538355" y="1227076"/>
            <a:ext cx="6255328" cy="5129274"/>
          </a:xfrm>
          <a:prstGeom prst="rect">
            <a:avLst/>
          </a:prstGeom>
        </p:spPr>
      </p:pic>
    </p:spTree>
    <p:extLst>
      <p:ext uri="{BB962C8B-B14F-4D97-AF65-F5344CB8AC3E}">
        <p14:creationId xmlns:p14="http://schemas.microsoft.com/office/powerpoint/2010/main" val="2403558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2DD6-D034-4758-B309-3E45947F3B58}"/>
              </a:ext>
            </a:extLst>
          </p:cNvPr>
          <p:cNvSpPr>
            <a:spLocks noGrp="1"/>
          </p:cNvSpPr>
          <p:nvPr>
            <p:ph type="title"/>
          </p:nvPr>
        </p:nvSpPr>
        <p:spPr/>
        <p:txBody>
          <a:bodyPr>
            <a:normAutofit fontScale="90000"/>
          </a:bodyPr>
          <a:lstStyle/>
          <a:p>
            <a:pPr algn="ctr"/>
            <a:r>
              <a:rPr lang="en-US" dirty="0"/>
              <a:t>Selective Service Compliance</a:t>
            </a:r>
          </a:p>
        </p:txBody>
      </p:sp>
      <p:sp>
        <p:nvSpPr>
          <p:cNvPr id="3" name="Content Placeholder 2">
            <a:extLst>
              <a:ext uri="{FF2B5EF4-FFF2-40B4-BE49-F238E27FC236}">
                <a16:creationId xmlns:a16="http://schemas.microsoft.com/office/drawing/2014/main" id="{C28A3EC6-2DA2-4EAF-B403-AC801C5022C8}"/>
              </a:ext>
            </a:extLst>
          </p:cNvPr>
          <p:cNvSpPr>
            <a:spLocks noGrp="1"/>
          </p:cNvSpPr>
          <p:nvPr>
            <p:ph idx="1"/>
          </p:nvPr>
        </p:nvSpPr>
        <p:spPr/>
        <p:txBody>
          <a:bodyPr>
            <a:normAutofit fontScale="92500" lnSpcReduction="10000"/>
          </a:bodyPr>
          <a:lstStyle/>
          <a:p>
            <a:r>
              <a:rPr lang="en-US" altLang="en-US" dirty="0">
                <a:solidFill>
                  <a:schemeClr val="tx1"/>
                </a:solidFill>
                <a:latin typeface="Trebuchet MS" panose="020B0603020202020204" pitchFamily="34" charset="0"/>
              </a:rPr>
              <a:t>If the client was born male on or after January 1</a:t>
            </a:r>
            <a:r>
              <a:rPr lang="en-US" altLang="en-US" baseline="30000" dirty="0">
                <a:solidFill>
                  <a:schemeClr val="tx1"/>
                </a:solidFill>
                <a:latin typeface="Trebuchet MS" panose="020B0603020202020204" pitchFamily="34" charset="0"/>
              </a:rPr>
              <a:t>st</a:t>
            </a:r>
            <a:r>
              <a:rPr lang="en-US" altLang="en-US" dirty="0">
                <a:solidFill>
                  <a:schemeClr val="tx1"/>
                </a:solidFill>
                <a:latin typeface="Trebuchet MS" panose="020B0603020202020204" pitchFamily="34" charset="0"/>
              </a:rPr>
              <a:t>, 1960 and now is age 26 or older and </a:t>
            </a:r>
            <a:r>
              <a:rPr lang="en-US" altLang="en-US" b="1" dirty="0">
                <a:solidFill>
                  <a:schemeClr val="tx1"/>
                </a:solidFill>
                <a:latin typeface="Trebuchet MS" panose="020B0603020202020204" pitchFamily="34" charset="0"/>
              </a:rPr>
              <a:t>not compliant</a:t>
            </a:r>
            <a:r>
              <a:rPr lang="en-US" altLang="en-US" dirty="0">
                <a:solidFill>
                  <a:schemeClr val="tx1"/>
                </a:solidFill>
                <a:latin typeface="Trebuchet MS" panose="020B0603020202020204" pitchFamily="34" charset="0"/>
              </a:rPr>
              <a:t> with Selective Service, he must receive a Locally Approved Selective Service Waiver before he can receive WIOA Services (see separate WIOA General Eligibility PowerPoint that includes details about Selective Service waiver) </a:t>
            </a:r>
          </a:p>
          <a:p>
            <a:r>
              <a:rPr lang="en-US" altLang="en-US" dirty="0">
                <a:solidFill>
                  <a:schemeClr val="tx1"/>
                </a:solidFill>
                <a:latin typeface="Trebuchet MS" panose="020B0603020202020204" pitchFamily="34" charset="0"/>
              </a:rPr>
              <a:t>If the client is born female, then the correct and only possible answer for Selective Service compliance is “Not Applicable”</a:t>
            </a:r>
          </a:p>
          <a:p>
            <a:r>
              <a:rPr lang="en-US" altLang="en-US" dirty="0">
                <a:solidFill>
                  <a:schemeClr val="tx1"/>
                </a:solidFill>
                <a:latin typeface="Trebuchet MS" panose="020B0603020202020204" pitchFamily="34" charset="0"/>
              </a:rPr>
              <a:t>If the client was born a male under age 18 at the time of application, then the correct and only possible answer for Selective Service is “Not Applicable” (will be required to register when they turn age 18) </a:t>
            </a:r>
          </a:p>
          <a:p>
            <a:endParaRPr lang="en-US" dirty="0"/>
          </a:p>
        </p:txBody>
      </p:sp>
      <p:sp>
        <p:nvSpPr>
          <p:cNvPr id="4" name="Footer Placeholder 3">
            <a:extLst>
              <a:ext uri="{FF2B5EF4-FFF2-40B4-BE49-F238E27FC236}">
                <a16:creationId xmlns:a16="http://schemas.microsoft.com/office/drawing/2014/main" id="{2D731EFE-7FA6-4AB9-9CEA-213A73BC2313}"/>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948556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647E-9094-4C0C-AD31-261BDAE39EA1}"/>
              </a:ext>
            </a:extLst>
          </p:cNvPr>
          <p:cNvSpPr>
            <a:spLocks noGrp="1"/>
          </p:cNvSpPr>
          <p:nvPr>
            <p:ph type="title"/>
          </p:nvPr>
        </p:nvSpPr>
        <p:spPr/>
        <p:txBody>
          <a:bodyPr>
            <a:normAutofit fontScale="90000"/>
          </a:bodyPr>
          <a:lstStyle/>
          <a:p>
            <a:r>
              <a:rPr lang="en-US" dirty="0"/>
              <a:t>Private Information Screen</a:t>
            </a:r>
          </a:p>
        </p:txBody>
      </p:sp>
      <p:sp>
        <p:nvSpPr>
          <p:cNvPr id="3" name="Content Placeholder 2">
            <a:extLst>
              <a:ext uri="{FF2B5EF4-FFF2-40B4-BE49-F238E27FC236}">
                <a16:creationId xmlns:a16="http://schemas.microsoft.com/office/drawing/2014/main" id="{29005B40-6511-4762-98F8-6555F4DD4F40}"/>
              </a:ext>
            </a:extLst>
          </p:cNvPr>
          <p:cNvSpPr>
            <a:spLocks noGrp="1"/>
          </p:cNvSpPr>
          <p:nvPr>
            <p:ph idx="1"/>
          </p:nvPr>
        </p:nvSpPr>
        <p:spPr>
          <a:xfrm>
            <a:off x="838200" y="2118167"/>
            <a:ext cx="4493217" cy="4058796"/>
          </a:xfrm>
        </p:spPr>
        <p:txBody>
          <a:bodyPr>
            <a:normAutofit lnSpcReduction="10000"/>
          </a:bodyPr>
          <a:lstStyle/>
          <a:p>
            <a:r>
              <a:rPr lang="en-US" dirty="0">
                <a:solidFill>
                  <a:schemeClr val="tx1"/>
                </a:solidFill>
                <a:latin typeface="Trebuchet MS" panose="020B0603020202020204" pitchFamily="34" charset="0"/>
              </a:rPr>
              <a:t>For this client, who was born a male in 2002, he is compliant with Selective Service and his Selective Service Number has been recorded</a:t>
            </a:r>
          </a:p>
          <a:p>
            <a:r>
              <a:rPr lang="en-US" dirty="0">
                <a:solidFill>
                  <a:schemeClr val="tx1"/>
                </a:solidFill>
                <a:latin typeface="Trebuchet MS" panose="020B0603020202020204" pitchFamily="34" charset="0"/>
              </a:rPr>
              <a:t>The documentation supporting compliance with Selective Service must be provided at the time of certification</a:t>
            </a:r>
          </a:p>
        </p:txBody>
      </p:sp>
      <p:sp>
        <p:nvSpPr>
          <p:cNvPr id="4" name="Footer Placeholder 3">
            <a:extLst>
              <a:ext uri="{FF2B5EF4-FFF2-40B4-BE49-F238E27FC236}">
                <a16:creationId xmlns:a16="http://schemas.microsoft.com/office/drawing/2014/main" id="{91D5CB22-A379-42F8-BDD6-FA99D4706EE1}"/>
              </a:ext>
            </a:extLst>
          </p:cNvPr>
          <p:cNvSpPr>
            <a:spLocks noGrp="1"/>
          </p:cNvSpPr>
          <p:nvPr>
            <p:ph type="ftr" sz="quarter" idx="11"/>
          </p:nvPr>
        </p:nvSpPr>
        <p:spPr/>
        <p:txBody>
          <a:bodyPr/>
          <a:lstStyle/>
          <a:p>
            <a:r>
              <a:rPr lang="en-US" dirty="0"/>
              <a:t>June 22nd, 2023</a:t>
            </a:r>
          </a:p>
        </p:txBody>
      </p:sp>
      <p:pic>
        <p:nvPicPr>
          <p:cNvPr id="8" name="Picture 7">
            <a:extLst>
              <a:ext uri="{FF2B5EF4-FFF2-40B4-BE49-F238E27FC236}">
                <a16:creationId xmlns:a16="http://schemas.microsoft.com/office/drawing/2014/main" id="{9988B8B5-316C-CF4D-BA1F-A3AC1FA7EB4A}"/>
              </a:ext>
            </a:extLst>
          </p:cNvPr>
          <p:cNvPicPr>
            <a:picLocks noChangeAspect="1"/>
          </p:cNvPicPr>
          <p:nvPr/>
        </p:nvPicPr>
        <p:blipFill>
          <a:blip r:embed="rId3"/>
          <a:stretch>
            <a:fillRect/>
          </a:stretch>
        </p:blipFill>
        <p:spPr>
          <a:xfrm>
            <a:off x="5631873" y="1412928"/>
            <a:ext cx="6197857" cy="4764035"/>
          </a:xfrm>
          <a:prstGeom prst="rect">
            <a:avLst/>
          </a:prstGeom>
        </p:spPr>
      </p:pic>
      <p:sp>
        <p:nvSpPr>
          <p:cNvPr id="9" name="Left Arrow 4">
            <a:extLst>
              <a:ext uri="{FF2B5EF4-FFF2-40B4-BE49-F238E27FC236}">
                <a16:creationId xmlns:a16="http://schemas.microsoft.com/office/drawing/2014/main" id="{622FF10A-46F0-BFE8-BD4E-C55762760722}"/>
              </a:ext>
            </a:extLst>
          </p:cNvPr>
          <p:cNvSpPr/>
          <p:nvPr/>
        </p:nvSpPr>
        <p:spPr>
          <a:xfrm>
            <a:off x="9309442" y="5937735"/>
            <a:ext cx="673681" cy="23922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5276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C0BC-A92D-4505-BB99-4E13B5F6D23A}"/>
              </a:ext>
            </a:extLst>
          </p:cNvPr>
          <p:cNvSpPr>
            <a:spLocks noGrp="1"/>
          </p:cNvSpPr>
          <p:nvPr>
            <p:ph type="title"/>
          </p:nvPr>
        </p:nvSpPr>
        <p:spPr/>
        <p:txBody>
          <a:bodyPr>
            <a:normAutofit fontScale="90000"/>
          </a:bodyPr>
          <a:lstStyle/>
          <a:p>
            <a:pPr algn="ctr"/>
            <a:r>
              <a:rPr lang="en-US" dirty="0"/>
              <a:t>Individual with a Disability</a:t>
            </a:r>
          </a:p>
        </p:txBody>
      </p:sp>
      <p:sp>
        <p:nvSpPr>
          <p:cNvPr id="3" name="Content Placeholder 2">
            <a:extLst>
              <a:ext uri="{FF2B5EF4-FFF2-40B4-BE49-F238E27FC236}">
                <a16:creationId xmlns:a16="http://schemas.microsoft.com/office/drawing/2014/main" id="{35CB50ED-A490-455A-96E0-5F031E1065E2}"/>
              </a:ext>
            </a:extLst>
          </p:cNvPr>
          <p:cNvSpPr>
            <a:spLocks noGrp="1"/>
          </p:cNvSpPr>
          <p:nvPr>
            <p:ph idx="1"/>
          </p:nvPr>
        </p:nvSpPr>
        <p:spPr>
          <a:xfrm>
            <a:off x="838200" y="2118167"/>
            <a:ext cx="4818681" cy="4058796"/>
          </a:xfrm>
        </p:spPr>
        <p:txBody>
          <a:bodyPr>
            <a:normAutofit lnSpcReduction="10000"/>
          </a:bodyPr>
          <a:lstStyle/>
          <a:p>
            <a:r>
              <a:rPr lang="en-US" altLang="en-US" dirty="0">
                <a:solidFill>
                  <a:schemeClr val="tx1"/>
                </a:solidFill>
                <a:latin typeface="Trebuchet MS" panose="020B0603020202020204" pitchFamily="34" charset="0"/>
              </a:rPr>
              <a:t>There are various choices to the question “Individual with a Disability” and any reply other than “No” or  “Prefer Not to Answer” will indicate that the client has disclosed a disability</a:t>
            </a:r>
          </a:p>
          <a:p>
            <a:r>
              <a:rPr lang="en-US" altLang="en-US" dirty="0">
                <a:solidFill>
                  <a:schemeClr val="tx1"/>
                </a:solidFill>
                <a:latin typeface="Trebuchet MS" panose="020B0603020202020204" pitchFamily="34" charset="0"/>
              </a:rPr>
              <a:t>There are eligibility considerations for a client that does have a disability</a:t>
            </a:r>
          </a:p>
        </p:txBody>
      </p:sp>
      <p:sp>
        <p:nvSpPr>
          <p:cNvPr id="4" name="Footer Placeholder 3">
            <a:extLst>
              <a:ext uri="{FF2B5EF4-FFF2-40B4-BE49-F238E27FC236}">
                <a16:creationId xmlns:a16="http://schemas.microsoft.com/office/drawing/2014/main" id="{D7B0BF8F-4F41-4003-AE3F-AF911F74FCD7}"/>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C8824D56-860C-C1BB-9B17-69CB1F7EA645}"/>
              </a:ext>
            </a:extLst>
          </p:cNvPr>
          <p:cNvPicPr>
            <a:picLocks noChangeAspect="1"/>
          </p:cNvPicPr>
          <p:nvPr/>
        </p:nvPicPr>
        <p:blipFill>
          <a:blip r:embed="rId2"/>
          <a:stretch>
            <a:fillRect/>
          </a:stretch>
        </p:blipFill>
        <p:spPr>
          <a:xfrm>
            <a:off x="5891645" y="1306682"/>
            <a:ext cx="6005946" cy="4914900"/>
          </a:xfrm>
          <a:prstGeom prst="rect">
            <a:avLst/>
          </a:prstGeom>
        </p:spPr>
      </p:pic>
    </p:spTree>
    <p:extLst>
      <p:ext uri="{BB962C8B-B14F-4D97-AF65-F5344CB8AC3E}">
        <p14:creationId xmlns:p14="http://schemas.microsoft.com/office/powerpoint/2010/main" val="585826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4399-0D86-4DA1-B447-51C59E4DA2FE}"/>
              </a:ext>
            </a:extLst>
          </p:cNvPr>
          <p:cNvSpPr>
            <a:spLocks noGrp="1"/>
          </p:cNvSpPr>
          <p:nvPr>
            <p:ph type="title"/>
          </p:nvPr>
        </p:nvSpPr>
        <p:spPr/>
        <p:txBody>
          <a:bodyPr>
            <a:normAutofit fontScale="90000"/>
          </a:bodyPr>
          <a:lstStyle/>
          <a:p>
            <a:pPr algn="ctr"/>
            <a:r>
              <a:rPr lang="en-US" dirty="0"/>
              <a:t>Category of Disability</a:t>
            </a:r>
          </a:p>
        </p:txBody>
      </p:sp>
      <p:sp>
        <p:nvSpPr>
          <p:cNvPr id="3" name="Content Placeholder 2">
            <a:extLst>
              <a:ext uri="{FF2B5EF4-FFF2-40B4-BE49-F238E27FC236}">
                <a16:creationId xmlns:a16="http://schemas.microsoft.com/office/drawing/2014/main" id="{FF9C97F2-FBB7-409F-85DA-E8A5E1009A87}"/>
              </a:ext>
            </a:extLst>
          </p:cNvPr>
          <p:cNvSpPr>
            <a:spLocks noGrp="1"/>
          </p:cNvSpPr>
          <p:nvPr>
            <p:ph idx="1"/>
          </p:nvPr>
        </p:nvSpPr>
        <p:spPr>
          <a:xfrm>
            <a:off x="838200" y="2118167"/>
            <a:ext cx="4834180" cy="4058796"/>
          </a:xfrm>
        </p:spPr>
        <p:txBody>
          <a:bodyPr>
            <a:normAutofit fontScale="92500" lnSpcReduction="10000"/>
          </a:bodyPr>
          <a:lstStyle/>
          <a:p>
            <a:r>
              <a:rPr lang="en-US" dirty="0">
                <a:solidFill>
                  <a:schemeClr val="tx1"/>
                </a:solidFill>
                <a:latin typeface="Trebuchet MS" panose="020B0603020202020204" pitchFamily="34" charset="0"/>
              </a:rPr>
              <a:t>If a client is recorded as having a disability in their WIOA application, then the “Category of Disability must be recorded with one or more of the choices provided: </a:t>
            </a:r>
          </a:p>
          <a:p>
            <a:r>
              <a:rPr lang="en-US" dirty="0">
                <a:solidFill>
                  <a:schemeClr val="tx1"/>
                </a:solidFill>
                <a:latin typeface="Trebuchet MS" panose="020B0603020202020204" pitchFamily="34" charset="0"/>
              </a:rPr>
              <a:t>No specific documentation is needed regarding “Category of Disability”; the responses are required for federal reporting</a:t>
            </a:r>
          </a:p>
        </p:txBody>
      </p:sp>
      <p:sp>
        <p:nvSpPr>
          <p:cNvPr id="4" name="Footer Placeholder 3">
            <a:extLst>
              <a:ext uri="{FF2B5EF4-FFF2-40B4-BE49-F238E27FC236}">
                <a16:creationId xmlns:a16="http://schemas.microsoft.com/office/drawing/2014/main" id="{65836DE8-F847-452A-A9DD-29896F0A0CDE}"/>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2DC1422F-FEF6-E051-D15C-D90507448108}"/>
              </a:ext>
            </a:extLst>
          </p:cNvPr>
          <p:cNvPicPr>
            <a:picLocks noChangeAspect="1"/>
          </p:cNvPicPr>
          <p:nvPr/>
        </p:nvPicPr>
        <p:blipFill>
          <a:blip r:embed="rId2"/>
          <a:stretch>
            <a:fillRect/>
          </a:stretch>
        </p:blipFill>
        <p:spPr>
          <a:xfrm>
            <a:off x="5672380" y="1351301"/>
            <a:ext cx="6182591" cy="5122719"/>
          </a:xfrm>
          <a:prstGeom prst="rect">
            <a:avLst/>
          </a:prstGeom>
        </p:spPr>
      </p:pic>
      <p:sp>
        <p:nvSpPr>
          <p:cNvPr id="5" name="Left Arrow 4">
            <a:extLst>
              <a:ext uri="{FF2B5EF4-FFF2-40B4-BE49-F238E27FC236}">
                <a16:creationId xmlns:a16="http://schemas.microsoft.com/office/drawing/2014/main" id="{F1C6F039-E55D-B0E0-F28C-648E2B62E2A5}"/>
              </a:ext>
            </a:extLst>
          </p:cNvPr>
          <p:cNvSpPr/>
          <p:nvPr/>
        </p:nvSpPr>
        <p:spPr>
          <a:xfrm rot="10800000">
            <a:off x="7772225" y="5091542"/>
            <a:ext cx="607800" cy="23177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52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18E0E-D86B-4565-8600-071D97D0E368}"/>
              </a:ext>
            </a:extLst>
          </p:cNvPr>
          <p:cNvSpPr>
            <a:spLocks noGrp="1"/>
          </p:cNvSpPr>
          <p:nvPr>
            <p:ph type="title"/>
          </p:nvPr>
        </p:nvSpPr>
        <p:spPr>
          <a:xfrm>
            <a:off x="3211010" y="619932"/>
            <a:ext cx="7616143" cy="551982"/>
          </a:xfrm>
        </p:spPr>
        <p:txBody>
          <a:bodyPr>
            <a:normAutofit fontScale="90000"/>
          </a:bodyPr>
          <a:lstStyle/>
          <a:p>
            <a:pPr algn="ctr"/>
            <a:r>
              <a:rPr lang="en-US" dirty="0"/>
              <a:t>WIOA Disability Reporting Fields  </a:t>
            </a:r>
          </a:p>
        </p:txBody>
      </p:sp>
      <p:sp>
        <p:nvSpPr>
          <p:cNvPr id="3" name="Content Placeholder 2">
            <a:extLst>
              <a:ext uri="{FF2B5EF4-FFF2-40B4-BE49-F238E27FC236}">
                <a16:creationId xmlns:a16="http://schemas.microsoft.com/office/drawing/2014/main" id="{06610150-4CED-4DC1-B7BB-F80B1C98BF3D}"/>
              </a:ext>
            </a:extLst>
          </p:cNvPr>
          <p:cNvSpPr>
            <a:spLocks noGrp="1"/>
          </p:cNvSpPr>
          <p:nvPr>
            <p:ph idx="1"/>
          </p:nvPr>
        </p:nvSpPr>
        <p:spPr>
          <a:xfrm>
            <a:off x="838200" y="2118167"/>
            <a:ext cx="3811292" cy="4058796"/>
          </a:xfrm>
        </p:spPr>
        <p:txBody>
          <a:bodyPr>
            <a:normAutofit lnSpcReduction="10000"/>
          </a:bodyPr>
          <a:lstStyle/>
          <a:p>
            <a:r>
              <a:rPr lang="en-US" dirty="0">
                <a:solidFill>
                  <a:schemeClr val="tx1"/>
                </a:solidFill>
                <a:latin typeface="Trebuchet MS" panose="020B0603020202020204" pitchFamily="34" charset="0"/>
              </a:rPr>
              <a:t>The “New WIOA Fields” are questions for federal reporting tied to an individual with a disability</a:t>
            </a:r>
          </a:p>
          <a:p>
            <a:r>
              <a:rPr lang="en-US" dirty="0">
                <a:solidFill>
                  <a:schemeClr val="tx1"/>
                </a:solidFill>
                <a:latin typeface="Trebuchet MS" panose="020B0603020202020204" pitchFamily="34" charset="0"/>
              </a:rPr>
              <a:t>If the questions are relevant to the client then they should be accurately recorded</a:t>
            </a:r>
          </a:p>
        </p:txBody>
      </p:sp>
      <p:sp>
        <p:nvSpPr>
          <p:cNvPr id="4" name="Footer Placeholder 3">
            <a:extLst>
              <a:ext uri="{FF2B5EF4-FFF2-40B4-BE49-F238E27FC236}">
                <a16:creationId xmlns:a16="http://schemas.microsoft.com/office/drawing/2014/main" id="{ED316EC6-0B2F-4A09-9480-15BF9AE9F64A}"/>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DBD11317-4907-3C11-9795-2C1723263D86}"/>
              </a:ext>
            </a:extLst>
          </p:cNvPr>
          <p:cNvPicPr>
            <a:picLocks noChangeAspect="1"/>
          </p:cNvPicPr>
          <p:nvPr/>
        </p:nvPicPr>
        <p:blipFill>
          <a:blip r:embed="rId2"/>
          <a:stretch>
            <a:fillRect/>
          </a:stretch>
        </p:blipFill>
        <p:spPr>
          <a:xfrm>
            <a:off x="5051713" y="1361692"/>
            <a:ext cx="6203373" cy="4550735"/>
          </a:xfrm>
          <a:prstGeom prst="rect">
            <a:avLst/>
          </a:prstGeom>
        </p:spPr>
      </p:pic>
    </p:spTree>
    <p:extLst>
      <p:ext uri="{BB962C8B-B14F-4D97-AF65-F5344CB8AC3E}">
        <p14:creationId xmlns:p14="http://schemas.microsoft.com/office/powerpoint/2010/main" val="3002897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2A08-5F9A-4DB2-97F7-FD9150E0BF5A}"/>
              </a:ext>
            </a:extLst>
          </p:cNvPr>
          <p:cNvSpPr>
            <a:spLocks noGrp="1"/>
          </p:cNvSpPr>
          <p:nvPr>
            <p:ph type="title"/>
          </p:nvPr>
        </p:nvSpPr>
        <p:spPr/>
        <p:txBody>
          <a:bodyPr>
            <a:normAutofit fontScale="90000"/>
          </a:bodyPr>
          <a:lstStyle/>
          <a:p>
            <a:r>
              <a:rPr lang="en-US" dirty="0"/>
              <a:t>Veterans Information Screen </a:t>
            </a:r>
          </a:p>
        </p:txBody>
      </p:sp>
      <p:sp>
        <p:nvSpPr>
          <p:cNvPr id="4" name="Footer Placeholder 3">
            <a:extLst>
              <a:ext uri="{FF2B5EF4-FFF2-40B4-BE49-F238E27FC236}">
                <a16:creationId xmlns:a16="http://schemas.microsoft.com/office/drawing/2014/main" id="{627518FC-2B2C-4A22-BD31-7A5EE37A7955}"/>
              </a:ext>
            </a:extLst>
          </p:cNvPr>
          <p:cNvSpPr>
            <a:spLocks noGrp="1"/>
          </p:cNvSpPr>
          <p:nvPr>
            <p:ph type="ftr" sz="quarter" idx="11"/>
          </p:nvPr>
        </p:nvSpPr>
        <p:spPr/>
        <p:txBody>
          <a:bodyPr/>
          <a:lstStyle/>
          <a:p>
            <a:r>
              <a:rPr lang="en-US" dirty="0"/>
              <a:t>June 22nd, 2023</a:t>
            </a:r>
          </a:p>
        </p:txBody>
      </p:sp>
      <p:sp>
        <p:nvSpPr>
          <p:cNvPr id="7" name="Content Placeholder 6">
            <a:extLst>
              <a:ext uri="{FF2B5EF4-FFF2-40B4-BE49-F238E27FC236}">
                <a16:creationId xmlns:a16="http://schemas.microsoft.com/office/drawing/2014/main" id="{1E9399EA-CC0C-49AB-8DAE-E39DF3827424}"/>
              </a:ext>
            </a:extLst>
          </p:cNvPr>
          <p:cNvSpPr>
            <a:spLocks noGrp="1"/>
          </p:cNvSpPr>
          <p:nvPr>
            <p:ph idx="1"/>
          </p:nvPr>
        </p:nvSpPr>
        <p:spPr>
          <a:xfrm>
            <a:off x="838200" y="2118167"/>
            <a:ext cx="4860011" cy="4058796"/>
          </a:xfrm>
        </p:spPr>
        <p:txBody>
          <a:bodyPr>
            <a:normAutofit/>
          </a:bodyPr>
          <a:lstStyle/>
          <a:p>
            <a:pPr marL="0" indent="0">
              <a:buNone/>
            </a:pPr>
            <a:r>
              <a:rPr lang="en-US" dirty="0">
                <a:solidFill>
                  <a:schemeClr val="tx1"/>
                </a:solidFill>
                <a:latin typeface="Trebuchet MS" panose="020B0603020202020204" pitchFamily="34" charset="0"/>
              </a:rPr>
              <a:t>“Veterans Information” is relevant for Veterans Priority of Service and federal reporting under the Jobs for Veterans Act.</a:t>
            </a:r>
          </a:p>
        </p:txBody>
      </p:sp>
      <p:pic>
        <p:nvPicPr>
          <p:cNvPr id="5" name="Picture 4">
            <a:extLst>
              <a:ext uri="{FF2B5EF4-FFF2-40B4-BE49-F238E27FC236}">
                <a16:creationId xmlns:a16="http://schemas.microsoft.com/office/drawing/2014/main" id="{A0738C72-9791-E3D4-DF0A-CBB34B7D466D}"/>
              </a:ext>
            </a:extLst>
          </p:cNvPr>
          <p:cNvPicPr>
            <a:picLocks noChangeAspect="1"/>
          </p:cNvPicPr>
          <p:nvPr/>
        </p:nvPicPr>
        <p:blipFill>
          <a:blip r:embed="rId2"/>
          <a:stretch>
            <a:fillRect/>
          </a:stretch>
        </p:blipFill>
        <p:spPr>
          <a:xfrm>
            <a:off x="5808737" y="1171914"/>
            <a:ext cx="5815227" cy="5400386"/>
          </a:xfrm>
          <a:prstGeom prst="rect">
            <a:avLst/>
          </a:prstGeom>
        </p:spPr>
      </p:pic>
    </p:spTree>
    <p:extLst>
      <p:ext uri="{BB962C8B-B14F-4D97-AF65-F5344CB8AC3E}">
        <p14:creationId xmlns:p14="http://schemas.microsoft.com/office/powerpoint/2010/main" val="3937712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6909-D922-40D5-AFBE-0799EAEB0027}"/>
              </a:ext>
            </a:extLst>
          </p:cNvPr>
          <p:cNvSpPr>
            <a:spLocks noGrp="1"/>
          </p:cNvSpPr>
          <p:nvPr>
            <p:ph type="title"/>
          </p:nvPr>
        </p:nvSpPr>
        <p:spPr/>
        <p:txBody>
          <a:bodyPr>
            <a:normAutofit fontScale="90000"/>
          </a:bodyPr>
          <a:lstStyle/>
          <a:p>
            <a:pPr algn="ctr"/>
            <a:r>
              <a:rPr lang="en-US" dirty="0"/>
              <a:t>Veteran Status Choices</a:t>
            </a:r>
          </a:p>
        </p:txBody>
      </p:sp>
      <p:sp>
        <p:nvSpPr>
          <p:cNvPr id="3" name="Content Placeholder 2">
            <a:extLst>
              <a:ext uri="{FF2B5EF4-FFF2-40B4-BE49-F238E27FC236}">
                <a16:creationId xmlns:a16="http://schemas.microsoft.com/office/drawing/2014/main" id="{43CE462B-D8F8-46EF-8F98-90BD7C0730C1}"/>
              </a:ext>
            </a:extLst>
          </p:cNvPr>
          <p:cNvSpPr>
            <a:spLocks noGrp="1"/>
          </p:cNvSpPr>
          <p:nvPr>
            <p:ph idx="1"/>
          </p:nvPr>
        </p:nvSpPr>
        <p:spPr>
          <a:xfrm>
            <a:off x="838200" y="2118167"/>
            <a:ext cx="4555210" cy="4058796"/>
          </a:xfrm>
        </p:spPr>
        <p:txBody>
          <a:bodyPr/>
          <a:lstStyle/>
          <a:p>
            <a:pPr marL="0" indent="0">
              <a:buNone/>
            </a:pPr>
            <a:r>
              <a:rPr lang="en-US" dirty="0">
                <a:solidFill>
                  <a:schemeClr val="tx1"/>
                </a:solidFill>
                <a:latin typeface="Trebuchet MS" panose="020B0603020202020204" pitchFamily="34" charset="0"/>
              </a:rPr>
              <a:t>Any individual that meets the criteria of a Veteran, Qualified Spouse of a Veteran, or Transitioning Service member must receive Veterans Priority of Service.</a:t>
            </a:r>
          </a:p>
        </p:txBody>
      </p:sp>
      <p:sp>
        <p:nvSpPr>
          <p:cNvPr id="4" name="Footer Placeholder 3">
            <a:extLst>
              <a:ext uri="{FF2B5EF4-FFF2-40B4-BE49-F238E27FC236}">
                <a16:creationId xmlns:a16="http://schemas.microsoft.com/office/drawing/2014/main" id="{AE616728-F4F0-46B3-93C6-0C04E96A2653}"/>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ADF5E842-D2F2-4A10-8DF3-2FE26C2FE234}"/>
              </a:ext>
            </a:extLst>
          </p:cNvPr>
          <p:cNvPicPr>
            <a:picLocks noChangeAspect="1"/>
          </p:cNvPicPr>
          <p:nvPr/>
        </p:nvPicPr>
        <p:blipFill>
          <a:blip r:embed="rId2"/>
          <a:stretch>
            <a:fillRect/>
          </a:stretch>
        </p:blipFill>
        <p:spPr>
          <a:xfrm>
            <a:off x="5607399" y="2013553"/>
            <a:ext cx="6238875" cy="2971800"/>
          </a:xfrm>
          <a:prstGeom prst="rect">
            <a:avLst/>
          </a:prstGeom>
        </p:spPr>
      </p:pic>
    </p:spTree>
    <p:extLst>
      <p:ext uri="{BB962C8B-B14F-4D97-AF65-F5344CB8AC3E}">
        <p14:creationId xmlns:p14="http://schemas.microsoft.com/office/powerpoint/2010/main" val="3889032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D46D-B8C1-4E0E-9DE6-031B259F2E1B}"/>
              </a:ext>
            </a:extLst>
          </p:cNvPr>
          <p:cNvSpPr>
            <a:spLocks noGrp="1"/>
          </p:cNvSpPr>
          <p:nvPr>
            <p:ph type="title"/>
          </p:nvPr>
        </p:nvSpPr>
        <p:spPr/>
        <p:txBody>
          <a:bodyPr>
            <a:normAutofit fontScale="90000"/>
          </a:bodyPr>
          <a:lstStyle/>
          <a:p>
            <a:pPr algn="ctr"/>
            <a:r>
              <a:rPr lang="en-US" dirty="0"/>
              <a:t>Additional Veterans Information </a:t>
            </a:r>
          </a:p>
        </p:txBody>
      </p:sp>
      <p:sp>
        <p:nvSpPr>
          <p:cNvPr id="3" name="Content Placeholder 2">
            <a:extLst>
              <a:ext uri="{FF2B5EF4-FFF2-40B4-BE49-F238E27FC236}">
                <a16:creationId xmlns:a16="http://schemas.microsoft.com/office/drawing/2014/main" id="{296C8025-4B93-4793-AE9C-8B311C256523}"/>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It is important to understand the various definitions of Veteran, Qualified Spouse, and Transitioning Service Member</a:t>
            </a:r>
          </a:p>
          <a:p>
            <a:pPr lvl="1"/>
            <a:r>
              <a:rPr lang="en-US" altLang="en-US" dirty="0">
                <a:solidFill>
                  <a:schemeClr val="tx1"/>
                </a:solidFill>
                <a:latin typeface="Trebuchet MS" panose="020B0603020202020204" pitchFamily="34" charset="0"/>
              </a:rPr>
              <a:t>Very few spouses will meet the criteria of a qualified spouse</a:t>
            </a:r>
          </a:p>
          <a:p>
            <a:pPr lvl="1"/>
            <a:endParaRPr lang="en-US" altLang="en-US"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If a client claims Veteran, Qualified Spouse, or Transitioning Service Member status, then they are eligible for priority of service under the Jobs for Veterans Act:</a:t>
            </a:r>
          </a:p>
          <a:p>
            <a:pPr lvl="1"/>
            <a:r>
              <a:rPr lang="en-US" altLang="en-US" dirty="0">
                <a:solidFill>
                  <a:schemeClr val="tx1"/>
                </a:solidFill>
                <a:latin typeface="Trebuchet MS" panose="020B0603020202020204" pitchFamily="34" charset="0"/>
              </a:rPr>
              <a:t>This entitles qualified client service before any other non-covered person</a:t>
            </a:r>
          </a:p>
          <a:p>
            <a:pPr lvl="1"/>
            <a:endParaRPr lang="en-US" altLang="en-US" dirty="0"/>
          </a:p>
          <a:p>
            <a:endParaRPr lang="en-US" dirty="0"/>
          </a:p>
        </p:txBody>
      </p:sp>
      <p:sp>
        <p:nvSpPr>
          <p:cNvPr id="4" name="Footer Placeholder 3">
            <a:extLst>
              <a:ext uri="{FF2B5EF4-FFF2-40B4-BE49-F238E27FC236}">
                <a16:creationId xmlns:a16="http://schemas.microsoft.com/office/drawing/2014/main" id="{DA22493D-2497-4616-A70A-B746734C1C6D}"/>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32352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1DA3-D327-4352-A2F6-0782FC9A5716}"/>
              </a:ext>
            </a:extLst>
          </p:cNvPr>
          <p:cNvSpPr>
            <a:spLocks noGrp="1"/>
          </p:cNvSpPr>
          <p:nvPr>
            <p:ph type="title"/>
          </p:nvPr>
        </p:nvSpPr>
        <p:spPr/>
        <p:txBody>
          <a:bodyPr>
            <a:normAutofit fontScale="90000"/>
          </a:bodyPr>
          <a:lstStyle/>
          <a:p>
            <a:pPr algn="ctr"/>
            <a:r>
              <a:rPr lang="en-US" dirty="0"/>
              <a:t>Active/Inactive IWDS Account</a:t>
            </a:r>
          </a:p>
        </p:txBody>
      </p:sp>
      <p:sp>
        <p:nvSpPr>
          <p:cNvPr id="3" name="Content Placeholder 2">
            <a:extLst>
              <a:ext uri="{FF2B5EF4-FFF2-40B4-BE49-F238E27FC236}">
                <a16:creationId xmlns:a16="http://schemas.microsoft.com/office/drawing/2014/main" id="{B500B55A-4563-4F19-80F5-FE01264AC258}"/>
              </a:ext>
            </a:extLst>
          </p:cNvPr>
          <p:cNvSpPr>
            <a:spLocks noGrp="1"/>
          </p:cNvSpPr>
          <p:nvPr>
            <p:ph idx="1"/>
          </p:nvPr>
        </p:nvSpPr>
        <p:spPr/>
        <p:txBody>
          <a:bodyPr>
            <a:normAutofit/>
          </a:bodyPr>
          <a:lstStyle/>
          <a:p>
            <a:r>
              <a:rPr lang="en-US" altLang="en-US" dirty="0">
                <a:solidFill>
                  <a:schemeClr val="tx1"/>
                </a:solidFill>
                <a:latin typeface="Trebuchet MS" panose="020B0603020202020204" pitchFamily="34" charset="0"/>
              </a:rPr>
              <a:t>When an IWDS User account has been created, the owner of that account must log in to their IWDS account at least once every 35 days or the IWDS account will be automatically disabled due to long-term inactivity</a:t>
            </a:r>
          </a:p>
          <a:p>
            <a:r>
              <a:rPr lang="en-US" altLang="en-US" dirty="0">
                <a:solidFill>
                  <a:schemeClr val="tx1"/>
                </a:solidFill>
                <a:latin typeface="Trebuchet MS" panose="020B0603020202020204" pitchFamily="34" charset="0"/>
              </a:rPr>
              <a:t>When logging into IWDS, if not successful within five (5) attempts, the system will automatically disable the account </a:t>
            </a:r>
          </a:p>
          <a:p>
            <a:r>
              <a:rPr lang="en-US" altLang="en-US" dirty="0">
                <a:solidFill>
                  <a:schemeClr val="tx1"/>
                </a:solidFill>
                <a:latin typeface="Trebuchet MS" panose="020B0603020202020204" pitchFamily="34" charset="0"/>
              </a:rPr>
              <a:t>In instances where an IWDS account has been disabled, the local systems administrator is the contact to reset the IWDS account/password</a:t>
            </a:r>
          </a:p>
          <a:p>
            <a:endParaRPr lang="en-US" dirty="0"/>
          </a:p>
        </p:txBody>
      </p:sp>
      <p:sp>
        <p:nvSpPr>
          <p:cNvPr id="4" name="Footer Placeholder 3">
            <a:extLst>
              <a:ext uri="{FF2B5EF4-FFF2-40B4-BE49-F238E27FC236}">
                <a16:creationId xmlns:a16="http://schemas.microsoft.com/office/drawing/2014/main" id="{5C317865-23FA-4435-8C0E-E931E32B10AC}"/>
              </a:ext>
            </a:extLst>
          </p:cNvPr>
          <p:cNvSpPr>
            <a:spLocks noGrp="1"/>
          </p:cNvSpPr>
          <p:nvPr>
            <p:ph type="ftr" sz="quarter" idx="11"/>
          </p:nvPr>
        </p:nvSpPr>
        <p:spPr/>
        <p:txBody>
          <a:bodyPr/>
          <a:lstStyle/>
          <a:p>
            <a:r>
              <a:rPr lang="en-US" dirty="0"/>
              <a:t>June 22nd, 2023 </a:t>
            </a:r>
          </a:p>
        </p:txBody>
      </p:sp>
    </p:spTree>
    <p:extLst>
      <p:ext uri="{BB962C8B-B14F-4D97-AF65-F5344CB8AC3E}">
        <p14:creationId xmlns:p14="http://schemas.microsoft.com/office/powerpoint/2010/main" val="496525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67DE5-780B-43F2-85FB-D224AD667E47}"/>
              </a:ext>
            </a:extLst>
          </p:cNvPr>
          <p:cNvSpPr>
            <a:spLocks noGrp="1"/>
          </p:cNvSpPr>
          <p:nvPr>
            <p:ph type="title"/>
          </p:nvPr>
        </p:nvSpPr>
        <p:spPr/>
        <p:txBody>
          <a:bodyPr>
            <a:normAutofit fontScale="90000"/>
          </a:bodyPr>
          <a:lstStyle/>
          <a:p>
            <a:pPr algn="ctr"/>
            <a:r>
              <a:rPr lang="en-US" dirty="0"/>
              <a:t>Veterans Information Screen</a:t>
            </a:r>
          </a:p>
        </p:txBody>
      </p:sp>
      <p:sp>
        <p:nvSpPr>
          <p:cNvPr id="4" name="Footer Placeholder 3">
            <a:extLst>
              <a:ext uri="{FF2B5EF4-FFF2-40B4-BE49-F238E27FC236}">
                <a16:creationId xmlns:a16="http://schemas.microsoft.com/office/drawing/2014/main" id="{F19DC581-3300-4C16-BE94-B1943935B133}"/>
              </a:ext>
            </a:extLst>
          </p:cNvPr>
          <p:cNvSpPr>
            <a:spLocks noGrp="1"/>
          </p:cNvSpPr>
          <p:nvPr>
            <p:ph type="ftr" sz="quarter" idx="11"/>
          </p:nvPr>
        </p:nvSpPr>
        <p:spPr/>
        <p:txBody>
          <a:bodyPr/>
          <a:lstStyle/>
          <a:p>
            <a:r>
              <a:rPr lang="en-US" dirty="0"/>
              <a:t>June 22nd, 2023</a:t>
            </a:r>
          </a:p>
        </p:txBody>
      </p:sp>
      <p:sp>
        <p:nvSpPr>
          <p:cNvPr id="7" name="Content Placeholder 6">
            <a:extLst>
              <a:ext uri="{FF2B5EF4-FFF2-40B4-BE49-F238E27FC236}">
                <a16:creationId xmlns:a16="http://schemas.microsoft.com/office/drawing/2014/main" id="{B887D49F-DA6B-49BC-84C1-8E4D844E152A}"/>
              </a:ext>
            </a:extLst>
          </p:cNvPr>
          <p:cNvSpPr>
            <a:spLocks noGrp="1"/>
          </p:cNvSpPr>
          <p:nvPr>
            <p:ph idx="1"/>
          </p:nvPr>
        </p:nvSpPr>
        <p:spPr>
          <a:xfrm>
            <a:off x="916458" y="2118167"/>
            <a:ext cx="4424469" cy="4058796"/>
          </a:xfrm>
        </p:spPr>
        <p:txBody>
          <a:bodyPr/>
          <a:lstStyle/>
          <a:p>
            <a:pPr marL="0" indent="0">
              <a:buNone/>
            </a:pPr>
            <a:r>
              <a:rPr lang="en-US" dirty="0">
                <a:solidFill>
                  <a:schemeClr val="tx1"/>
                </a:solidFill>
                <a:latin typeface="Trebuchet MS" panose="020B0603020202020204" pitchFamily="34" charset="0"/>
              </a:rPr>
              <a:t>For a Veteran - any discharge other than “Dishonorable” or “Uncharacterized” will typically support the individual receiving Veterans Priority of Service. </a:t>
            </a:r>
          </a:p>
        </p:txBody>
      </p:sp>
      <p:pic>
        <p:nvPicPr>
          <p:cNvPr id="5" name="Picture 4">
            <a:extLst>
              <a:ext uri="{FF2B5EF4-FFF2-40B4-BE49-F238E27FC236}">
                <a16:creationId xmlns:a16="http://schemas.microsoft.com/office/drawing/2014/main" id="{A1351C0B-974C-802E-364F-107B2AF79F7A}"/>
              </a:ext>
            </a:extLst>
          </p:cNvPr>
          <p:cNvPicPr>
            <a:picLocks noChangeAspect="1"/>
          </p:cNvPicPr>
          <p:nvPr/>
        </p:nvPicPr>
        <p:blipFill>
          <a:blip r:embed="rId3"/>
          <a:stretch>
            <a:fillRect/>
          </a:stretch>
        </p:blipFill>
        <p:spPr>
          <a:xfrm>
            <a:off x="5538355" y="1534330"/>
            <a:ext cx="5974773" cy="4822020"/>
          </a:xfrm>
          <a:prstGeom prst="rect">
            <a:avLst/>
          </a:prstGeom>
        </p:spPr>
      </p:pic>
    </p:spTree>
    <p:extLst>
      <p:ext uri="{BB962C8B-B14F-4D97-AF65-F5344CB8AC3E}">
        <p14:creationId xmlns:p14="http://schemas.microsoft.com/office/powerpoint/2010/main" val="1092474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877F-E1BA-416F-86AF-AC62389F741F}"/>
              </a:ext>
            </a:extLst>
          </p:cNvPr>
          <p:cNvSpPr>
            <a:spLocks noGrp="1"/>
          </p:cNvSpPr>
          <p:nvPr>
            <p:ph type="title"/>
          </p:nvPr>
        </p:nvSpPr>
        <p:spPr/>
        <p:txBody>
          <a:bodyPr>
            <a:normAutofit fontScale="90000"/>
          </a:bodyPr>
          <a:lstStyle/>
          <a:p>
            <a:r>
              <a:rPr lang="en-US" dirty="0"/>
              <a:t>Veterans Information Screen </a:t>
            </a:r>
          </a:p>
        </p:txBody>
      </p:sp>
      <p:sp>
        <p:nvSpPr>
          <p:cNvPr id="3" name="Content Placeholder 2">
            <a:extLst>
              <a:ext uri="{FF2B5EF4-FFF2-40B4-BE49-F238E27FC236}">
                <a16:creationId xmlns:a16="http://schemas.microsoft.com/office/drawing/2014/main" id="{2AAF3652-9D56-4EC0-859E-8785BF47A34B}"/>
              </a:ext>
            </a:extLst>
          </p:cNvPr>
          <p:cNvSpPr>
            <a:spLocks noGrp="1"/>
          </p:cNvSpPr>
          <p:nvPr>
            <p:ph idx="1"/>
          </p:nvPr>
        </p:nvSpPr>
        <p:spPr>
          <a:xfrm>
            <a:off x="838200" y="2118167"/>
            <a:ext cx="3713018" cy="4058796"/>
          </a:xfrm>
        </p:spPr>
        <p:txBody>
          <a:bodyPr/>
          <a:lstStyle/>
          <a:p>
            <a:pPr marL="0" indent="0">
              <a:buNone/>
            </a:pPr>
            <a:r>
              <a:rPr lang="en-US" dirty="0">
                <a:solidFill>
                  <a:schemeClr val="tx1"/>
                </a:solidFill>
                <a:latin typeface="Trebuchet MS" panose="020B0603020202020204" pitchFamily="34" charset="0"/>
              </a:rPr>
              <a:t>The remaining details in the middle of the Veterans Information screen will be obtained from the Veteran client and the documentation they provide to support their status.</a:t>
            </a:r>
          </a:p>
        </p:txBody>
      </p:sp>
      <p:sp>
        <p:nvSpPr>
          <p:cNvPr id="4" name="Footer Placeholder 3">
            <a:extLst>
              <a:ext uri="{FF2B5EF4-FFF2-40B4-BE49-F238E27FC236}">
                <a16:creationId xmlns:a16="http://schemas.microsoft.com/office/drawing/2014/main" id="{3C4069AF-DAC8-4DFE-923B-DB71B1D94B1B}"/>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BE6E9852-588C-2AB9-7013-BB5445917B96}"/>
              </a:ext>
            </a:extLst>
          </p:cNvPr>
          <p:cNvPicPr>
            <a:picLocks noChangeAspect="1"/>
          </p:cNvPicPr>
          <p:nvPr/>
        </p:nvPicPr>
        <p:blipFill>
          <a:blip r:embed="rId2"/>
          <a:stretch>
            <a:fillRect/>
          </a:stretch>
        </p:blipFill>
        <p:spPr>
          <a:xfrm>
            <a:off x="5005754" y="1171915"/>
            <a:ext cx="6506308" cy="5274680"/>
          </a:xfrm>
          <a:prstGeom prst="rect">
            <a:avLst/>
          </a:prstGeom>
        </p:spPr>
      </p:pic>
    </p:spTree>
    <p:extLst>
      <p:ext uri="{BB962C8B-B14F-4D97-AF65-F5344CB8AC3E}">
        <p14:creationId xmlns:p14="http://schemas.microsoft.com/office/powerpoint/2010/main" val="998963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23FB-3233-45AA-88D7-01B29E578FAC}"/>
              </a:ext>
            </a:extLst>
          </p:cNvPr>
          <p:cNvSpPr>
            <a:spLocks noGrp="1"/>
          </p:cNvSpPr>
          <p:nvPr>
            <p:ph type="title"/>
          </p:nvPr>
        </p:nvSpPr>
        <p:spPr/>
        <p:txBody>
          <a:bodyPr>
            <a:normAutofit fontScale="90000"/>
          </a:bodyPr>
          <a:lstStyle/>
          <a:p>
            <a:pPr algn="ctr"/>
            <a:r>
              <a:rPr lang="en-US" dirty="0"/>
              <a:t>Veterans Information Screen </a:t>
            </a:r>
          </a:p>
        </p:txBody>
      </p:sp>
      <p:sp>
        <p:nvSpPr>
          <p:cNvPr id="3" name="Content Placeholder 2">
            <a:extLst>
              <a:ext uri="{FF2B5EF4-FFF2-40B4-BE49-F238E27FC236}">
                <a16:creationId xmlns:a16="http://schemas.microsoft.com/office/drawing/2014/main" id="{45595ED7-F4A4-482E-80CB-0857CB73F81E}"/>
              </a:ext>
            </a:extLst>
          </p:cNvPr>
          <p:cNvSpPr>
            <a:spLocks noGrp="1"/>
          </p:cNvSpPr>
          <p:nvPr>
            <p:ph idx="1"/>
          </p:nvPr>
        </p:nvSpPr>
        <p:spPr>
          <a:xfrm>
            <a:off x="838200" y="2118167"/>
            <a:ext cx="4326924" cy="4058796"/>
          </a:xfrm>
        </p:spPr>
        <p:txBody>
          <a:bodyPr/>
          <a:lstStyle/>
          <a:p>
            <a:pPr marL="0" indent="0">
              <a:buNone/>
            </a:pPr>
            <a:r>
              <a:rPr lang="en-US" dirty="0">
                <a:solidFill>
                  <a:schemeClr val="tx1"/>
                </a:solidFill>
                <a:latin typeface="Trebuchet MS" panose="020B0603020202020204" pitchFamily="34" charset="0"/>
              </a:rPr>
              <a:t>The question, “</a:t>
            </a:r>
            <a:r>
              <a:rPr lang="en-US" b="1" dirty="0">
                <a:solidFill>
                  <a:schemeClr val="tx1"/>
                </a:solidFill>
                <a:latin typeface="Trebuchet MS" panose="020B0603020202020204" pitchFamily="34" charset="0"/>
              </a:rPr>
              <a:t>Did the customer receive priority of service?</a:t>
            </a:r>
            <a:r>
              <a:rPr lang="en-US" dirty="0">
                <a:solidFill>
                  <a:schemeClr val="tx1"/>
                </a:solidFill>
                <a:latin typeface="Trebuchet MS" panose="020B0603020202020204" pitchFamily="34" charset="0"/>
              </a:rPr>
              <a:t>”  must be populated with a “</a:t>
            </a:r>
            <a:r>
              <a:rPr lang="en-US" b="1" dirty="0">
                <a:solidFill>
                  <a:schemeClr val="tx1"/>
                </a:solidFill>
                <a:latin typeface="Trebuchet MS" panose="020B0603020202020204" pitchFamily="34" charset="0"/>
              </a:rPr>
              <a:t>Yes</a:t>
            </a:r>
            <a:r>
              <a:rPr lang="en-US" dirty="0">
                <a:solidFill>
                  <a:schemeClr val="tx1"/>
                </a:solidFill>
                <a:latin typeface="Trebuchet MS" panose="020B0603020202020204" pitchFamily="34" charset="0"/>
              </a:rPr>
              <a:t>”. If you mark that as “No” then you would be saying that you did not provide the Veteran Priority of Service.</a:t>
            </a:r>
          </a:p>
        </p:txBody>
      </p:sp>
      <p:sp>
        <p:nvSpPr>
          <p:cNvPr id="4" name="Footer Placeholder 3">
            <a:extLst>
              <a:ext uri="{FF2B5EF4-FFF2-40B4-BE49-F238E27FC236}">
                <a16:creationId xmlns:a16="http://schemas.microsoft.com/office/drawing/2014/main" id="{C03D6E1F-581C-48D3-B5A4-1070448CEC02}"/>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3938E0D9-E683-C190-551B-BC0465DF4550}"/>
              </a:ext>
            </a:extLst>
          </p:cNvPr>
          <p:cNvPicPr>
            <a:picLocks noChangeAspect="1"/>
          </p:cNvPicPr>
          <p:nvPr/>
        </p:nvPicPr>
        <p:blipFill>
          <a:blip r:embed="rId2"/>
          <a:stretch>
            <a:fillRect/>
          </a:stretch>
        </p:blipFill>
        <p:spPr>
          <a:xfrm>
            <a:off x="5269033" y="1570894"/>
            <a:ext cx="6483703" cy="4606069"/>
          </a:xfrm>
          <a:prstGeom prst="rect">
            <a:avLst/>
          </a:prstGeom>
        </p:spPr>
      </p:pic>
    </p:spTree>
    <p:extLst>
      <p:ext uri="{BB962C8B-B14F-4D97-AF65-F5344CB8AC3E}">
        <p14:creationId xmlns:p14="http://schemas.microsoft.com/office/powerpoint/2010/main" val="97034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4B3E-839A-4CF3-A5ED-2FBA3C50C78D}"/>
              </a:ext>
            </a:extLst>
          </p:cNvPr>
          <p:cNvSpPr>
            <a:spLocks noGrp="1"/>
          </p:cNvSpPr>
          <p:nvPr>
            <p:ph type="title"/>
          </p:nvPr>
        </p:nvSpPr>
        <p:spPr/>
        <p:txBody>
          <a:bodyPr>
            <a:normAutofit fontScale="90000"/>
          </a:bodyPr>
          <a:lstStyle/>
          <a:p>
            <a:pPr algn="ctr"/>
            <a:r>
              <a:rPr lang="en-US" dirty="0"/>
              <a:t>Veterans Priority of Service </a:t>
            </a:r>
          </a:p>
        </p:txBody>
      </p:sp>
      <p:sp>
        <p:nvSpPr>
          <p:cNvPr id="3" name="Content Placeholder 2">
            <a:extLst>
              <a:ext uri="{FF2B5EF4-FFF2-40B4-BE49-F238E27FC236}">
                <a16:creationId xmlns:a16="http://schemas.microsoft.com/office/drawing/2014/main" id="{181C1808-8DC4-4BC1-9962-FD68A6101774}"/>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The Jobs for Veterans Act requires that </a:t>
            </a:r>
            <a:r>
              <a:rPr lang="en-US" altLang="en-US" b="1" u="sng" dirty="0">
                <a:solidFill>
                  <a:schemeClr val="tx1"/>
                </a:solidFill>
                <a:latin typeface="Trebuchet MS" panose="020B0603020202020204" pitchFamily="34" charset="0"/>
              </a:rPr>
              <a:t>all Veterans who have served at least one day on active duty beyond training and have a discharge other than dishonorable must receive </a:t>
            </a:r>
            <a:r>
              <a:rPr lang="en-US" altLang="en-US" b="1" i="1" u="sng" dirty="0">
                <a:solidFill>
                  <a:schemeClr val="tx1"/>
                </a:solidFill>
                <a:latin typeface="Trebuchet MS" panose="020B0603020202020204" pitchFamily="34" charset="0"/>
              </a:rPr>
              <a:t>Veterans Priority of Service.</a:t>
            </a:r>
          </a:p>
          <a:p>
            <a:endParaRPr lang="en-US" dirty="0"/>
          </a:p>
        </p:txBody>
      </p:sp>
      <p:sp>
        <p:nvSpPr>
          <p:cNvPr id="4" name="Footer Placeholder 3">
            <a:extLst>
              <a:ext uri="{FF2B5EF4-FFF2-40B4-BE49-F238E27FC236}">
                <a16:creationId xmlns:a16="http://schemas.microsoft.com/office/drawing/2014/main" id="{4969C6A2-F86B-4176-95D6-56FD3B346541}"/>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05470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001B-DE1A-44AF-A445-E60BB5F0C17F}"/>
              </a:ext>
            </a:extLst>
          </p:cNvPr>
          <p:cNvSpPr>
            <a:spLocks noGrp="1"/>
          </p:cNvSpPr>
          <p:nvPr>
            <p:ph type="title"/>
          </p:nvPr>
        </p:nvSpPr>
        <p:spPr/>
        <p:txBody>
          <a:bodyPr>
            <a:normAutofit fontScale="90000"/>
          </a:bodyPr>
          <a:lstStyle/>
          <a:p>
            <a:r>
              <a:rPr lang="en-US" dirty="0"/>
              <a:t>Veterans Information Screen </a:t>
            </a:r>
          </a:p>
        </p:txBody>
      </p:sp>
      <p:sp>
        <p:nvSpPr>
          <p:cNvPr id="3" name="Content Placeholder 2">
            <a:extLst>
              <a:ext uri="{FF2B5EF4-FFF2-40B4-BE49-F238E27FC236}">
                <a16:creationId xmlns:a16="http://schemas.microsoft.com/office/drawing/2014/main" id="{3A59EAB2-4A8B-4656-BA06-04B3A8A10CB0}"/>
              </a:ext>
            </a:extLst>
          </p:cNvPr>
          <p:cNvSpPr>
            <a:spLocks noGrp="1"/>
          </p:cNvSpPr>
          <p:nvPr>
            <p:ph idx="1"/>
          </p:nvPr>
        </p:nvSpPr>
        <p:spPr>
          <a:xfrm>
            <a:off x="838201" y="1841157"/>
            <a:ext cx="4257676" cy="4335806"/>
          </a:xfrm>
        </p:spPr>
        <p:txBody>
          <a:bodyPr>
            <a:normAutofit lnSpcReduction="10000"/>
          </a:bodyPr>
          <a:lstStyle/>
          <a:p>
            <a:r>
              <a:rPr lang="en-US" altLang="en-US" dirty="0">
                <a:solidFill>
                  <a:schemeClr val="tx1"/>
                </a:solidFill>
                <a:latin typeface="Trebuchet MS" panose="020B0603020202020204" pitchFamily="34" charset="0"/>
              </a:rPr>
              <a:t>Transitional Assistance Program (TAP) is something that most veterans who have been discharged within the last three years should have</a:t>
            </a:r>
          </a:p>
          <a:p>
            <a:r>
              <a:rPr lang="en-US" altLang="en-US" dirty="0">
                <a:solidFill>
                  <a:schemeClr val="tx1"/>
                </a:solidFill>
                <a:latin typeface="Trebuchet MS" panose="020B0603020202020204" pitchFamily="34" charset="0"/>
              </a:rPr>
              <a:t>Documentation is not required to support the response of “Yes” to the TAP question</a:t>
            </a:r>
          </a:p>
          <a:p>
            <a:endParaRPr lang="en-US" dirty="0"/>
          </a:p>
        </p:txBody>
      </p:sp>
      <p:sp>
        <p:nvSpPr>
          <p:cNvPr id="4" name="Footer Placeholder 3">
            <a:extLst>
              <a:ext uri="{FF2B5EF4-FFF2-40B4-BE49-F238E27FC236}">
                <a16:creationId xmlns:a16="http://schemas.microsoft.com/office/drawing/2014/main" id="{D9F095A0-761D-4B0D-A5C9-DC19DBB39E7D}"/>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1626F4D5-7BFA-87D3-793A-DB02335CFCD6}"/>
              </a:ext>
            </a:extLst>
          </p:cNvPr>
          <p:cNvPicPr>
            <a:picLocks noChangeAspect="1"/>
          </p:cNvPicPr>
          <p:nvPr/>
        </p:nvPicPr>
        <p:blipFill>
          <a:blip r:embed="rId2"/>
          <a:stretch>
            <a:fillRect/>
          </a:stretch>
        </p:blipFill>
        <p:spPr>
          <a:xfrm>
            <a:off x="5631873" y="1663576"/>
            <a:ext cx="5818910" cy="4201111"/>
          </a:xfrm>
          <a:prstGeom prst="rect">
            <a:avLst/>
          </a:prstGeom>
        </p:spPr>
      </p:pic>
    </p:spTree>
    <p:extLst>
      <p:ext uri="{BB962C8B-B14F-4D97-AF65-F5344CB8AC3E}">
        <p14:creationId xmlns:p14="http://schemas.microsoft.com/office/powerpoint/2010/main" val="3228399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5DE8-243C-4076-A0FD-B50E04EEF5AD}"/>
              </a:ext>
            </a:extLst>
          </p:cNvPr>
          <p:cNvSpPr>
            <a:spLocks noGrp="1"/>
          </p:cNvSpPr>
          <p:nvPr>
            <p:ph type="title"/>
          </p:nvPr>
        </p:nvSpPr>
        <p:spPr/>
        <p:txBody>
          <a:bodyPr>
            <a:normAutofit fontScale="90000"/>
          </a:bodyPr>
          <a:lstStyle/>
          <a:p>
            <a:pPr algn="ctr"/>
            <a:r>
              <a:rPr lang="en-US" dirty="0"/>
              <a:t>Veterans Information Screen </a:t>
            </a:r>
          </a:p>
        </p:txBody>
      </p:sp>
      <p:sp>
        <p:nvSpPr>
          <p:cNvPr id="3" name="Content Placeholder 2">
            <a:extLst>
              <a:ext uri="{FF2B5EF4-FFF2-40B4-BE49-F238E27FC236}">
                <a16:creationId xmlns:a16="http://schemas.microsoft.com/office/drawing/2014/main" id="{EEE4475B-CC8C-4EA5-BBA2-388675798106}"/>
              </a:ext>
            </a:extLst>
          </p:cNvPr>
          <p:cNvSpPr>
            <a:spLocks noGrp="1"/>
          </p:cNvSpPr>
          <p:nvPr>
            <p:ph idx="1"/>
          </p:nvPr>
        </p:nvSpPr>
        <p:spPr>
          <a:xfrm>
            <a:off x="838200" y="1865870"/>
            <a:ext cx="4796481" cy="4311093"/>
          </a:xfrm>
        </p:spPr>
        <p:txBody>
          <a:bodyPr>
            <a:noAutofit/>
          </a:bodyPr>
          <a:lstStyle/>
          <a:p>
            <a:pPr marL="0" indent="0">
              <a:buNone/>
            </a:pPr>
            <a:r>
              <a:rPr lang="en-US" sz="2500" dirty="0">
                <a:solidFill>
                  <a:schemeClr val="tx1"/>
                </a:solidFill>
                <a:latin typeface="Trebuchet MS" panose="020B0603020202020204" pitchFamily="34" charset="0"/>
              </a:rPr>
              <a:t>“Has acceptable documentation been used and retained when Veteran, Qualified Spouse of a Veteran or Transitioning Service Member status is claimed?” must be populated with a “Yes” before internal logic will allow a client that has been recorded as a Veteran to be certified as eligible for WIOA programs.    </a:t>
            </a:r>
          </a:p>
        </p:txBody>
      </p:sp>
      <p:sp>
        <p:nvSpPr>
          <p:cNvPr id="4" name="Footer Placeholder 3">
            <a:extLst>
              <a:ext uri="{FF2B5EF4-FFF2-40B4-BE49-F238E27FC236}">
                <a16:creationId xmlns:a16="http://schemas.microsoft.com/office/drawing/2014/main" id="{6F8D75AE-7DD4-47AB-BE16-B8130E9987B8}"/>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8619FC15-5836-68CE-4C55-C8F03250857F}"/>
              </a:ext>
            </a:extLst>
          </p:cNvPr>
          <p:cNvPicPr>
            <a:picLocks noChangeAspect="1"/>
          </p:cNvPicPr>
          <p:nvPr/>
        </p:nvPicPr>
        <p:blipFill>
          <a:blip r:embed="rId2"/>
          <a:stretch>
            <a:fillRect/>
          </a:stretch>
        </p:blipFill>
        <p:spPr>
          <a:xfrm>
            <a:off x="5818909" y="1351301"/>
            <a:ext cx="6115706" cy="4825662"/>
          </a:xfrm>
          <a:prstGeom prst="rect">
            <a:avLst/>
          </a:prstGeom>
        </p:spPr>
      </p:pic>
    </p:spTree>
    <p:extLst>
      <p:ext uri="{BB962C8B-B14F-4D97-AF65-F5344CB8AC3E}">
        <p14:creationId xmlns:p14="http://schemas.microsoft.com/office/powerpoint/2010/main" val="1413713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CF16C-EAE5-4379-B9BF-E411564C21CD}"/>
              </a:ext>
            </a:extLst>
          </p:cNvPr>
          <p:cNvSpPr>
            <a:spLocks noGrp="1"/>
          </p:cNvSpPr>
          <p:nvPr>
            <p:ph type="title"/>
          </p:nvPr>
        </p:nvSpPr>
        <p:spPr/>
        <p:txBody>
          <a:bodyPr>
            <a:normAutofit fontScale="90000"/>
          </a:bodyPr>
          <a:lstStyle/>
          <a:p>
            <a:pPr algn="ctr"/>
            <a:r>
              <a:rPr lang="en-US" dirty="0"/>
              <a:t>Veterans Information Screen</a:t>
            </a:r>
          </a:p>
        </p:txBody>
      </p:sp>
      <p:sp>
        <p:nvSpPr>
          <p:cNvPr id="4" name="Footer Placeholder 3">
            <a:extLst>
              <a:ext uri="{FF2B5EF4-FFF2-40B4-BE49-F238E27FC236}">
                <a16:creationId xmlns:a16="http://schemas.microsoft.com/office/drawing/2014/main" id="{0D50D12B-13B7-45F9-B57C-F0CBCB5F5C44}"/>
              </a:ext>
            </a:extLst>
          </p:cNvPr>
          <p:cNvSpPr>
            <a:spLocks noGrp="1"/>
          </p:cNvSpPr>
          <p:nvPr>
            <p:ph type="ftr" sz="quarter" idx="11"/>
          </p:nvPr>
        </p:nvSpPr>
        <p:spPr/>
        <p:txBody>
          <a:bodyPr/>
          <a:lstStyle/>
          <a:p>
            <a:r>
              <a:rPr lang="en-US" dirty="0"/>
              <a:t>June 22nd, 2023</a:t>
            </a:r>
          </a:p>
        </p:txBody>
      </p:sp>
      <p:sp>
        <p:nvSpPr>
          <p:cNvPr id="7" name="Content Placeholder 6">
            <a:extLst>
              <a:ext uri="{FF2B5EF4-FFF2-40B4-BE49-F238E27FC236}">
                <a16:creationId xmlns:a16="http://schemas.microsoft.com/office/drawing/2014/main" id="{C8B2DAC7-0477-4D51-A804-C32988F55DBC}"/>
              </a:ext>
            </a:extLst>
          </p:cNvPr>
          <p:cNvSpPr>
            <a:spLocks noGrp="1"/>
          </p:cNvSpPr>
          <p:nvPr>
            <p:ph idx="1"/>
          </p:nvPr>
        </p:nvSpPr>
        <p:spPr/>
        <p:txBody>
          <a:bodyPr/>
          <a:lstStyle/>
          <a:p>
            <a:pPr marL="0" indent="0">
              <a:buNone/>
            </a:pPr>
            <a:r>
              <a:rPr lang="en-US" altLang="en-US" sz="2600" dirty="0">
                <a:solidFill>
                  <a:schemeClr val="tx1"/>
                </a:solidFill>
                <a:latin typeface="Trebuchet MS" panose="020B0603020202020204" pitchFamily="34" charset="0"/>
              </a:rPr>
              <a:t>Has acceptable documentation been used and retained to support veteran status?</a:t>
            </a:r>
          </a:p>
          <a:p>
            <a:pPr lvl="1"/>
            <a:r>
              <a:rPr lang="en-US" altLang="en-US" sz="2600" dirty="0">
                <a:solidFill>
                  <a:schemeClr val="tx1"/>
                </a:solidFill>
                <a:latin typeface="Trebuchet MS" panose="020B0603020202020204" pitchFamily="34" charset="0"/>
              </a:rPr>
              <a:t>A copy of D.D. 214 is the document a veteran is given when they are discharged from the Armed Forces </a:t>
            </a:r>
          </a:p>
          <a:p>
            <a:pPr lvl="1"/>
            <a:r>
              <a:rPr lang="en-US" altLang="en-US" sz="2600" dirty="0">
                <a:solidFill>
                  <a:schemeClr val="tx1"/>
                </a:solidFill>
                <a:latin typeface="Trebuchet MS" panose="020B0603020202020204" pitchFamily="34" charset="0"/>
              </a:rPr>
              <a:t>A Veterans Identification Card was approved by Congress and signed into law by the President on August 6</a:t>
            </a:r>
            <a:r>
              <a:rPr lang="en-US" altLang="en-US" sz="2600" baseline="30000" dirty="0">
                <a:solidFill>
                  <a:schemeClr val="tx1"/>
                </a:solidFill>
                <a:latin typeface="Trebuchet MS" panose="020B0603020202020204" pitchFamily="34" charset="0"/>
              </a:rPr>
              <a:t>th</a:t>
            </a:r>
            <a:r>
              <a:rPr lang="en-US" altLang="en-US" sz="2600" dirty="0">
                <a:solidFill>
                  <a:schemeClr val="tx1"/>
                </a:solidFill>
                <a:latin typeface="Trebuchet MS" panose="020B0603020202020204" pitchFamily="34" charset="0"/>
              </a:rPr>
              <a:t>, 2015 </a:t>
            </a:r>
          </a:p>
          <a:p>
            <a:pPr lvl="1"/>
            <a:r>
              <a:rPr lang="en-US" altLang="en-US" sz="2600" dirty="0">
                <a:solidFill>
                  <a:schemeClr val="tx1"/>
                </a:solidFill>
                <a:latin typeface="Trebuchet MS" panose="020B0603020202020204" pitchFamily="34" charset="0"/>
              </a:rPr>
              <a:t>A letter from the Veterans Administration (VA) or Cross Match Records from VA could be used</a:t>
            </a:r>
          </a:p>
          <a:p>
            <a:endParaRPr lang="en-US" dirty="0"/>
          </a:p>
        </p:txBody>
      </p:sp>
    </p:spTree>
    <p:extLst>
      <p:ext uri="{BB962C8B-B14F-4D97-AF65-F5344CB8AC3E}">
        <p14:creationId xmlns:p14="http://schemas.microsoft.com/office/powerpoint/2010/main" val="29877666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284C-6555-4CEE-AFF5-5B6EFEF6C47D}"/>
              </a:ext>
            </a:extLst>
          </p:cNvPr>
          <p:cNvSpPr>
            <a:spLocks noGrp="1"/>
          </p:cNvSpPr>
          <p:nvPr>
            <p:ph type="title"/>
          </p:nvPr>
        </p:nvSpPr>
        <p:spPr/>
        <p:txBody>
          <a:bodyPr>
            <a:normAutofit fontScale="90000"/>
          </a:bodyPr>
          <a:lstStyle/>
          <a:p>
            <a:pPr algn="ctr"/>
            <a:r>
              <a:rPr lang="en-US" dirty="0"/>
              <a:t>Veterans Information Screen </a:t>
            </a:r>
          </a:p>
        </p:txBody>
      </p:sp>
      <p:sp>
        <p:nvSpPr>
          <p:cNvPr id="3" name="Content Placeholder 2">
            <a:extLst>
              <a:ext uri="{FF2B5EF4-FFF2-40B4-BE49-F238E27FC236}">
                <a16:creationId xmlns:a16="http://schemas.microsoft.com/office/drawing/2014/main" id="{1B949D19-0339-477E-8969-77871B25EFE3}"/>
              </a:ext>
            </a:extLst>
          </p:cNvPr>
          <p:cNvSpPr>
            <a:spLocks noGrp="1"/>
          </p:cNvSpPr>
          <p:nvPr>
            <p:ph idx="1"/>
          </p:nvPr>
        </p:nvSpPr>
        <p:spPr>
          <a:xfrm>
            <a:off x="838200" y="2118167"/>
            <a:ext cx="4401065" cy="4058796"/>
          </a:xfrm>
        </p:spPr>
        <p:txBody>
          <a:bodyPr>
            <a:normAutofit lnSpcReduction="10000"/>
          </a:bodyPr>
          <a:lstStyle/>
          <a:p>
            <a:r>
              <a:rPr lang="en-US" sz="2400" dirty="0">
                <a:solidFill>
                  <a:schemeClr val="tx1"/>
                </a:solidFill>
                <a:latin typeface="Trebuchet MS" panose="020B0603020202020204" pitchFamily="34" charset="0"/>
              </a:rPr>
              <a:t>Bottom of the “Veterans Information” screen are additional WIOA Reporting questions that were added for recording any referral to various Veterans organizations that a client might be referred</a:t>
            </a:r>
          </a:p>
          <a:p>
            <a:r>
              <a:rPr lang="en-US" sz="2400" dirty="0">
                <a:solidFill>
                  <a:schemeClr val="tx1"/>
                </a:solidFill>
                <a:latin typeface="Trebuchet MS" panose="020B0603020202020204" pitchFamily="34" charset="0"/>
              </a:rPr>
              <a:t>These “New WIOA Fields”  remain open to update through Participation in WIOA if not populated at the time of the WIOA application</a:t>
            </a:r>
          </a:p>
        </p:txBody>
      </p:sp>
      <p:sp>
        <p:nvSpPr>
          <p:cNvPr id="4" name="Footer Placeholder 3">
            <a:extLst>
              <a:ext uri="{FF2B5EF4-FFF2-40B4-BE49-F238E27FC236}">
                <a16:creationId xmlns:a16="http://schemas.microsoft.com/office/drawing/2014/main" id="{A0E2A669-22B0-4085-84A9-95839E01B30A}"/>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FAF4DDED-148E-B904-853D-51B38E42AD85}"/>
              </a:ext>
            </a:extLst>
          </p:cNvPr>
          <p:cNvPicPr>
            <a:picLocks noChangeAspect="1"/>
          </p:cNvPicPr>
          <p:nvPr/>
        </p:nvPicPr>
        <p:blipFill>
          <a:blip r:embed="rId2"/>
          <a:stretch>
            <a:fillRect/>
          </a:stretch>
        </p:blipFill>
        <p:spPr>
          <a:xfrm>
            <a:off x="5617691" y="2118167"/>
            <a:ext cx="5404038" cy="3621667"/>
          </a:xfrm>
          <a:prstGeom prst="rect">
            <a:avLst/>
          </a:prstGeom>
        </p:spPr>
      </p:pic>
    </p:spTree>
    <p:extLst>
      <p:ext uri="{BB962C8B-B14F-4D97-AF65-F5344CB8AC3E}">
        <p14:creationId xmlns:p14="http://schemas.microsoft.com/office/powerpoint/2010/main" val="27704950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E02B-EC7B-4B89-A362-D220903A69C6}"/>
              </a:ext>
            </a:extLst>
          </p:cNvPr>
          <p:cNvSpPr>
            <a:spLocks noGrp="1"/>
          </p:cNvSpPr>
          <p:nvPr>
            <p:ph type="title"/>
          </p:nvPr>
        </p:nvSpPr>
        <p:spPr/>
        <p:txBody>
          <a:bodyPr>
            <a:normAutofit fontScale="90000"/>
          </a:bodyPr>
          <a:lstStyle/>
          <a:p>
            <a:pPr algn="ctr"/>
            <a:r>
              <a:rPr lang="en-US" dirty="0"/>
              <a:t>Concurrent Programs Screen </a:t>
            </a:r>
          </a:p>
        </p:txBody>
      </p:sp>
      <p:sp>
        <p:nvSpPr>
          <p:cNvPr id="3" name="Content Placeholder 2">
            <a:extLst>
              <a:ext uri="{FF2B5EF4-FFF2-40B4-BE49-F238E27FC236}">
                <a16:creationId xmlns:a16="http://schemas.microsoft.com/office/drawing/2014/main" id="{CFBEC00F-5FE2-43A3-AC8D-4E7429E39F1E}"/>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The next screen in all guided applications within IWDS is the “Concurrent Programs” screen, those questions are the Department of Labors (DOL) way of checking what other types of programs a client is enrolled in</a:t>
            </a:r>
          </a:p>
          <a:p>
            <a:r>
              <a:rPr lang="en-US" altLang="en-US" dirty="0">
                <a:solidFill>
                  <a:schemeClr val="tx1"/>
                </a:solidFill>
                <a:latin typeface="Trebuchet MS" panose="020B0603020202020204" pitchFamily="34" charset="0"/>
              </a:rPr>
              <a:t>You do not have to collect documentation to prove any of this, so if a client states they are in these, it is okay to check “Yes”</a:t>
            </a:r>
          </a:p>
          <a:p>
            <a:endParaRPr lang="en-US" dirty="0"/>
          </a:p>
        </p:txBody>
      </p:sp>
      <p:sp>
        <p:nvSpPr>
          <p:cNvPr id="4" name="Footer Placeholder 3">
            <a:extLst>
              <a:ext uri="{FF2B5EF4-FFF2-40B4-BE49-F238E27FC236}">
                <a16:creationId xmlns:a16="http://schemas.microsoft.com/office/drawing/2014/main" id="{F66B1764-7BDB-4EEE-9CE4-9051D83A41CC}"/>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8519857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19F8A-7092-4E25-8D77-CA08342954CB}"/>
              </a:ext>
            </a:extLst>
          </p:cNvPr>
          <p:cNvSpPr>
            <a:spLocks noGrp="1"/>
          </p:cNvSpPr>
          <p:nvPr>
            <p:ph type="title"/>
          </p:nvPr>
        </p:nvSpPr>
        <p:spPr/>
        <p:txBody>
          <a:bodyPr>
            <a:normAutofit fontScale="90000"/>
          </a:bodyPr>
          <a:lstStyle/>
          <a:p>
            <a:r>
              <a:rPr lang="en-US" dirty="0"/>
              <a:t>Concurrent Programs Screen</a:t>
            </a:r>
          </a:p>
        </p:txBody>
      </p:sp>
      <p:sp>
        <p:nvSpPr>
          <p:cNvPr id="4" name="Footer Placeholder 3">
            <a:extLst>
              <a:ext uri="{FF2B5EF4-FFF2-40B4-BE49-F238E27FC236}">
                <a16:creationId xmlns:a16="http://schemas.microsoft.com/office/drawing/2014/main" id="{CC349531-60A9-4391-BCCC-6B0D59580907}"/>
              </a:ext>
            </a:extLst>
          </p:cNvPr>
          <p:cNvSpPr>
            <a:spLocks noGrp="1"/>
          </p:cNvSpPr>
          <p:nvPr>
            <p:ph type="ftr" sz="quarter" idx="11"/>
          </p:nvPr>
        </p:nvSpPr>
        <p:spPr/>
        <p:txBody>
          <a:bodyPr/>
          <a:lstStyle/>
          <a:p>
            <a:r>
              <a:rPr lang="en-US" dirty="0"/>
              <a:t>June 22nd, 2023</a:t>
            </a:r>
          </a:p>
        </p:txBody>
      </p:sp>
      <p:pic>
        <p:nvPicPr>
          <p:cNvPr id="8" name="Content Placeholder 7">
            <a:extLst>
              <a:ext uri="{FF2B5EF4-FFF2-40B4-BE49-F238E27FC236}">
                <a16:creationId xmlns:a16="http://schemas.microsoft.com/office/drawing/2014/main" id="{E49B73A3-DF9A-69E4-D6E5-9FA53573F80D}"/>
              </a:ext>
            </a:extLst>
          </p:cNvPr>
          <p:cNvPicPr>
            <a:picLocks noGrp="1" noChangeAspect="1"/>
          </p:cNvPicPr>
          <p:nvPr>
            <p:ph idx="1"/>
          </p:nvPr>
        </p:nvPicPr>
        <p:blipFill>
          <a:blip r:embed="rId2"/>
          <a:stretch>
            <a:fillRect/>
          </a:stretch>
        </p:blipFill>
        <p:spPr>
          <a:xfrm>
            <a:off x="3503596" y="1171914"/>
            <a:ext cx="5909911" cy="5291231"/>
          </a:xfrm>
        </p:spPr>
      </p:pic>
    </p:spTree>
    <p:extLst>
      <p:ext uri="{BB962C8B-B14F-4D97-AF65-F5344CB8AC3E}">
        <p14:creationId xmlns:p14="http://schemas.microsoft.com/office/powerpoint/2010/main" val="595895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3B31-4B3C-493E-BEE7-75039FAEC343}"/>
              </a:ext>
            </a:extLst>
          </p:cNvPr>
          <p:cNvSpPr>
            <a:spLocks noGrp="1"/>
          </p:cNvSpPr>
          <p:nvPr>
            <p:ph type="title"/>
          </p:nvPr>
        </p:nvSpPr>
        <p:spPr/>
        <p:txBody>
          <a:bodyPr>
            <a:normAutofit fontScale="90000"/>
          </a:bodyPr>
          <a:lstStyle/>
          <a:p>
            <a:pPr algn="ctr"/>
            <a:r>
              <a:rPr lang="en-US" dirty="0"/>
              <a:t>Logging into IWDS</a:t>
            </a:r>
          </a:p>
        </p:txBody>
      </p:sp>
      <p:sp>
        <p:nvSpPr>
          <p:cNvPr id="4" name="Footer Placeholder 3">
            <a:extLst>
              <a:ext uri="{FF2B5EF4-FFF2-40B4-BE49-F238E27FC236}">
                <a16:creationId xmlns:a16="http://schemas.microsoft.com/office/drawing/2014/main" id="{7677249C-6C9D-4A34-9185-01BAA377423E}"/>
              </a:ext>
            </a:extLst>
          </p:cNvPr>
          <p:cNvSpPr>
            <a:spLocks noGrp="1"/>
          </p:cNvSpPr>
          <p:nvPr>
            <p:ph type="ftr" sz="quarter" idx="11"/>
          </p:nvPr>
        </p:nvSpPr>
        <p:spPr/>
        <p:txBody>
          <a:bodyPr/>
          <a:lstStyle/>
          <a:p>
            <a:r>
              <a:rPr lang="en-US" dirty="0"/>
              <a:t>June 22nd, 2023 </a:t>
            </a:r>
          </a:p>
        </p:txBody>
      </p:sp>
      <p:pic>
        <p:nvPicPr>
          <p:cNvPr id="5" name="Content Placeholder 4">
            <a:extLst>
              <a:ext uri="{FF2B5EF4-FFF2-40B4-BE49-F238E27FC236}">
                <a16:creationId xmlns:a16="http://schemas.microsoft.com/office/drawing/2014/main" id="{1882E930-A13D-4E63-B051-18455BC96600}"/>
              </a:ext>
            </a:extLst>
          </p:cNvPr>
          <p:cNvPicPr>
            <a:picLocks noGrp="1" noChangeAspect="1"/>
          </p:cNvPicPr>
          <p:nvPr>
            <p:ph idx="1"/>
          </p:nvPr>
        </p:nvPicPr>
        <p:blipFill>
          <a:blip r:embed="rId2"/>
          <a:stretch>
            <a:fillRect/>
          </a:stretch>
        </p:blipFill>
        <p:spPr>
          <a:xfrm>
            <a:off x="1904839" y="1734513"/>
            <a:ext cx="8618510" cy="4512622"/>
          </a:xfrm>
          <a:prstGeom prst="rect">
            <a:avLst/>
          </a:prstGeom>
        </p:spPr>
      </p:pic>
    </p:spTree>
    <p:extLst>
      <p:ext uri="{BB962C8B-B14F-4D97-AF65-F5344CB8AC3E}">
        <p14:creationId xmlns:p14="http://schemas.microsoft.com/office/powerpoint/2010/main" val="7774017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05DC-A957-4E64-AC9F-202D133C8C40}"/>
              </a:ext>
            </a:extLst>
          </p:cNvPr>
          <p:cNvSpPr>
            <a:spLocks noGrp="1"/>
          </p:cNvSpPr>
          <p:nvPr>
            <p:ph type="title"/>
          </p:nvPr>
        </p:nvSpPr>
        <p:spPr/>
        <p:txBody>
          <a:bodyPr>
            <a:normAutofit fontScale="90000"/>
          </a:bodyPr>
          <a:lstStyle/>
          <a:p>
            <a:pPr algn="ctr"/>
            <a:r>
              <a:rPr lang="en-US" dirty="0"/>
              <a:t>Concurrent Programs</a:t>
            </a:r>
          </a:p>
        </p:txBody>
      </p:sp>
      <p:sp>
        <p:nvSpPr>
          <p:cNvPr id="3" name="Content Placeholder 2">
            <a:extLst>
              <a:ext uri="{FF2B5EF4-FFF2-40B4-BE49-F238E27FC236}">
                <a16:creationId xmlns:a16="http://schemas.microsoft.com/office/drawing/2014/main" id="{C799BFCE-BA73-4825-906A-05F435ACB686}"/>
              </a:ext>
            </a:extLst>
          </p:cNvPr>
          <p:cNvSpPr>
            <a:spLocks noGrp="1"/>
          </p:cNvSpPr>
          <p:nvPr>
            <p:ph idx="1"/>
          </p:nvPr>
        </p:nvSpPr>
        <p:spPr/>
        <p:txBody>
          <a:bodyPr>
            <a:normAutofit/>
          </a:bodyPr>
          <a:lstStyle/>
          <a:p>
            <a:r>
              <a:rPr lang="en-US" altLang="en-US" dirty="0">
                <a:solidFill>
                  <a:schemeClr val="tx1"/>
                </a:solidFill>
                <a:latin typeface="Trebuchet MS" panose="020B0603020202020204" pitchFamily="34" charset="0"/>
              </a:rPr>
              <a:t>It is important to document the actual concurrent programs that a client is participating in at the time of application</a:t>
            </a:r>
          </a:p>
          <a:p>
            <a:r>
              <a:rPr lang="en-US" altLang="en-US" dirty="0">
                <a:solidFill>
                  <a:schemeClr val="tx1"/>
                </a:solidFill>
                <a:latin typeface="Trebuchet MS" panose="020B0603020202020204" pitchFamily="34" charset="0"/>
              </a:rPr>
              <a:t>Braided funding is allowed where different funding streams are used together to support different needs of the same customer</a:t>
            </a:r>
          </a:p>
          <a:p>
            <a:r>
              <a:rPr lang="en-US" dirty="0">
                <a:solidFill>
                  <a:schemeClr val="tx1"/>
                </a:solidFill>
                <a:latin typeface="Trebuchet MS" panose="020B0603020202020204" pitchFamily="34" charset="0"/>
              </a:rPr>
              <a:t>You can update the concurrent programs screen during participation if a client was not working with one of the programs at application but does begin to work with one of those partner programs during participation in WIOA</a:t>
            </a:r>
          </a:p>
        </p:txBody>
      </p:sp>
      <p:sp>
        <p:nvSpPr>
          <p:cNvPr id="4" name="Footer Placeholder 3">
            <a:extLst>
              <a:ext uri="{FF2B5EF4-FFF2-40B4-BE49-F238E27FC236}">
                <a16:creationId xmlns:a16="http://schemas.microsoft.com/office/drawing/2014/main" id="{838AE476-140A-4C9D-9D10-5D93A9B9484E}"/>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6054315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A61B-65B9-4CE3-BBFD-FCAC1F08A6A1}"/>
              </a:ext>
            </a:extLst>
          </p:cNvPr>
          <p:cNvSpPr>
            <a:spLocks noGrp="1"/>
          </p:cNvSpPr>
          <p:nvPr>
            <p:ph type="title"/>
          </p:nvPr>
        </p:nvSpPr>
        <p:spPr/>
        <p:txBody>
          <a:bodyPr>
            <a:normAutofit fontScale="90000"/>
          </a:bodyPr>
          <a:lstStyle/>
          <a:p>
            <a:pPr algn="ctr"/>
            <a:r>
              <a:rPr lang="en-US" dirty="0"/>
              <a:t>Recording Assessment Testing </a:t>
            </a:r>
          </a:p>
        </p:txBody>
      </p:sp>
      <p:sp>
        <p:nvSpPr>
          <p:cNvPr id="3" name="Content Placeholder 2">
            <a:extLst>
              <a:ext uri="{FF2B5EF4-FFF2-40B4-BE49-F238E27FC236}">
                <a16:creationId xmlns:a16="http://schemas.microsoft.com/office/drawing/2014/main" id="{2BB886F9-0B75-4715-962D-F521D71E0233}"/>
              </a:ext>
            </a:extLst>
          </p:cNvPr>
          <p:cNvSpPr>
            <a:spLocks noGrp="1"/>
          </p:cNvSpPr>
          <p:nvPr>
            <p:ph idx="1"/>
          </p:nvPr>
        </p:nvSpPr>
        <p:spPr>
          <a:xfrm>
            <a:off x="838200" y="2118167"/>
            <a:ext cx="4153930" cy="4058796"/>
          </a:xfrm>
        </p:spPr>
        <p:txBody>
          <a:bodyPr>
            <a:normAutofit lnSpcReduction="10000"/>
          </a:bodyPr>
          <a:lstStyle/>
          <a:p>
            <a:r>
              <a:rPr lang="en-US" dirty="0">
                <a:solidFill>
                  <a:schemeClr val="tx1"/>
                </a:solidFill>
                <a:latin typeface="Trebuchet MS" panose="020B0603020202020204" pitchFamily="34" charset="0"/>
              </a:rPr>
              <a:t>On May 17</a:t>
            </a:r>
            <a:r>
              <a:rPr lang="en-US" baseline="30000" dirty="0">
                <a:solidFill>
                  <a:schemeClr val="tx1"/>
                </a:solidFill>
                <a:latin typeface="Trebuchet MS" panose="020B0603020202020204" pitchFamily="34" charset="0"/>
              </a:rPr>
              <a:t>TH</a:t>
            </a:r>
            <a:r>
              <a:rPr lang="en-US" dirty="0">
                <a:solidFill>
                  <a:schemeClr val="tx1"/>
                </a:solidFill>
                <a:latin typeface="Trebuchet MS" panose="020B0603020202020204" pitchFamily="34" charset="0"/>
              </a:rPr>
              <a:t>, 2023 updated policy guidance related to assessment testing was issued</a:t>
            </a:r>
          </a:p>
          <a:p>
            <a:r>
              <a:rPr lang="en-US" dirty="0">
                <a:solidFill>
                  <a:schemeClr val="tx1"/>
                </a:solidFill>
                <a:latin typeface="Trebuchet MS" panose="020B0603020202020204" pitchFamily="34" charset="0"/>
              </a:rPr>
              <a:t>Details of this updated policy guidance were covered during the Basic Skills Deficient (BSD) presentation</a:t>
            </a:r>
          </a:p>
        </p:txBody>
      </p:sp>
      <p:sp>
        <p:nvSpPr>
          <p:cNvPr id="4" name="Footer Placeholder 3">
            <a:extLst>
              <a:ext uri="{FF2B5EF4-FFF2-40B4-BE49-F238E27FC236}">
                <a16:creationId xmlns:a16="http://schemas.microsoft.com/office/drawing/2014/main" id="{757ED845-166F-4C50-ACB1-9B97208938B7}"/>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264783A5-D72C-4C56-9D24-59E3A06C3450}"/>
              </a:ext>
            </a:extLst>
          </p:cNvPr>
          <p:cNvPicPr>
            <a:picLocks noChangeAspect="1"/>
          </p:cNvPicPr>
          <p:nvPr/>
        </p:nvPicPr>
        <p:blipFill>
          <a:blip r:embed="rId2"/>
          <a:stretch>
            <a:fillRect/>
          </a:stretch>
        </p:blipFill>
        <p:spPr>
          <a:xfrm>
            <a:off x="5086350" y="1714500"/>
            <a:ext cx="6134100" cy="4177145"/>
          </a:xfrm>
          <a:prstGeom prst="rect">
            <a:avLst/>
          </a:prstGeom>
        </p:spPr>
      </p:pic>
    </p:spTree>
    <p:extLst>
      <p:ext uri="{BB962C8B-B14F-4D97-AF65-F5344CB8AC3E}">
        <p14:creationId xmlns:p14="http://schemas.microsoft.com/office/powerpoint/2010/main" val="1331021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04055-3FC5-4FDC-AA5C-F3EB4BE55F66}"/>
              </a:ext>
            </a:extLst>
          </p:cNvPr>
          <p:cNvSpPr>
            <a:spLocks noGrp="1"/>
          </p:cNvSpPr>
          <p:nvPr>
            <p:ph type="title"/>
          </p:nvPr>
        </p:nvSpPr>
        <p:spPr/>
        <p:txBody>
          <a:bodyPr>
            <a:normAutofit fontScale="90000"/>
          </a:bodyPr>
          <a:lstStyle/>
          <a:p>
            <a:pPr algn="ctr"/>
            <a:r>
              <a:rPr lang="en-US" altLang="en-US" dirty="0"/>
              <a:t>Assessment Testing </a:t>
            </a:r>
            <a:endParaRPr lang="en-US" dirty="0"/>
          </a:p>
        </p:txBody>
      </p:sp>
      <p:sp>
        <p:nvSpPr>
          <p:cNvPr id="3" name="Content Placeholder 2">
            <a:extLst>
              <a:ext uri="{FF2B5EF4-FFF2-40B4-BE49-F238E27FC236}">
                <a16:creationId xmlns:a16="http://schemas.microsoft.com/office/drawing/2014/main" id="{107EAA7C-8612-48F5-BE72-A2F71F57449E}"/>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This client is an example of a client that is putting in applications for multiple WIOA Programs (Youth, Adult, and Dislocated Worker). All Youth clients are required to take a Math and Reading Assessment test (part of the overall Youth Assessment) on or prior to certification of their WIOA Youth Eligibility</a:t>
            </a:r>
          </a:p>
          <a:p>
            <a:r>
              <a:rPr lang="en-US" altLang="en-US" dirty="0">
                <a:solidFill>
                  <a:schemeClr val="tx1"/>
                </a:solidFill>
                <a:latin typeface="Trebuchet MS" panose="020B0603020202020204" pitchFamily="34" charset="0"/>
              </a:rPr>
              <a:t>This presentation will now demonstrate recording Math and Reading assessment tests for this example client </a:t>
            </a:r>
            <a:r>
              <a:rPr lang="en-US" altLang="en-US" dirty="0">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51A81F68-39D2-40A7-A5EE-FF4EEDEC6140}"/>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7385596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1B8A-3B97-0156-678F-695DF013172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Exceptions to Testing</a:t>
            </a:r>
          </a:p>
        </p:txBody>
      </p:sp>
      <p:sp>
        <p:nvSpPr>
          <p:cNvPr id="3" name="Content Placeholder 2">
            <a:extLst>
              <a:ext uri="{FF2B5EF4-FFF2-40B4-BE49-F238E27FC236}">
                <a16:creationId xmlns:a16="http://schemas.microsoft.com/office/drawing/2014/main" id="{3BA329A4-B2D2-E530-6B72-83BE93B6E6DD}"/>
              </a:ext>
            </a:extLst>
          </p:cNvPr>
          <p:cNvSpPr>
            <a:spLocks noGrp="1"/>
          </p:cNvSpPr>
          <p:nvPr>
            <p:ph idx="1"/>
          </p:nvPr>
        </p:nvSpPr>
        <p:spPr/>
        <p:txBody>
          <a:bodyPr/>
          <a:lstStyle/>
          <a:p>
            <a:r>
              <a:rPr lang="en-US" dirty="0">
                <a:solidFill>
                  <a:schemeClr val="tx1"/>
                </a:solidFill>
                <a:latin typeface="Trebuchet MS" panose="020B0603020202020204" pitchFamily="34" charset="0"/>
              </a:rPr>
              <a:t>Based on the Basic Skills Deficiency Assessment Requirements policy under section 5.9.5, there are several “Exceptions to Basic Skills Deficient Assessment Testing”</a:t>
            </a:r>
          </a:p>
          <a:p>
            <a:pPr marL="0" indent="0">
              <a:buNone/>
            </a:pPr>
            <a:endParaRPr lang="en-US"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Can anyone tell me the different reasons why someone is not required to take assessment tests? </a:t>
            </a:r>
          </a:p>
        </p:txBody>
      </p:sp>
      <p:sp>
        <p:nvSpPr>
          <p:cNvPr id="4" name="Footer Placeholder 3">
            <a:extLst>
              <a:ext uri="{FF2B5EF4-FFF2-40B4-BE49-F238E27FC236}">
                <a16:creationId xmlns:a16="http://schemas.microsoft.com/office/drawing/2014/main" id="{80072E72-2CEA-47A8-9FBC-5466E651970A}"/>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457135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86086-B96C-451E-26C3-6DB6A5D1983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Exceptions to Testing</a:t>
            </a:r>
          </a:p>
        </p:txBody>
      </p:sp>
      <p:sp>
        <p:nvSpPr>
          <p:cNvPr id="3" name="Content Placeholder 2">
            <a:extLst>
              <a:ext uri="{FF2B5EF4-FFF2-40B4-BE49-F238E27FC236}">
                <a16:creationId xmlns:a16="http://schemas.microsoft.com/office/drawing/2014/main" id="{41254F2D-4541-83AB-B2CC-97645F8A7CF9}"/>
              </a:ext>
            </a:extLst>
          </p:cNvPr>
          <p:cNvSpPr>
            <a:spLocks noGrp="1"/>
          </p:cNvSpPr>
          <p:nvPr>
            <p:ph idx="1"/>
          </p:nvPr>
        </p:nvSpPr>
        <p:spPr/>
        <p:txBody>
          <a:bodyPr>
            <a:normAutofit fontScale="92500"/>
          </a:bodyPr>
          <a:lstStyle/>
          <a:p>
            <a:r>
              <a:rPr lang="en-US" dirty="0">
                <a:solidFill>
                  <a:schemeClr val="tx1"/>
                </a:solidFill>
                <a:latin typeface="Trebuchet MS" panose="020B0603020202020204" pitchFamily="34" charset="0"/>
              </a:rPr>
              <a:t>An individual has obtained an associate degree or higher</a:t>
            </a:r>
          </a:p>
          <a:p>
            <a:r>
              <a:rPr lang="en-US" dirty="0">
                <a:solidFill>
                  <a:schemeClr val="tx1"/>
                </a:solidFill>
                <a:latin typeface="Trebuchet MS" panose="020B0603020202020204" pitchFamily="34" charset="0"/>
              </a:rPr>
              <a:t>Adult and Dislocated Worker who, within the last year, had taken a placement test at a post-secondary institution with scores that support they do not need developmental or remedial coursework</a:t>
            </a:r>
          </a:p>
          <a:p>
            <a:r>
              <a:rPr lang="en-US" dirty="0">
                <a:solidFill>
                  <a:schemeClr val="tx1"/>
                </a:solidFill>
                <a:latin typeface="Trebuchet MS" panose="020B0603020202020204" pitchFamily="34" charset="0"/>
              </a:rPr>
              <a:t>Youth who, within the last six (6) months, have taken the entrance or placement exam for the postsecondary institution with scores that do not need developmental or remedial coursework</a:t>
            </a:r>
          </a:p>
          <a:p>
            <a:r>
              <a:rPr lang="en-US" dirty="0">
                <a:solidFill>
                  <a:schemeClr val="tx1"/>
                </a:solidFill>
                <a:latin typeface="Trebuchet MS" panose="020B0603020202020204" pitchFamily="34" charset="0"/>
              </a:rPr>
              <a:t> Individuals who are currently enrolled in post-secondary education or have already taken and passed college freshman level in both math and reading</a:t>
            </a:r>
          </a:p>
        </p:txBody>
      </p:sp>
      <p:sp>
        <p:nvSpPr>
          <p:cNvPr id="4" name="Footer Placeholder 3">
            <a:extLst>
              <a:ext uri="{FF2B5EF4-FFF2-40B4-BE49-F238E27FC236}">
                <a16:creationId xmlns:a16="http://schemas.microsoft.com/office/drawing/2014/main" id="{E782ED26-80E7-2AD3-71A4-1D626AC76D9C}"/>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8332368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7B3C-6609-4904-B3B2-764F5C4EF050}"/>
              </a:ext>
            </a:extLst>
          </p:cNvPr>
          <p:cNvSpPr>
            <a:spLocks noGrp="1"/>
          </p:cNvSpPr>
          <p:nvPr>
            <p:ph type="title"/>
          </p:nvPr>
        </p:nvSpPr>
        <p:spPr/>
        <p:txBody>
          <a:bodyPr>
            <a:normAutofit fontScale="90000"/>
          </a:bodyPr>
          <a:lstStyle/>
          <a:p>
            <a:pPr algn="ctr"/>
            <a:r>
              <a:rPr lang="en-US" dirty="0"/>
              <a:t>Recording Assessment Tests</a:t>
            </a:r>
          </a:p>
        </p:txBody>
      </p:sp>
      <p:sp>
        <p:nvSpPr>
          <p:cNvPr id="3" name="Content Placeholder 2">
            <a:extLst>
              <a:ext uri="{FF2B5EF4-FFF2-40B4-BE49-F238E27FC236}">
                <a16:creationId xmlns:a16="http://schemas.microsoft.com/office/drawing/2014/main" id="{00BB2D46-E9B5-4254-98B8-A0F2C96518AD}"/>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Click on “Add Test” to record an assessment test:</a:t>
            </a:r>
          </a:p>
        </p:txBody>
      </p:sp>
      <p:sp>
        <p:nvSpPr>
          <p:cNvPr id="4" name="Footer Placeholder 3">
            <a:extLst>
              <a:ext uri="{FF2B5EF4-FFF2-40B4-BE49-F238E27FC236}">
                <a16:creationId xmlns:a16="http://schemas.microsoft.com/office/drawing/2014/main" id="{0FC65D83-AAB4-4250-8802-0BE709615856}"/>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30A65C8E-C12D-42A0-A9E2-51ADA5700D10}"/>
              </a:ext>
            </a:extLst>
          </p:cNvPr>
          <p:cNvPicPr>
            <a:picLocks noChangeAspect="1"/>
          </p:cNvPicPr>
          <p:nvPr/>
        </p:nvPicPr>
        <p:blipFill>
          <a:blip r:embed="rId2"/>
          <a:stretch>
            <a:fillRect/>
          </a:stretch>
        </p:blipFill>
        <p:spPr>
          <a:xfrm>
            <a:off x="2831023" y="2654650"/>
            <a:ext cx="6096000" cy="2695575"/>
          </a:xfrm>
          <a:prstGeom prst="rect">
            <a:avLst/>
          </a:prstGeom>
        </p:spPr>
      </p:pic>
    </p:spTree>
    <p:extLst>
      <p:ext uri="{BB962C8B-B14F-4D97-AF65-F5344CB8AC3E}">
        <p14:creationId xmlns:p14="http://schemas.microsoft.com/office/powerpoint/2010/main" val="10810965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E731-7196-4A2D-A45F-32560BD77339}"/>
              </a:ext>
            </a:extLst>
          </p:cNvPr>
          <p:cNvSpPr>
            <a:spLocks noGrp="1"/>
          </p:cNvSpPr>
          <p:nvPr>
            <p:ph type="title"/>
          </p:nvPr>
        </p:nvSpPr>
        <p:spPr/>
        <p:txBody>
          <a:bodyPr>
            <a:normAutofit fontScale="90000"/>
          </a:bodyPr>
          <a:lstStyle/>
          <a:p>
            <a:pPr algn="ctr"/>
            <a:r>
              <a:rPr lang="en-US" dirty="0"/>
              <a:t>Category of Assessment Tests</a:t>
            </a:r>
          </a:p>
        </p:txBody>
      </p:sp>
      <p:sp>
        <p:nvSpPr>
          <p:cNvPr id="3" name="Content Placeholder 2">
            <a:extLst>
              <a:ext uri="{FF2B5EF4-FFF2-40B4-BE49-F238E27FC236}">
                <a16:creationId xmlns:a16="http://schemas.microsoft.com/office/drawing/2014/main" id="{CAA2990C-D251-4CF1-AB55-B3DDA3AA407F}"/>
              </a:ext>
            </a:extLst>
          </p:cNvPr>
          <p:cNvSpPr>
            <a:spLocks noGrp="1"/>
          </p:cNvSpPr>
          <p:nvPr>
            <p:ph idx="1"/>
          </p:nvPr>
        </p:nvSpPr>
        <p:spPr>
          <a:xfrm>
            <a:off x="838200" y="1932709"/>
            <a:ext cx="10515600" cy="4244254"/>
          </a:xfrm>
        </p:spPr>
        <p:txBody>
          <a:bodyPr/>
          <a:lstStyle/>
          <a:p>
            <a:r>
              <a:rPr lang="en-US" dirty="0">
                <a:solidFill>
                  <a:schemeClr val="tx1"/>
                </a:solidFill>
                <a:latin typeface="Trebuchet MS" panose="020B0603020202020204" pitchFamily="34" charset="0"/>
              </a:rPr>
              <a:t>Different “Category” for the assessment tests; “Adult Basic Education – ABE” are the various National Reporting Service (NRS) approved Math and Reading assessment tests; “English-As-A-Second Language – ESL” are the NRS approved ESL tests; “Other” is the place to record tests that do not fit under ABE or ESL</a:t>
            </a:r>
          </a:p>
          <a:p>
            <a:r>
              <a:rPr lang="en-US" dirty="0">
                <a:solidFill>
                  <a:schemeClr val="tx1"/>
                </a:solidFill>
                <a:latin typeface="Trebuchet MS" panose="020B0603020202020204" pitchFamily="34" charset="0"/>
              </a:rPr>
              <a:t>Often, under the “Category” of “Other” are how those various “Exceptions to Testing” will be recorded:  </a:t>
            </a:r>
          </a:p>
        </p:txBody>
      </p:sp>
      <p:sp>
        <p:nvSpPr>
          <p:cNvPr id="4" name="Footer Placeholder 3">
            <a:extLst>
              <a:ext uri="{FF2B5EF4-FFF2-40B4-BE49-F238E27FC236}">
                <a16:creationId xmlns:a16="http://schemas.microsoft.com/office/drawing/2014/main" id="{364EEA74-457C-43BF-8710-20C06A379B3E}"/>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4157324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34D4-7A3A-47D7-3E42-D2149AA0BA20}"/>
              </a:ext>
            </a:extLst>
          </p:cNvPr>
          <p:cNvSpPr>
            <a:spLocks noGrp="1"/>
          </p:cNvSpPr>
          <p:nvPr>
            <p:ph type="title"/>
          </p:nvPr>
        </p:nvSpPr>
        <p:spPr/>
        <p:txBody>
          <a:bodyPr>
            <a:normAutofit fontScale="90000"/>
          </a:bodyPr>
          <a:lstStyle/>
          <a:p>
            <a:pPr algn="ctr"/>
            <a:r>
              <a:rPr lang="en-US" dirty="0"/>
              <a:t>Recording Assessment Tests</a:t>
            </a:r>
          </a:p>
        </p:txBody>
      </p:sp>
      <p:sp>
        <p:nvSpPr>
          <p:cNvPr id="3" name="Content Placeholder 2">
            <a:extLst>
              <a:ext uri="{FF2B5EF4-FFF2-40B4-BE49-F238E27FC236}">
                <a16:creationId xmlns:a16="http://schemas.microsoft.com/office/drawing/2014/main" id="{7AA31E27-FFE6-3F4F-171A-EBA0EDFA7B07}"/>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In this case, the example client has an Associate’s Degree, so we will utilize the Category of “Other” to record both Math and Reading Assessment tests as discussed in previous slides:    </a:t>
            </a:r>
          </a:p>
          <a:p>
            <a:endParaRPr lang="en-US" dirty="0"/>
          </a:p>
        </p:txBody>
      </p:sp>
      <p:sp>
        <p:nvSpPr>
          <p:cNvPr id="4" name="Footer Placeholder 3">
            <a:extLst>
              <a:ext uri="{FF2B5EF4-FFF2-40B4-BE49-F238E27FC236}">
                <a16:creationId xmlns:a16="http://schemas.microsoft.com/office/drawing/2014/main" id="{7CA30815-DD31-7C62-DA26-A1184547B342}"/>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C3F8B005-E000-7659-4B74-5E1734159329}"/>
              </a:ext>
            </a:extLst>
          </p:cNvPr>
          <p:cNvPicPr>
            <a:picLocks noChangeAspect="1"/>
          </p:cNvPicPr>
          <p:nvPr/>
        </p:nvPicPr>
        <p:blipFill>
          <a:blip r:embed="rId2"/>
          <a:stretch>
            <a:fillRect/>
          </a:stretch>
        </p:blipFill>
        <p:spPr>
          <a:xfrm>
            <a:off x="1059872" y="3584864"/>
            <a:ext cx="5036127" cy="2201954"/>
          </a:xfrm>
          <a:prstGeom prst="rect">
            <a:avLst/>
          </a:prstGeom>
        </p:spPr>
      </p:pic>
      <p:pic>
        <p:nvPicPr>
          <p:cNvPr id="6" name="Picture 5">
            <a:extLst>
              <a:ext uri="{FF2B5EF4-FFF2-40B4-BE49-F238E27FC236}">
                <a16:creationId xmlns:a16="http://schemas.microsoft.com/office/drawing/2014/main" id="{037C7145-9CC0-DB10-9D49-AE2CF7146CB3}"/>
              </a:ext>
            </a:extLst>
          </p:cNvPr>
          <p:cNvPicPr>
            <a:picLocks noChangeAspect="1"/>
          </p:cNvPicPr>
          <p:nvPr/>
        </p:nvPicPr>
        <p:blipFill>
          <a:blip r:embed="rId3"/>
          <a:stretch>
            <a:fillRect/>
          </a:stretch>
        </p:blipFill>
        <p:spPr>
          <a:xfrm>
            <a:off x="6591299" y="3584864"/>
            <a:ext cx="4918364" cy="2357817"/>
          </a:xfrm>
          <a:prstGeom prst="rect">
            <a:avLst/>
          </a:prstGeom>
        </p:spPr>
      </p:pic>
    </p:spTree>
    <p:extLst>
      <p:ext uri="{BB962C8B-B14F-4D97-AF65-F5344CB8AC3E}">
        <p14:creationId xmlns:p14="http://schemas.microsoft.com/office/powerpoint/2010/main" val="37915282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9F463-99B9-4B2C-AB56-99B555D982EA}"/>
              </a:ext>
            </a:extLst>
          </p:cNvPr>
          <p:cNvSpPr>
            <a:spLocks noGrp="1"/>
          </p:cNvSpPr>
          <p:nvPr>
            <p:ph type="title"/>
          </p:nvPr>
        </p:nvSpPr>
        <p:spPr/>
        <p:txBody>
          <a:bodyPr>
            <a:normAutofit fontScale="90000"/>
          </a:bodyPr>
          <a:lstStyle/>
          <a:p>
            <a:pPr algn="ctr"/>
            <a:r>
              <a:rPr lang="en-US" dirty="0"/>
              <a:t>Recording Assessment Tests</a:t>
            </a:r>
          </a:p>
        </p:txBody>
      </p:sp>
      <p:sp>
        <p:nvSpPr>
          <p:cNvPr id="3" name="Content Placeholder 2">
            <a:extLst>
              <a:ext uri="{FF2B5EF4-FFF2-40B4-BE49-F238E27FC236}">
                <a16:creationId xmlns:a16="http://schemas.microsoft.com/office/drawing/2014/main" id="{791471A5-7A55-4E5A-B6FA-7EA5A0F0ACE1}"/>
              </a:ext>
            </a:extLst>
          </p:cNvPr>
          <p:cNvSpPr>
            <a:spLocks noGrp="1"/>
          </p:cNvSpPr>
          <p:nvPr>
            <p:ph idx="1"/>
          </p:nvPr>
        </p:nvSpPr>
        <p:spPr>
          <a:xfrm>
            <a:off x="838200" y="1737145"/>
            <a:ext cx="10515600" cy="4439818"/>
          </a:xfrm>
        </p:spPr>
        <p:txBody>
          <a:bodyPr/>
          <a:lstStyle/>
          <a:p>
            <a:pPr marL="0" indent="0">
              <a:buNone/>
            </a:pPr>
            <a:r>
              <a:rPr lang="en-US" dirty="0">
                <a:solidFill>
                  <a:schemeClr val="tx1"/>
                </a:solidFill>
                <a:latin typeface="Trebuchet MS" panose="020B0603020202020204" pitchFamily="34" charset="0"/>
              </a:rPr>
              <a:t>Below are the various “Test” choices when recording an assessment test under the “Other” Category:  </a:t>
            </a:r>
          </a:p>
        </p:txBody>
      </p:sp>
      <p:sp>
        <p:nvSpPr>
          <p:cNvPr id="4" name="Footer Placeholder 3">
            <a:extLst>
              <a:ext uri="{FF2B5EF4-FFF2-40B4-BE49-F238E27FC236}">
                <a16:creationId xmlns:a16="http://schemas.microsoft.com/office/drawing/2014/main" id="{415846EC-7833-4A31-B213-3C50EE975AFF}"/>
              </a:ext>
            </a:extLst>
          </p:cNvPr>
          <p:cNvSpPr>
            <a:spLocks noGrp="1"/>
          </p:cNvSpPr>
          <p:nvPr>
            <p:ph type="ftr" sz="quarter" idx="11"/>
          </p:nvPr>
        </p:nvSpPr>
        <p:spPr/>
        <p:txBody>
          <a:bodyPr/>
          <a:lstStyle/>
          <a:p>
            <a:r>
              <a:rPr lang="en-US" dirty="0"/>
              <a:t>June 22nd, 2023</a:t>
            </a:r>
          </a:p>
        </p:txBody>
      </p:sp>
      <p:pic>
        <p:nvPicPr>
          <p:cNvPr id="10" name="Picture 9">
            <a:extLst>
              <a:ext uri="{FF2B5EF4-FFF2-40B4-BE49-F238E27FC236}">
                <a16:creationId xmlns:a16="http://schemas.microsoft.com/office/drawing/2014/main" id="{328E7196-6928-9F12-80CD-BD00DFE09A76}"/>
              </a:ext>
            </a:extLst>
          </p:cNvPr>
          <p:cNvPicPr>
            <a:picLocks noChangeAspect="1"/>
          </p:cNvPicPr>
          <p:nvPr/>
        </p:nvPicPr>
        <p:blipFill>
          <a:blip r:embed="rId2"/>
          <a:stretch>
            <a:fillRect/>
          </a:stretch>
        </p:blipFill>
        <p:spPr>
          <a:xfrm>
            <a:off x="2609740" y="2587336"/>
            <a:ext cx="7783011" cy="3659799"/>
          </a:xfrm>
          <a:prstGeom prst="rect">
            <a:avLst/>
          </a:prstGeom>
        </p:spPr>
      </p:pic>
    </p:spTree>
    <p:extLst>
      <p:ext uri="{BB962C8B-B14F-4D97-AF65-F5344CB8AC3E}">
        <p14:creationId xmlns:p14="http://schemas.microsoft.com/office/powerpoint/2010/main" val="34911887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7750-FC49-0EBC-7A8B-AB8DD0252879}"/>
              </a:ext>
            </a:extLst>
          </p:cNvPr>
          <p:cNvSpPr>
            <a:spLocks noGrp="1"/>
          </p:cNvSpPr>
          <p:nvPr>
            <p:ph type="title"/>
          </p:nvPr>
        </p:nvSpPr>
        <p:spPr>
          <a:xfrm>
            <a:off x="3211010" y="610865"/>
            <a:ext cx="7616143" cy="978944"/>
          </a:xfrm>
        </p:spPr>
        <p:txBody>
          <a:bodyPr>
            <a:normAutofit fontScale="90000"/>
          </a:bodyPr>
          <a:lstStyle/>
          <a:p>
            <a:pPr algn="ctr"/>
            <a:r>
              <a:rPr lang="en-US" dirty="0"/>
              <a:t>Scoring GLE on the various Exceptions to Testing</a:t>
            </a:r>
          </a:p>
        </p:txBody>
      </p:sp>
      <p:sp>
        <p:nvSpPr>
          <p:cNvPr id="3" name="Content Placeholder 2">
            <a:extLst>
              <a:ext uri="{FF2B5EF4-FFF2-40B4-BE49-F238E27FC236}">
                <a16:creationId xmlns:a16="http://schemas.microsoft.com/office/drawing/2014/main" id="{94DC2AAF-DB9D-D337-EE8C-892224172D82}"/>
              </a:ext>
            </a:extLst>
          </p:cNvPr>
          <p:cNvSpPr>
            <a:spLocks noGrp="1"/>
          </p:cNvSpPr>
          <p:nvPr>
            <p:ph idx="1"/>
          </p:nvPr>
        </p:nvSpPr>
        <p:spPr/>
        <p:txBody>
          <a:bodyPr>
            <a:normAutofit fontScale="92500" lnSpcReduction="20000"/>
          </a:bodyPr>
          <a:lstStyle/>
          <a:p>
            <a:r>
              <a:rPr lang="en-US" dirty="0">
                <a:solidFill>
                  <a:schemeClr val="tx1"/>
                </a:solidFill>
                <a:latin typeface="Trebuchet MS" panose="020B0603020202020204" pitchFamily="34" charset="0"/>
              </a:rPr>
              <a:t>When recording the Grade Level Equivalency (GLE) for the various exceptions to testing, those who have an Associates Degree or higher (Bachelor, Master, Doctorate Degree) record the GLE of “99”</a:t>
            </a:r>
          </a:p>
          <a:p>
            <a:r>
              <a:rPr lang="en-US" dirty="0">
                <a:solidFill>
                  <a:schemeClr val="tx1"/>
                </a:solidFill>
                <a:latin typeface="Trebuchet MS" panose="020B0603020202020204" pitchFamily="34" charset="0"/>
              </a:rPr>
              <a:t>When recording where the individual had taken and passed the placement test at a post-secondary institution, record the GLE of “12” </a:t>
            </a:r>
          </a:p>
          <a:p>
            <a:r>
              <a:rPr lang="en-US" dirty="0">
                <a:solidFill>
                  <a:schemeClr val="tx1"/>
                </a:solidFill>
                <a:latin typeface="Trebuchet MS" panose="020B0603020202020204" pitchFamily="34" charset="0"/>
              </a:rPr>
              <a:t>If the client is currently enrolled in post-secondary coursework for either Math and/or Reading (English) record the GLE of “12”</a:t>
            </a:r>
          </a:p>
          <a:p>
            <a:r>
              <a:rPr lang="en-US" dirty="0">
                <a:solidFill>
                  <a:schemeClr val="tx1"/>
                </a:solidFill>
                <a:latin typeface="Trebuchet MS" panose="020B0603020202020204" pitchFamily="34" charset="0"/>
              </a:rPr>
              <a:t>When recording where the individual had taken and passed the various Math and/or Reading (English) at a post-secondary institution, record either 12 or higher depending on what the documentation from the school shows the client has completed   </a:t>
            </a:r>
          </a:p>
          <a:p>
            <a:endParaRPr lang="en-US" dirty="0"/>
          </a:p>
        </p:txBody>
      </p:sp>
      <p:sp>
        <p:nvSpPr>
          <p:cNvPr id="4" name="Footer Placeholder 3">
            <a:extLst>
              <a:ext uri="{FF2B5EF4-FFF2-40B4-BE49-F238E27FC236}">
                <a16:creationId xmlns:a16="http://schemas.microsoft.com/office/drawing/2014/main" id="{79EE84CE-3CD6-18CA-881F-E51627704B70}"/>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942131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F417A-1C8C-4CF4-B34C-9708B278C75B}"/>
              </a:ext>
            </a:extLst>
          </p:cNvPr>
          <p:cNvSpPr>
            <a:spLocks noGrp="1"/>
          </p:cNvSpPr>
          <p:nvPr>
            <p:ph type="title"/>
          </p:nvPr>
        </p:nvSpPr>
        <p:spPr/>
        <p:txBody>
          <a:bodyPr>
            <a:normAutofit fontScale="90000"/>
          </a:bodyPr>
          <a:lstStyle/>
          <a:p>
            <a:pPr algn="ctr"/>
            <a:r>
              <a:rPr lang="en-US" dirty="0"/>
              <a:t>Training Platform of IWDS</a:t>
            </a:r>
          </a:p>
        </p:txBody>
      </p:sp>
      <p:sp>
        <p:nvSpPr>
          <p:cNvPr id="4" name="Footer Placeholder 3">
            <a:extLst>
              <a:ext uri="{FF2B5EF4-FFF2-40B4-BE49-F238E27FC236}">
                <a16:creationId xmlns:a16="http://schemas.microsoft.com/office/drawing/2014/main" id="{C43CB75E-516B-459C-83CC-C54ECECA9A79}"/>
              </a:ext>
            </a:extLst>
          </p:cNvPr>
          <p:cNvSpPr>
            <a:spLocks noGrp="1"/>
          </p:cNvSpPr>
          <p:nvPr>
            <p:ph type="ftr" sz="quarter" idx="11"/>
          </p:nvPr>
        </p:nvSpPr>
        <p:spPr/>
        <p:txBody>
          <a:bodyPr/>
          <a:lstStyle/>
          <a:p>
            <a:r>
              <a:rPr lang="en-US" dirty="0"/>
              <a:t>June 22nd, 2023 </a:t>
            </a:r>
          </a:p>
        </p:txBody>
      </p:sp>
      <p:pic>
        <p:nvPicPr>
          <p:cNvPr id="7" name="Content Placeholder 6">
            <a:extLst>
              <a:ext uri="{FF2B5EF4-FFF2-40B4-BE49-F238E27FC236}">
                <a16:creationId xmlns:a16="http://schemas.microsoft.com/office/drawing/2014/main" id="{67FDEF3B-A1EB-3F94-179E-61AD3DB0C568}"/>
              </a:ext>
            </a:extLst>
          </p:cNvPr>
          <p:cNvPicPr>
            <a:picLocks noGrp="1" noChangeAspect="1"/>
          </p:cNvPicPr>
          <p:nvPr>
            <p:ph idx="1"/>
          </p:nvPr>
        </p:nvPicPr>
        <p:blipFill>
          <a:blip r:embed="rId2"/>
          <a:stretch>
            <a:fillRect/>
          </a:stretch>
        </p:blipFill>
        <p:spPr>
          <a:xfrm>
            <a:off x="1122219" y="1693718"/>
            <a:ext cx="10016836" cy="4483245"/>
          </a:xfrm>
        </p:spPr>
      </p:pic>
    </p:spTree>
    <p:extLst>
      <p:ext uri="{BB962C8B-B14F-4D97-AF65-F5344CB8AC3E}">
        <p14:creationId xmlns:p14="http://schemas.microsoft.com/office/powerpoint/2010/main" val="41417861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75A7-51C5-4994-C1C1-458DF72491DC}"/>
              </a:ext>
            </a:extLst>
          </p:cNvPr>
          <p:cNvSpPr>
            <a:spLocks noGrp="1"/>
          </p:cNvSpPr>
          <p:nvPr>
            <p:ph type="title"/>
          </p:nvPr>
        </p:nvSpPr>
        <p:spPr>
          <a:xfrm>
            <a:off x="3211010" y="415637"/>
            <a:ext cx="7616143" cy="914400"/>
          </a:xfrm>
        </p:spPr>
        <p:txBody>
          <a:bodyPr>
            <a:normAutofit fontScale="90000"/>
          </a:bodyPr>
          <a:lstStyle/>
          <a:p>
            <a:pPr algn="ctr"/>
            <a:r>
              <a:rPr lang="en-US" dirty="0">
                <a:latin typeface="Trebuchet MS" panose="020B0603020202020204" pitchFamily="34" charset="0"/>
              </a:rPr>
              <a:t>Test Dates on the various Exceptions to Testing</a:t>
            </a:r>
          </a:p>
        </p:txBody>
      </p:sp>
      <p:sp>
        <p:nvSpPr>
          <p:cNvPr id="3" name="Content Placeholder 2">
            <a:extLst>
              <a:ext uri="{FF2B5EF4-FFF2-40B4-BE49-F238E27FC236}">
                <a16:creationId xmlns:a16="http://schemas.microsoft.com/office/drawing/2014/main" id="{36917B38-3AC4-3423-092B-1853A8480D5D}"/>
              </a:ext>
            </a:extLst>
          </p:cNvPr>
          <p:cNvSpPr>
            <a:spLocks noGrp="1"/>
          </p:cNvSpPr>
          <p:nvPr>
            <p:ph idx="1"/>
          </p:nvPr>
        </p:nvSpPr>
        <p:spPr/>
        <p:txBody>
          <a:bodyPr>
            <a:normAutofit fontScale="92500" lnSpcReduction="10000"/>
          </a:bodyPr>
          <a:lstStyle/>
          <a:p>
            <a:pPr marL="0" indent="0">
              <a:buNone/>
            </a:pPr>
            <a:r>
              <a:rPr lang="en-US" sz="2600" dirty="0">
                <a:solidFill>
                  <a:schemeClr val="tx1"/>
                </a:solidFill>
                <a:latin typeface="Trebuchet MS" panose="020B0603020202020204" pitchFamily="34" charset="0"/>
              </a:rPr>
              <a:t>Within IWDS, there is internal testing logic that looks at the test dates, so in cases where the “Exceptions to Testing” are being utilized, the following guidance should be followed to avoid internal logic issues:  </a:t>
            </a:r>
          </a:p>
          <a:p>
            <a:endParaRPr lang="en-US" sz="2400" dirty="0">
              <a:solidFill>
                <a:schemeClr val="tx1"/>
              </a:solidFill>
              <a:latin typeface="Trebuchet MS" panose="020B0603020202020204" pitchFamily="34" charset="0"/>
            </a:endParaRPr>
          </a:p>
          <a:p>
            <a:r>
              <a:rPr lang="en-US" sz="2400" dirty="0">
                <a:solidFill>
                  <a:schemeClr val="tx1"/>
                </a:solidFill>
                <a:latin typeface="Trebuchet MS" panose="020B0603020202020204" pitchFamily="34" charset="0"/>
              </a:rPr>
              <a:t>For an individual that has an Associate’s Degree or higher when a “College Graduate” test is being recorded, for any Youth if the degree was earned more than six months in the past, and/or for an Adult or Dislocated Worker, if the degree was earned more than a year in the past when recording the assessment tests use the WIOA application date for the test date</a:t>
            </a:r>
          </a:p>
          <a:p>
            <a:r>
              <a:rPr lang="en-US" sz="2400" dirty="0">
                <a:solidFill>
                  <a:schemeClr val="tx1"/>
                </a:solidFill>
                <a:latin typeface="Trebuchet MS" panose="020B0603020202020204" pitchFamily="34" charset="0"/>
              </a:rPr>
              <a:t>For an individual who had taken and passed post-secondary coursework in Math and Reading (English), if those classes were taken and passed more than six months in the past for a Youth, and more than one year in the past for an Adult or Dislocated Worker, use the WIOA application date for the test date</a:t>
            </a:r>
            <a:endParaRPr lang="en-US" sz="2400" dirty="0">
              <a:latin typeface="Trebuchet MS" panose="020B0603020202020204" pitchFamily="34" charset="0"/>
            </a:endParaRPr>
          </a:p>
        </p:txBody>
      </p:sp>
      <p:sp>
        <p:nvSpPr>
          <p:cNvPr id="4" name="Footer Placeholder 3">
            <a:extLst>
              <a:ext uri="{FF2B5EF4-FFF2-40B4-BE49-F238E27FC236}">
                <a16:creationId xmlns:a16="http://schemas.microsoft.com/office/drawing/2014/main" id="{C08045C0-3929-81F9-B330-9780B2ACAC32}"/>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2217506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2057-A6A2-E0EB-291A-D7E288EDA3ED}"/>
              </a:ext>
            </a:extLst>
          </p:cNvPr>
          <p:cNvSpPr>
            <a:spLocks noGrp="1"/>
          </p:cNvSpPr>
          <p:nvPr>
            <p:ph type="title"/>
          </p:nvPr>
        </p:nvSpPr>
        <p:spPr>
          <a:xfrm>
            <a:off x="3211010" y="610865"/>
            <a:ext cx="7969608" cy="561049"/>
          </a:xfrm>
        </p:spPr>
        <p:txBody>
          <a:bodyPr>
            <a:normAutofit fontScale="90000"/>
          </a:bodyPr>
          <a:lstStyle/>
          <a:p>
            <a:pPr algn="ctr"/>
            <a:r>
              <a:rPr lang="en-US" dirty="0">
                <a:latin typeface="Trebuchet MS" panose="020B0603020202020204" pitchFamily="34" charset="0"/>
              </a:rPr>
              <a:t>Recording Exceptions to Testing</a:t>
            </a:r>
          </a:p>
        </p:txBody>
      </p:sp>
      <p:sp>
        <p:nvSpPr>
          <p:cNvPr id="4" name="Footer Placeholder 3">
            <a:extLst>
              <a:ext uri="{FF2B5EF4-FFF2-40B4-BE49-F238E27FC236}">
                <a16:creationId xmlns:a16="http://schemas.microsoft.com/office/drawing/2014/main" id="{AF7BAAF5-BA6D-195C-2E1E-D8F5BFE1A501}"/>
              </a:ext>
            </a:extLst>
          </p:cNvPr>
          <p:cNvSpPr>
            <a:spLocks noGrp="1"/>
          </p:cNvSpPr>
          <p:nvPr>
            <p:ph type="ftr" sz="quarter" idx="11"/>
          </p:nvPr>
        </p:nvSpPr>
        <p:spPr/>
        <p:txBody>
          <a:bodyPr/>
          <a:lstStyle/>
          <a:p>
            <a:r>
              <a:rPr lang="en-US" dirty="0"/>
              <a:t>June 22nd, 2023</a:t>
            </a:r>
          </a:p>
        </p:txBody>
      </p:sp>
      <p:pic>
        <p:nvPicPr>
          <p:cNvPr id="10" name="Content Placeholder 9">
            <a:extLst>
              <a:ext uri="{FF2B5EF4-FFF2-40B4-BE49-F238E27FC236}">
                <a16:creationId xmlns:a16="http://schemas.microsoft.com/office/drawing/2014/main" id="{5A4BC4F5-0686-F19E-9C13-E37BB5B86D87}"/>
              </a:ext>
            </a:extLst>
          </p:cNvPr>
          <p:cNvPicPr>
            <a:picLocks noGrp="1" noChangeAspect="1"/>
          </p:cNvPicPr>
          <p:nvPr>
            <p:ph idx="1"/>
          </p:nvPr>
        </p:nvPicPr>
        <p:blipFill>
          <a:blip r:embed="rId2"/>
          <a:stretch>
            <a:fillRect/>
          </a:stretch>
        </p:blipFill>
        <p:spPr>
          <a:xfrm>
            <a:off x="529936" y="1899516"/>
            <a:ext cx="5642264" cy="3854165"/>
          </a:xfrm>
        </p:spPr>
      </p:pic>
      <p:pic>
        <p:nvPicPr>
          <p:cNvPr id="12" name="Picture 11">
            <a:extLst>
              <a:ext uri="{FF2B5EF4-FFF2-40B4-BE49-F238E27FC236}">
                <a16:creationId xmlns:a16="http://schemas.microsoft.com/office/drawing/2014/main" id="{C5CF1685-6FBD-6740-DA9B-3A62B99AE748}"/>
              </a:ext>
            </a:extLst>
          </p:cNvPr>
          <p:cNvPicPr>
            <a:picLocks noChangeAspect="1"/>
          </p:cNvPicPr>
          <p:nvPr/>
        </p:nvPicPr>
        <p:blipFill>
          <a:blip r:embed="rId3"/>
          <a:stretch>
            <a:fillRect/>
          </a:stretch>
        </p:blipFill>
        <p:spPr>
          <a:xfrm>
            <a:off x="6366165" y="1899516"/>
            <a:ext cx="5469080" cy="3854165"/>
          </a:xfrm>
          <a:prstGeom prst="rect">
            <a:avLst/>
          </a:prstGeom>
        </p:spPr>
      </p:pic>
    </p:spTree>
    <p:extLst>
      <p:ext uri="{BB962C8B-B14F-4D97-AF65-F5344CB8AC3E}">
        <p14:creationId xmlns:p14="http://schemas.microsoft.com/office/powerpoint/2010/main" val="3389363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885-D65E-43E0-9E95-A2D03FB73019}"/>
              </a:ext>
            </a:extLst>
          </p:cNvPr>
          <p:cNvSpPr>
            <a:spLocks noGrp="1"/>
          </p:cNvSpPr>
          <p:nvPr>
            <p:ph type="title"/>
          </p:nvPr>
        </p:nvSpPr>
        <p:spPr/>
        <p:txBody>
          <a:bodyPr>
            <a:normAutofit fontScale="90000"/>
          </a:bodyPr>
          <a:lstStyle/>
          <a:p>
            <a:pPr algn="ctr"/>
            <a:r>
              <a:rPr lang="en-US" dirty="0"/>
              <a:t>Assessment Tests</a:t>
            </a:r>
          </a:p>
        </p:txBody>
      </p:sp>
      <p:sp>
        <p:nvSpPr>
          <p:cNvPr id="3" name="Content Placeholder 2">
            <a:extLst>
              <a:ext uri="{FF2B5EF4-FFF2-40B4-BE49-F238E27FC236}">
                <a16:creationId xmlns:a16="http://schemas.microsoft.com/office/drawing/2014/main" id="{AD04D5DD-336A-4ED0-B85E-0FFB73EE996A}"/>
              </a:ext>
            </a:extLst>
          </p:cNvPr>
          <p:cNvSpPr>
            <a:spLocks noGrp="1"/>
          </p:cNvSpPr>
          <p:nvPr>
            <p:ph idx="1"/>
          </p:nvPr>
        </p:nvSpPr>
        <p:spPr>
          <a:xfrm>
            <a:off x="519545" y="2118167"/>
            <a:ext cx="4104410" cy="4058796"/>
          </a:xfrm>
        </p:spPr>
        <p:txBody>
          <a:bodyPr>
            <a:normAutofit lnSpcReduction="10000"/>
          </a:bodyPr>
          <a:lstStyle/>
          <a:p>
            <a:r>
              <a:rPr lang="en-US" dirty="0">
                <a:solidFill>
                  <a:schemeClr val="tx1"/>
                </a:solidFill>
                <a:latin typeface="Trebuchet MS" panose="020B0603020202020204" pitchFamily="34" charset="0"/>
              </a:rPr>
              <a:t>For this individual, since the “Test” of “College Graduate” was used,  the correct GLE is “99”</a:t>
            </a:r>
          </a:p>
          <a:p>
            <a:r>
              <a:rPr lang="en-US" dirty="0">
                <a:solidFill>
                  <a:schemeClr val="tx1"/>
                </a:solidFill>
                <a:latin typeface="Trebuchet MS" panose="020B0603020202020204" pitchFamily="34" charset="0"/>
              </a:rPr>
              <a:t>College degree was earned in 2021, so to pass internal testing logic, the test date recorded was the WIOA application date  </a:t>
            </a:r>
          </a:p>
        </p:txBody>
      </p:sp>
      <p:sp>
        <p:nvSpPr>
          <p:cNvPr id="4" name="Footer Placeholder 3">
            <a:extLst>
              <a:ext uri="{FF2B5EF4-FFF2-40B4-BE49-F238E27FC236}">
                <a16:creationId xmlns:a16="http://schemas.microsoft.com/office/drawing/2014/main" id="{4D044B7B-EBFD-4A60-8B66-6474EE858631}"/>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BE857190-8D4B-24A0-FC23-8BE9A0A867A9}"/>
              </a:ext>
            </a:extLst>
          </p:cNvPr>
          <p:cNvPicPr>
            <a:picLocks noChangeAspect="1"/>
          </p:cNvPicPr>
          <p:nvPr/>
        </p:nvPicPr>
        <p:blipFill>
          <a:blip r:embed="rId2"/>
          <a:stretch>
            <a:fillRect/>
          </a:stretch>
        </p:blipFill>
        <p:spPr>
          <a:xfrm>
            <a:off x="4686300" y="1351301"/>
            <a:ext cx="7059126" cy="4895834"/>
          </a:xfrm>
          <a:prstGeom prst="rect">
            <a:avLst/>
          </a:prstGeom>
        </p:spPr>
      </p:pic>
    </p:spTree>
    <p:extLst>
      <p:ext uri="{BB962C8B-B14F-4D97-AF65-F5344CB8AC3E}">
        <p14:creationId xmlns:p14="http://schemas.microsoft.com/office/powerpoint/2010/main" val="3028321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EFC6-B543-4F8C-A0CE-24C33D02CE66}"/>
              </a:ext>
            </a:extLst>
          </p:cNvPr>
          <p:cNvSpPr>
            <a:spLocks noGrp="1"/>
          </p:cNvSpPr>
          <p:nvPr>
            <p:ph type="title"/>
          </p:nvPr>
        </p:nvSpPr>
        <p:spPr>
          <a:xfrm>
            <a:off x="3211010" y="610865"/>
            <a:ext cx="7932271" cy="561049"/>
          </a:xfrm>
        </p:spPr>
        <p:txBody>
          <a:bodyPr>
            <a:noAutofit/>
          </a:bodyPr>
          <a:lstStyle/>
          <a:p>
            <a:pPr algn="ctr"/>
            <a:r>
              <a:rPr lang="en-US" sz="3800" dirty="0"/>
              <a:t>Characteristics and Barriers Screen</a:t>
            </a:r>
          </a:p>
        </p:txBody>
      </p:sp>
      <p:sp>
        <p:nvSpPr>
          <p:cNvPr id="3" name="Content Placeholder 2">
            <a:extLst>
              <a:ext uri="{FF2B5EF4-FFF2-40B4-BE49-F238E27FC236}">
                <a16:creationId xmlns:a16="http://schemas.microsoft.com/office/drawing/2014/main" id="{FD58A965-949D-4B27-B4DC-D8C2E5A0228D}"/>
              </a:ext>
            </a:extLst>
          </p:cNvPr>
          <p:cNvSpPr>
            <a:spLocks noGrp="1"/>
          </p:cNvSpPr>
          <p:nvPr>
            <p:ph idx="1"/>
          </p:nvPr>
        </p:nvSpPr>
        <p:spPr>
          <a:xfrm>
            <a:off x="838200" y="2118167"/>
            <a:ext cx="4090261" cy="4058796"/>
          </a:xfrm>
        </p:spPr>
        <p:txBody>
          <a:bodyPr>
            <a:normAutofit fontScale="92500" lnSpcReduction="10000"/>
          </a:bodyPr>
          <a:lstStyle/>
          <a:p>
            <a:r>
              <a:rPr lang="en-US" dirty="0">
                <a:solidFill>
                  <a:schemeClr val="tx1"/>
                </a:solidFill>
                <a:latin typeface="Trebuchet MS" panose="020B0603020202020204" pitchFamily="34" charset="0"/>
              </a:rPr>
              <a:t>The next screen in the guided application for all WIOA applications within IWDS is the “Characteristics and Barriers” screen</a:t>
            </a:r>
          </a:p>
          <a:p>
            <a:r>
              <a:rPr lang="en-US" dirty="0">
                <a:solidFill>
                  <a:schemeClr val="tx1"/>
                </a:solidFill>
                <a:latin typeface="Trebuchet MS" panose="020B0603020202020204" pitchFamily="34" charset="0"/>
              </a:rPr>
              <a:t>Many of these questions have either eligibility or priority criteria or are federal reportable barriers that have reporting criteria</a:t>
            </a:r>
          </a:p>
        </p:txBody>
      </p:sp>
      <p:sp>
        <p:nvSpPr>
          <p:cNvPr id="4" name="Footer Placeholder 3">
            <a:extLst>
              <a:ext uri="{FF2B5EF4-FFF2-40B4-BE49-F238E27FC236}">
                <a16:creationId xmlns:a16="http://schemas.microsoft.com/office/drawing/2014/main" id="{9C29E58A-BD6F-4D29-9699-DE6B0FB63CAB}"/>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BBC67DC7-52CD-4B01-9AD1-10D592E96271}"/>
              </a:ext>
            </a:extLst>
          </p:cNvPr>
          <p:cNvPicPr>
            <a:picLocks noChangeAspect="1"/>
          </p:cNvPicPr>
          <p:nvPr/>
        </p:nvPicPr>
        <p:blipFill>
          <a:blip r:embed="rId2"/>
          <a:stretch>
            <a:fillRect/>
          </a:stretch>
        </p:blipFill>
        <p:spPr>
          <a:xfrm>
            <a:off x="5594889" y="1596325"/>
            <a:ext cx="5349336" cy="4370522"/>
          </a:xfrm>
          <a:prstGeom prst="rect">
            <a:avLst/>
          </a:prstGeom>
        </p:spPr>
      </p:pic>
    </p:spTree>
    <p:extLst>
      <p:ext uri="{BB962C8B-B14F-4D97-AF65-F5344CB8AC3E}">
        <p14:creationId xmlns:p14="http://schemas.microsoft.com/office/powerpoint/2010/main" val="1093607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3875-38FF-486E-A828-861C35342281}"/>
              </a:ext>
            </a:extLst>
          </p:cNvPr>
          <p:cNvSpPr>
            <a:spLocks noGrp="1"/>
          </p:cNvSpPr>
          <p:nvPr>
            <p:ph type="title"/>
          </p:nvPr>
        </p:nvSpPr>
        <p:spPr>
          <a:xfrm>
            <a:off x="3211010" y="610865"/>
            <a:ext cx="7870278" cy="561049"/>
          </a:xfrm>
        </p:spPr>
        <p:txBody>
          <a:bodyPr>
            <a:normAutofit fontScale="90000"/>
          </a:bodyPr>
          <a:lstStyle/>
          <a:p>
            <a:r>
              <a:rPr lang="en-US" dirty="0"/>
              <a:t>Characteristics and Barriers Screen</a:t>
            </a:r>
          </a:p>
        </p:txBody>
      </p:sp>
      <p:sp>
        <p:nvSpPr>
          <p:cNvPr id="3" name="Content Placeholder 2">
            <a:extLst>
              <a:ext uri="{FF2B5EF4-FFF2-40B4-BE49-F238E27FC236}">
                <a16:creationId xmlns:a16="http://schemas.microsoft.com/office/drawing/2014/main" id="{78EFBEB4-FBD3-411C-BA33-75D5B55E18C3}"/>
              </a:ext>
            </a:extLst>
          </p:cNvPr>
          <p:cNvSpPr>
            <a:spLocks noGrp="1"/>
          </p:cNvSpPr>
          <p:nvPr>
            <p:ph idx="1"/>
          </p:nvPr>
        </p:nvSpPr>
        <p:spPr>
          <a:xfrm>
            <a:off x="838200" y="1735810"/>
            <a:ext cx="10515600" cy="4441153"/>
          </a:xfrm>
        </p:spPr>
        <p:txBody>
          <a:bodyPr/>
          <a:lstStyle/>
          <a:p>
            <a:pPr marL="0" indent="0">
              <a:buNone/>
            </a:pPr>
            <a:r>
              <a:rPr lang="en-US" altLang="en-US" dirty="0">
                <a:solidFill>
                  <a:schemeClr val="tx1"/>
                </a:solidFill>
                <a:latin typeface="Trebuchet MS" panose="020B0603020202020204" pitchFamily="34" charset="0"/>
              </a:rPr>
              <a:t>The top question is not associated with any WIOA eligibility, but it would be relevant for the assessment: </a:t>
            </a:r>
          </a:p>
          <a:p>
            <a:pPr marL="0" indent="0">
              <a:buNone/>
            </a:pPr>
            <a:r>
              <a:rPr lang="en-US" dirty="0">
                <a:solidFill>
                  <a:schemeClr val="tx1"/>
                </a:solidFill>
                <a:latin typeface="Trebuchet MS" panose="020B0603020202020204" pitchFamily="34" charset="0"/>
              </a:rPr>
              <a:t> </a:t>
            </a:r>
          </a:p>
        </p:txBody>
      </p:sp>
      <p:sp>
        <p:nvSpPr>
          <p:cNvPr id="4" name="Footer Placeholder 3">
            <a:extLst>
              <a:ext uri="{FF2B5EF4-FFF2-40B4-BE49-F238E27FC236}">
                <a16:creationId xmlns:a16="http://schemas.microsoft.com/office/drawing/2014/main" id="{4AAB82AD-25B8-470D-8D6E-1A3C9F7BD21B}"/>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ADF56CED-58A4-465C-9B30-7FCFD9455A2C}"/>
              </a:ext>
            </a:extLst>
          </p:cNvPr>
          <p:cNvPicPr>
            <a:picLocks noChangeAspect="1"/>
          </p:cNvPicPr>
          <p:nvPr/>
        </p:nvPicPr>
        <p:blipFill>
          <a:blip r:embed="rId2"/>
          <a:stretch>
            <a:fillRect/>
          </a:stretch>
        </p:blipFill>
        <p:spPr>
          <a:xfrm>
            <a:off x="3606665" y="2643188"/>
            <a:ext cx="4772025" cy="3533775"/>
          </a:xfrm>
          <a:prstGeom prst="rect">
            <a:avLst/>
          </a:prstGeom>
        </p:spPr>
      </p:pic>
    </p:spTree>
    <p:extLst>
      <p:ext uri="{BB962C8B-B14F-4D97-AF65-F5344CB8AC3E}">
        <p14:creationId xmlns:p14="http://schemas.microsoft.com/office/powerpoint/2010/main" val="16355755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3C36-5BD0-432D-8E09-19AFB3A3D917}"/>
              </a:ext>
            </a:extLst>
          </p:cNvPr>
          <p:cNvSpPr>
            <a:spLocks noGrp="1"/>
          </p:cNvSpPr>
          <p:nvPr>
            <p:ph type="title"/>
          </p:nvPr>
        </p:nvSpPr>
        <p:spPr>
          <a:xfrm>
            <a:off x="3211010" y="610865"/>
            <a:ext cx="7761790" cy="561049"/>
          </a:xfrm>
        </p:spPr>
        <p:txBody>
          <a:bodyPr>
            <a:normAutofit fontScale="90000"/>
          </a:bodyPr>
          <a:lstStyle/>
          <a:p>
            <a:r>
              <a:rPr lang="en-US" dirty="0"/>
              <a:t>Characteristics and Barriers Screen</a:t>
            </a:r>
          </a:p>
        </p:txBody>
      </p:sp>
      <p:sp>
        <p:nvSpPr>
          <p:cNvPr id="3" name="Content Placeholder 2">
            <a:extLst>
              <a:ext uri="{FF2B5EF4-FFF2-40B4-BE49-F238E27FC236}">
                <a16:creationId xmlns:a16="http://schemas.microsoft.com/office/drawing/2014/main" id="{92D466FF-BC57-454D-8485-92C097131E23}"/>
              </a:ext>
            </a:extLst>
          </p:cNvPr>
          <p:cNvSpPr>
            <a:spLocks noGrp="1"/>
          </p:cNvSpPr>
          <p:nvPr>
            <p:ph idx="1"/>
          </p:nvPr>
        </p:nvSpPr>
        <p:spPr>
          <a:xfrm>
            <a:off x="838200" y="2118167"/>
            <a:ext cx="4570708" cy="4058796"/>
          </a:xfrm>
        </p:spPr>
        <p:txBody>
          <a:bodyPr>
            <a:normAutofit/>
          </a:bodyPr>
          <a:lstStyle/>
          <a:p>
            <a:r>
              <a:rPr lang="en-US" altLang="en-US" dirty="0">
                <a:solidFill>
                  <a:schemeClr val="tx1"/>
                </a:solidFill>
                <a:latin typeface="Trebuchet MS" panose="020B0603020202020204" pitchFamily="34" charset="0"/>
              </a:rPr>
              <a:t>Part of the criteria for Basic Skills Deficient (BSD) also includes a response to “Yes” of “English Language Learner”</a:t>
            </a:r>
          </a:p>
          <a:p>
            <a:r>
              <a:rPr lang="en-US" altLang="en-US" dirty="0">
                <a:solidFill>
                  <a:schemeClr val="tx1"/>
                </a:solidFill>
                <a:latin typeface="Trebuchet MS" panose="020B0603020202020204" pitchFamily="34" charset="0"/>
              </a:rPr>
              <a:t>This is also an “Individual Barrier to Employment” from the WIOA legislation</a:t>
            </a:r>
          </a:p>
          <a:p>
            <a:endParaRPr lang="en-US" dirty="0"/>
          </a:p>
        </p:txBody>
      </p:sp>
      <p:sp>
        <p:nvSpPr>
          <p:cNvPr id="4" name="Footer Placeholder 3">
            <a:extLst>
              <a:ext uri="{FF2B5EF4-FFF2-40B4-BE49-F238E27FC236}">
                <a16:creationId xmlns:a16="http://schemas.microsoft.com/office/drawing/2014/main" id="{D5B04FBB-CA21-4A8D-B391-FA7F1C3561CA}"/>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3DE72CC4-8090-4775-9E9E-91099BFD5FEE}"/>
              </a:ext>
            </a:extLst>
          </p:cNvPr>
          <p:cNvPicPr>
            <a:picLocks noChangeAspect="1"/>
          </p:cNvPicPr>
          <p:nvPr/>
        </p:nvPicPr>
        <p:blipFill>
          <a:blip r:embed="rId2"/>
          <a:stretch>
            <a:fillRect/>
          </a:stretch>
        </p:blipFill>
        <p:spPr>
          <a:xfrm>
            <a:off x="6191250" y="1982957"/>
            <a:ext cx="4781550" cy="3562350"/>
          </a:xfrm>
          <a:prstGeom prst="rect">
            <a:avLst/>
          </a:prstGeom>
        </p:spPr>
      </p:pic>
    </p:spTree>
    <p:extLst>
      <p:ext uri="{BB962C8B-B14F-4D97-AF65-F5344CB8AC3E}">
        <p14:creationId xmlns:p14="http://schemas.microsoft.com/office/powerpoint/2010/main" val="17654219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977E-0174-4B8C-B256-A24AF75AB4E5}"/>
              </a:ext>
            </a:extLst>
          </p:cNvPr>
          <p:cNvSpPr>
            <a:spLocks noGrp="1"/>
          </p:cNvSpPr>
          <p:nvPr>
            <p:ph type="title"/>
          </p:nvPr>
        </p:nvSpPr>
        <p:spPr/>
        <p:txBody>
          <a:bodyPr>
            <a:normAutofit fontScale="90000"/>
          </a:bodyPr>
          <a:lstStyle/>
          <a:p>
            <a:pPr algn="ctr"/>
            <a:r>
              <a:rPr lang="en-US" dirty="0"/>
              <a:t>English Language Learner</a:t>
            </a:r>
          </a:p>
        </p:txBody>
      </p:sp>
      <p:sp>
        <p:nvSpPr>
          <p:cNvPr id="3" name="Content Placeholder 2">
            <a:extLst>
              <a:ext uri="{FF2B5EF4-FFF2-40B4-BE49-F238E27FC236}">
                <a16:creationId xmlns:a16="http://schemas.microsoft.com/office/drawing/2014/main" id="{CFB98F9B-C320-47AD-8B86-79071CD5756F}"/>
              </a:ext>
            </a:extLst>
          </p:cNvPr>
          <p:cNvSpPr>
            <a:spLocks noGrp="1"/>
          </p:cNvSpPr>
          <p:nvPr>
            <p:ph idx="1"/>
          </p:nvPr>
        </p:nvSpPr>
        <p:spPr/>
        <p:txBody>
          <a:bodyPr>
            <a:normAutofit/>
          </a:bodyPr>
          <a:lstStyle/>
          <a:p>
            <a:pPr marL="0" indent="0">
              <a:buNone/>
              <a:defRPr/>
            </a:pPr>
            <a:r>
              <a:rPr lang="en-US" dirty="0">
                <a:solidFill>
                  <a:schemeClr val="tx1"/>
                </a:solidFill>
                <a:latin typeface="Trebuchet MS" panose="020B0603020202020204" pitchFamily="34" charset="0"/>
              </a:rPr>
              <a:t>English language learner, when used with respect to a participant, means an eligible individual who has limited ability in reading, writing, speaking, or comprehending the English language and:</a:t>
            </a:r>
          </a:p>
          <a:p>
            <a:pPr marL="0" indent="0">
              <a:buFont typeface="Wingdings" pitchFamily="2" charset="2"/>
              <a:buNone/>
              <a:defRPr/>
            </a:pPr>
            <a:r>
              <a:rPr lang="en-US" dirty="0">
                <a:solidFill>
                  <a:schemeClr val="tx1"/>
                </a:solidFill>
                <a:latin typeface="Trebuchet MS" panose="020B0603020202020204" pitchFamily="34" charset="0"/>
              </a:rPr>
              <a:t>	(1) Whose native language is a language other than 	English; or</a:t>
            </a:r>
          </a:p>
          <a:p>
            <a:pPr marL="0" indent="0">
              <a:buFont typeface="Wingdings" pitchFamily="2" charset="2"/>
              <a:buNone/>
              <a:defRPr/>
            </a:pPr>
            <a:r>
              <a:rPr lang="en-US" dirty="0">
                <a:solidFill>
                  <a:schemeClr val="tx1"/>
                </a:solidFill>
                <a:latin typeface="Trebuchet MS" panose="020B0603020202020204" pitchFamily="34" charset="0"/>
              </a:rPr>
              <a:t>	(2) Who lives in a family or community environment where 	a language other than English is the dominant language.</a:t>
            </a:r>
          </a:p>
          <a:p>
            <a:endParaRPr lang="en-US" dirty="0"/>
          </a:p>
        </p:txBody>
      </p:sp>
      <p:sp>
        <p:nvSpPr>
          <p:cNvPr id="4" name="Footer Placeholder 3">
            <a:extLst>
              <a:ext uri="{FF2B5EF4-FFF2-40B4-BE49-F238E27FC236}">
                <a16:creationId xmlns:a16="http://schemas.microsoft.com/office/drawing/2014/main" id="{468028BF-7C90-4B58-84F0-4F68AE7507F2}"/>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9415037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7627-FB8D-409F-B483-C36BB5ABC568}"/>
              </a:ext>
            </a:extLst>
          </p:cNvPr>
          <p:cNvSpPr>
            <a:spLocks noGrp="1"/>
          </p:cNvSpPr>
          <p:nvPr>
            <p:ph type="title"/>
          </p:nvPr>
        </p:nvSpPr>
        <p:spPr/>
        <p:txBody>
          <a:bodyPr>
            <a:normAutofit fontScale="90000"/>
          </a:bodyPr>
          <a:lstStyle/>
          <a:p>
            <a:pPr algn="ctr"/>
            <a:r>
              <a:rPr lang="en-US" dirty="0"/>
              <a:t>English Language Learner</a:t>
            </a:r>
          </a:p>
        </p:txBody>
      </p:sp>
      <p:sp>
        <p:nvSpPr>
          <p:cNvPr id="3" name="Content Placeholder 2">
            <a:extLst>
              <a:ext uri="{FF2B5EF4-FFF2-40B4-BE49-F238E27FC236}">
                <a16:creationId xmlns:a16="http://schemas.microsoft.com/office/drawing/2014/main" id="{2E98F07F-A9F4-43A2-9EE2-F225CECE1014}"/>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A common question is the documentation that is needed to support a response of “Yes” to the question of “English Language Learner” (ELL):</a:t>
            </a:r>
          </a:p>
          <a:p>
            <a:pPr lvl="1"/>
            <a:r>
              <a:rPr lang="en-US" altLang="en-US" sz="2800" dirty="0">
                <a:solidFill>
                  <a:schemeClr val="tx1"/>
                </a:solidFill>
                <a:latin typeface="Trebuchet MS" panose="020B0603020202020204" pitchFamily="34" charset="0"/>
              </a:rPr>
              <a:t>The Career Planners “Assessment” is an acceptable form of documentation to support a response of “Yes”. </a:t>
            </a:r>
          </a:p>
          <a:p>
            <a:pPr lvl="1"/>
            <a:r>
              <a:rPr lang="en-US" altLang="en-US" sz="2800" dirty="0">
                <a:solidFill>
                  <a:schemeClr val="tx1"/>
                </a:solidFill>
                <a:latin typeface="Trebuchet MS" panose="020B0603020202020204" pitchFamily="34" charset="0"/>
              </a:rPr>
              <a:t>A self-attestation by the client can also be documentation to support ELL status</a:t>
            </a:r>
          </a:p>
          <a:p>
            <a:endParaRPr lang="en-US" dirty="0"/>
          </a:p>
        </p:txBody>
      </p:sp>
      <p:sp>
        <p:nvSpPr>
          <p:cNvPr id="4" name="Footer Placeholder 3">
            <a:extLst>
              <a:ext uri="{FF2B5EF4-FFF2-40B4-BE49-F238E27FC236}">
                <a16:creationId xmlns:a16="http://schemas.microsoft.com/office/drawing/2014/main" id="{F40B5EA1-D405-4F2B-BE15-D51988778933}"/>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6849843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081C-5F6A-4A34-B86C-3D997F4CD92E}"/>
              </a:ext>
            </a:extLst>
          </p:cNvPr>
          <p:cNvSpPr>
            <a:spLocks noGrp="1"/>
          </p:cNvSpPr>
          <p:nvPr>
            <p:ph type="title"/>
          </p:nvPr>
        </p:nvSpPr>
        <p:spPr>
          <a:xfrm>
            <a:off x="3211010" y="610865"/>
            <a:ext cx="7808285" cy="561049"/>
          </a:xfrm>
        </p:spPr>
        <p:txBody>
          <a:bodyPr>
            <a:normAutofit fontScale="90000"/>
          </a:bodyPr>
          <a:lstStyle/>
          <a:p>
            <a:r>
              <a:rPr lang="en-US" dirty="0"/>
              <a:t>Characteristics and Barriers Screen</a:t>
            </a:r>
          </a:p>
        </p:txBody>
      </p:sp>
      <p:sp>
        <p:nvSpPr>
          <p:cNvPr id="3" name="Content Placeholder 2">
            <a:extLst>
              <a:ext uri="{FF2B5EF4-FFF2-40B4-BE49-F238E27FC236}">
                <a16:creationId xmlns:a16="http://schemas.microsoft.com/office/drawing/2014/main" id="{7B7725F4-705E-4BBE-B49C-1D8901232EBE}"/>
              </a:ext>
            </a:extLst>
          </p:cNvPr>
          <p:cNvSpPr>
            <a:spLocks noGrp="1"/>
          </p:cNvSpPr>
          <p:nvPr>
            <p:ph idx="1"/>
          </p:nvPr>
        </p:nvSpPr>
        <p:spPr>
          <a:xfrm>
            <a:off x="838200" y="2118167"/>
            <a:ext cx="5423115" cy="4058796"/>
          </a:xfrm>
        </p:spPr>
        <p:txBody>
          <a:bodyPr>
            <a:normAutofit lnSpcReduction="10000"/>
          </a:bodyPr>
          <a:lstStyle/>
          <a:p>
            <a:r>
              <a:rPr lang="en-US" altLang="en-US" dirty="0">
                <a:solidFill>
                  <a:schemeClr val="tx1"/>
                </a:solidFill>
                <a:latin typeface="Trebuchet MS" panose="020B0603020202020204" pitchFamily="34" charset="0"/>
              </a:rPr>
              <a:t>When the barrier of “English Language Learner” is populated with “Yes”, a question of “Language of Preference” must be populated</a:t>
            </a:r>
          </a:p>
          <a:p>
            <a:r>
              <a:rPr lang="en-US" dirty="0">
                <a:solidFill>
                  <a:schemeClr val="tx1"/>
                </a:solidFill>
                <a:latin typeface="Trebuchet MS" panose="020B0603020202020204" pitchFamily="34" charset="0"/>
              </a:rPr>
              <a:t>If none of the selection choices are the client’s “Language of Preference”, then the Language Other is a text block to record the correct language</a:t>
            </a:r>
          </a:p>
        </p:txBody>
      </p:sp>
      <p:sp>
        <p:nvSpPr>
          <p:cNvPr id="4" name="Footer Placeholder 3">
            <a:extLst>
              <a:ext uri="{FF2B5EF4-FFF2-40B4-BE49-F238E27FC236}">
                <a16:creationId xmlns:a16="http://schemas.microsoft.com/office/drawing/2014/main" id="{ECBDB1BB-FCD8-488F-9FC2-51E4FFFE7BC5}"/>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644A00E6-9136-4BCA-9451-42D36534B6D9}"/>
              </a:ext>
            </a:extLst>
          </p:cNvPr>
          <p:cNvPicPr>
            <a:picLocks noChangeAspect="1"/>
          </p:cNvPicPr>
          <p:nvPr/>
        </p:nvPicPr>
        <p:blipFill>
          <a:blip r:embed="rId2"/>
          <a:stretch>
            <a:fillRect/>
          </a:stretch>
        </p:blipFill>
        <p:spPr>
          <a:xfrm>
            <a:off x="6261315" y="1642820"/>
            <a:ext cx="4972050" cy="3923397"/>
          </a:xfrm>
          <a:prstGeom prst="rect">
            <a:avLst/>
          </a:prstGeom>
        </p:spPr>
      </p:pic>
    </p:spTree>
    <p:extLst>
      <p:ext uri="{BB962C8B-B14F-4D97-AF65-F5344CB8AC3E}">
        <p14:creationId xmlns:p14="http://schemas.microsoft.com/office/powerpoint/2010/main" val="19532732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C517-72B3-449F-AFD2-A27C9BDADA23}"/>
              </a:ext>
            </a:extLst>
          </p:cNvPr>
          <p:cNvSpPr>
            <a:spLocks noGrp="1"/>
          </p:cNvSpPr>
          <p:nvPr>
            <p:ph type="title"/>
          </p:nvPr>
        </p:nvSpPr>
        <p:spPr>
          <a:xfrm>
            <a:off x="3211010" y="610865"/>
            <a:ext cx="7916773" cy="561049"/>
          </a:xfrm>
        </p:spPr>
        <p:txBody>
          <a:bodyPr>
            <a:normAutofit fontScale="90000"/>
          </a:bodyPr>
          <a:lstStyle/>
          <a:p>
            <a:pPr algn="ctr"/>
            <a:r>
              <a:rPr lang="en-US" dirty="0"/>
              <a:t>Characteristics and Barriers Screen</a:t>
            </a:r>
          </a:p>
        </p:txBody>
      </p:sp>
      <p:sp>
        <p:nvSpPr>
          <p:cNvPr id="3" name="Content Placeholder 2">
            <a:extLst>
              <a:ext uri="{FF2B5EF4-FFF2-40B4-BE49-F238E27FC236}">
                <a16:creationId xmlns:a16="http://schemas.microsoft.com/office/drawing/2014/main" id="{983FA498-BF22-4CA6-838C-4EDA128BA851}"/>
              </a:ext>
            </a:extLst>
          </p:cNvPr>
          <p:cNvSpPr>
            <a:spLocks noGrp="1"/>
          </p:cNvSpPr>
          <p:nvPr>
            <p:ph idx="1"/>
          </p:nvPr>
        </p:nvSpPr>
        <p:spPr>
          <a:xfrm>
            <a:off x="838200" y="1844298"/>
            <a:ext cx="5257800" cy="4332665"/>
          </a:xfrm>
        </p:spPr>
        <p:txBody>
          <a:bodyPr>
            <a:normAutofit/>
          </a:bodyPr>
          <a:lstStyle/>
          <a:p>
            <a:r>
              <a:rPr lang="en-US" altLang="en-US" sz="2400" dirty="0">
                <a:solidFill>
                  <a:schemeClr val="tx1"/>
                </a:solidFill>
                <a:latin typeface="Trebuchet MS" panose="020B0603020202020204" pitchFamily="34" charset="0"/>
              </a:rPr>
              <a:t>Offender (Felon or Misdemeanor) Status is a barrier for Youth eligibility and is also relevant for the client’s assessment as certain law violations could restrict a client’s ability to obtain various jobs</a:t>
            </a:r>
          </a:p>
          <a:p>
            <a:r>
              <a:rPr lang="en-US" altLang="en-US" sz="2400" dirty="0">
                <a:solidFill>
                  <a:schemeClr val="tx1"/>
                </a:solidFill>
                <a:latin typeface="Trebuchet MS" panose="020B0603020202020204" pitchFamily="34" charset="0"/>
              </a:rPr>
              <a:t>Being an ex-offender is one of the “Individual Barrier to Employment” from the legislation </a:t>
            </a:r>
          </a:p>
        </p:txBody>
      </p:sp>
      <p:sp>
        <p:nvSpPr>
          <p:cNvPr id="4" name="Footer Placeholder 3">
            <a:extLst>
              <a:ext uri="{FF2B5EF4-FFF2-40B4-BE49-F238E27FC236}">
                <a16:creationId xmlns:a16="http://schemas.microsoft.com/office/drawing/2014/main" id="{C072A36B-DD49-4C4C-8D47-AF5085EF05AA}"/>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A458080D-E1A0-4DE4-9262-7DE374F98808}"/>
              </a:ext>
            </a:extLst>
          </p:cNvPr>
          <p:cNvPicPr>
            <a:picLocks noChangeAspect="1"/>
          </p:cNvPicPr>
          <p:nvPr/>
        </p:nvPicPr>
        <p:blipFill>
          <a:blip r:embed="rId2"/>
          <a:stretch>
            <a:fillRect/>
          </a:stretch>
        </p:blipFill>
        <p:spPr>
          <a:xfrm>
            <a:off x="6754840" y="2040107"/>
            <a:ext cx="4819650" cy="3448050"/>
          </a:xfrm>
          <a:prstGeom prst="rect">
            <a:avLst/>
          </a:prstGeom>
        </p:spPr>
      </p:pic>
    </p:spTree>
    <p:extLst>
      <p:ext uri="{BB962C8B-B14F-4D97-AF65-F5344CB8AC3E}">
        <p14:creationId xmlns:p14="http://schemas.microsoft.com/office/powerpoint/2010/main" val="426406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973F-479C-4CBE-A0EA-A39EEE247E5E}"/>
              </a:ext>
            </a:extLst>
          </p:cNvPr>
          <p:cNvSpPr>
            <a:spLocks noGrp="1"/>
          </p:cNvSpPr>
          <p:nvPr>
            <p:ph type="title"/>
          </p:nvPr>
        </p:nvSpPr>
        <p:spPr/>
        <p:txBody>
          <a:bodyPr>
            <a:normAutofit fontScale="90000"/>
          </a:bodyPr>
          <a:lstStyle/>
          <a:p>
            <a:pPr algn="ctr"/>
            <a:r>
              <a:rPr lang="en-US" dirty="0"/>
              <a:t>Training Platform of IWDS</a:t>
            </a:r>
          </a:p>
        </p:txBody>
      </p:sp>
      <p:sp>
        <p:nvSpPr>
          <p:cNvPr id="3" name="Content Placeholder 2">
            <a:extLst>
              <a:ext uri="{FF2B5EF4-FFF2-40B4-BE49-F238E27FC236}">
                <a16:creationId xmlns:a16="http://schemas.microsoft.com/office/drawing/2014/main" id="{22C2DE59-4B6D-4096-893D-E05C2304A198}"/>
              </a:ext>
            </a:extLst>
          </p:cNvPr>
          <p:cNvSpPr>
            <a:spLocks noGrp="1"/>
          </p:cNvSpPr>
          <p:nvPr>
            <p:ph idx="1"/>
          </p:nvPr>
        </p:nvSpPr>
        <p:spPr>
          <a:xfrm>
            <a:off x="838200" y="2118167"/>
            <a:ext cx="5675142" cy="4058796"/>
          </a:xfrm>
        </p:spPr>
        <p:txBody>
          <a:bodyPr>
            <a:normAutofit/>
          </a:bodyPr>
          <a:lstStyle/>
          <a:p>
            <a:r>
              <a:rPr lang="en-US" dirty="0">
                <a:solidFill>
                  <a:schemeClr val="tx1"/>
                </a:solidFill>
                <a:latin typeface="Trebuchet MS" panose="020B0603020202020204" pitchFamily="34" charset="0"/>
              </a:rPr>
              <a:t>For this presentation, the example client record will be built in the training platform of IWDS; which acts/reacts the same as production IWDS</a:t>
            </a:r>
          </a:p>
          <a:p>
            <a:r>
              <a:rPr lang="en-US" dirty="0">
                <a:solidFill>
                  <a:schemeClr val="tx1"/>
                </a:solidFill>
                <a:latin typeface="Trebuchet MS" panose="020B0603020202020204" pitchFamily="34" charset="0"/>
              </a:rPr>
              <a:t>After logging in, the “Staff Menu” screen is the starting point when working with client records </a:t>
            </a:r>
          </a:p>
          <a:p>
            <a:pPr marL="0" indent="0">
              <a:buNone/>
            </a:pPr>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5D4E601B-CAFE-42B9-9DAE-0E6038163A1E}"/>
              </a:ext>
            </a:extLst>
          </p:cNvPr>
          <p:cNvSpPr>
            <a:spLocks noGrp="1"/>
          </p:cNvSpPr>
          <p:nvPr>
            <p:ph type="ftr" sz="quarter" idx="11"/>
          </p:nvPr>
        </p:nvSpPr>
        <p:spPr/>
        <p:txBody>
          <a:bodyPr/>
          <a:lstStyle/>
          <a:p>
            <a:r>
              <a:rPr lang="en-US" dirty="0"/>
              <a:t> June 22nd, 2023 </a:t>
            </a:r>
          </a:p>
        </p:txBody>
      </p:sp>
      <p:pic>
        <p:nvPicPr>
          <p:cNvPr id="6" name="Content Placeholder 5">
            <a:extLst>
              <a:ext uri="{FF2B5EF4-FFF2-40B4-BE49-F238E27FC236}">
                <a16:creationId xmlns:a16="http://schemas.microsoft.com/office/drawing/2014/main" id="{46E79398-C4E6-4857-8F35-780395AC8A38}"/>
              </a:ext>
            </a:extLst>
          </p:cNvPr>
          <p:cNvPicPr>
            <a:picLocks noGrp="1" noChangeAspect="1"/>
          </p:cNvPicPr>
          <p:nvPr>
            <p:ph sz="half" idx="4294967295"/>
          </p:nvPr>
        </p:nvPicPr>
        <p:blipFill>
          <a:blip r:embed="rId2"/>
          <a:stretch>
            <a:fillRect/>
          </a:stretch>
        </p:blipFill>
        <p:spPr>
          <a:xfrm>
            <a:off x="7010400" y="1674813"/>
            <a:ext cx="5181600" cy="4451350"/>
          </a:xfrm>
          <a:prstGeom prst="rect">
            <a:avLst/>
          </a:prstGeom>
        </p:spPr>
      </p:pic>
    </p:spTree>
    <p:extLst>
      <p:ext uri="{BB962C8B-B14F-4D97-AF65-F5344CB8AC3E}">
        <p14:creationId xmlns:p14="http://schemas.microsoft.com/office/powerpoint/2010/main" val="30366953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24FD-9BCE-4089-82EE-226AC6A04F5B}"/>
              </a:ext>
            </a:extLst>
          </p:cNvPr>
          <p:cNvSpPr>
            <a:spLocks noGrp="1"/>
          </p:cNvSpPr>
          <p:nvPr>
            <p:ph type="title"/>
          </p:nvPr>
        </p:nvSpPr>
        <p:spPr>
          <a:xfrm>
            <a:off x="3211010" y="610865"/>
            <a:ext cx="7854780" cy="561049"/>
          </a:xfrm>
        </p:spPr>
        <p:txBody>
          <a:bodyPr>
            <a:normAutofit fontScale="90000"/>
          </a:bodyPr>
          <a:lstStyle/>
          <a:p>
            <a:pPr algn="ctr"/>
            <a:r>
              <a:rPr lang="en-US" dirty="0"/>
              <a:t>Characteristics and Barriers Screen</a:t>
            </a:r>
          </a:p>
        </p:txBody>
      </p:sp>
      <p:sp>
        <p:nvSpPr>
          <p:cNvPr id="3" name="Content Placeholder 2">
            <a:extLst>
              <a:ext uri="{FF2B5EF4-FFF2-40B4-BE49-F238E27FC236}">
                <a16:creationId xmlns:a16="http://schemas.microsoft.com/office/drawing/2014/main" id="{FE36586A-2CB2-4F4D-AE2B-43735D683A06}"/>
              </a:ext>
            </a:extLst>
          </p:cNvPr>
          <p:cNvSpPr>
            <a:spLocks noGrp="1"/>
          </p:cNvSpPr>
          <p:nvPr>
            <p:ph idx="1"/>
          </p:nvPr>
        </p:nvSpPr>
        <p:spPr>
          <a:xfrm>
            <a:off x="838200" y="2118167"/>
            <a:ext cx="5097651" cy="4058796"/>
          </a:xfrm>
        </p:spPr>
        <p:txBody>
          <a:bodyPr/>
          <a:lstStyle/>
          <a:p>
            <a:pPr marL="0" indent="0">
              <a:buNone/>
            </a:pPr>
            <a:r>
              <a:rPr lang="en-US" altLang="en-US" dirty="0">
                <a:solidFill>
                  <a:schemeClr val="tx1"/>
                </a:solidFill>
                <a:latin typeface="Trebuchet MS" panose="020B0603020202020204" pitchFamily="34" charset="0"/>
              </a:rPr>
              <a:t>Homeless is an automatic Low-Income criteria under WIOA, so it would have eligibility criteria under both the Adult and Youth titles. It is also relevant for assessment information for all WIOA titles.</a:t>
            </a:r>
          </a:p>
          <a:p>
            <a:endParaRPr lang="en-US" dirty="0"/>
          </a:p>
        </p:txBody>
      </p:sp>
      <p:sp>
        <p:nvSpPr>
          <p:cNvPr id="4" name="Footer Placeholder 3">
            <a:extLst>
              <a:ext uri="{FF2B5EF4-FFF2-40B4-BE49-F238E27FC236}">
                <a16:creationId xmlns:a16="http://schemas.microsoft.com/office/drawing/2014/main" id="{55207ACA-C057-4F02-9DC3-CE462A88B20A}"/>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7BD96BDA-053A-4908-961D-C59C5E6EF689}"/>
              </a:ext>
            </a:extLst>
          </p:cNvPr>
          <p:cNvPicPr>
            <a:picLocks noChangeAspect="1"/>
          </p:cNvPicPr>
          <p:nvPr/>
        </p:nvPicPr>
        <p:blipFill>
          <a:blip r:embed="rId2"/>
          <a:stretch>
            <a:fillRect/>
          </a:stretch>
        </p:blipFill>
        <p:spPr>
          <a:xfrm>
            <a:off x="6096000" y="1580828"/>
            <a:ext cx="4762500" cy="3931142"/>
          </a:xfrm>
          <a:prstGeom prst="rect">
            <a:avLst/>
          </a:prstGeom>
        </p:spPr>
      </p:pic>
    </p:spTree>
    <p:extLst>
      <p:ext uri="{BB962C8B-B14F-4D97-AF65-F5344CB8AC3E}">
        <p14:creationId xmlns:p14="http://schemas.microsoft.com/office/powerpoint/2010/main" val="12195843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0AF3-D7B6-4036-B501-8719198C4EF9}"/>
              </a:ext>
            </a:extLst>
          </p:cNvPr>
          <p:cNvSpPr>
            <a:spLocks noGrp="1"/>
          </p:cNvSpPr>
          <p:nvPr>
            <p:ph type="title"/>
          </p:nvPr>
        </p:nvSpPr>
        <p:spPr>
          <a:xfrm>
            <a:off x="3211010" y="610865"/>
            <a:ext cx="7839282" cy="561049"/>
          </a:xfrm>
        </p:spPr>
        <p:txBody>
          <a:bodyPr>
            <a:normAutofit fontScale="90000"/>
          </a:bodyPr>
          <a:lstStyle/>
          <a:p>
            <a:r>
              <a:rPr lang="en-US" dirty="0"/>
              <a:t>Characteristics and Barriers Screen</a:t>
            </a:r>
          </a:p>
        </p:txBody>
      </p:sp>
      <p:sp>
        <p:nvSpPr>
          <p:cNvPr id="3" name="Content Placeholder 2">
            <a:extLst>
              <a:ext uri="{FF2B5EF4-FFF2-40B4-BE49-F238E27FC236}">
                <a16:creationId xmlns:a16="http://schemas.microsoft.com/office/drawing/2014/main" id="{DA92FEE8-6773-4842-A27E-78485C7740E0}"/>
              </a:ext>
            </a:extLst>
          </p:cNvPr>
          <p:cNvSpPr>
            <a:spLocks noGrp="1"/>
          </p:cNvSpPr>
          <p:nvPr>
            <p:ph idx="1"/>
          </p:nvPr>
        </p:nvSpPr>
        <p:spPr>
          <a:xfrm>
            <a:off x="838200" y="2118167"/>
            <a:ext cx="5257800" cy="4058796"/>
          </a:xfrm>
        </p:spPr>
        <p:txBody>
          <a:bodyPr>
            <a:normAutofit lnSpcReduction="10000"/>
          </a:bodyPr>
          <a:lstStyle/>
          <a:p>
            <a:r>
              <a:rPr lang="en-US" altLang="en-US" dirty="0">
                <a:solidFill>
                  <a:schemeClr val="tx1"/>
                </a:solidFill>
                <a:latin typeface="Trebuchet MS" panose="020B0603020202020204" pitchFamily="34" charset="0"/>
              </a:rPr>
              <a:t>The next two questions do not have eligibility criteria tied to the response of “Yes” but both are identified in the WIOA legislation as “Individual Barrier to Employment”</a:t>
            </a:r>
          </a:p>
          <a:p>
            <a:r>
              <a:rPr lang="en-US" altLang="en-US" dirty="0">
                <a:solidFill>
                  <a:schemeClr val="tx1"/>
                </a:solidFill>
                <a:latin typeface="Trebuchet MS" panose="020B0603020202020204" pitchFamily="34" charset="0"/>
              </a:rPr>
              <a:t>Single Parent barrier does include if a single woman is pregnant</a:t>
            </a:r>
          </a:p>
          <a:p>
            <a:endParaRPr lang="en-US" dirty="0"/>
          </a:p>
        </p:txBody>
      </p:sp>
      <p:sp>
        <p:nvSpPr>
          <p:cNvPr id="4" name="Footer Placeholder 3">
            <a:extLst>
              <a:ext uri="{FF2B5EF4-FFF2-40B4-BE49-F238E27FC236}">
                <a16:creationId xmlns:a16="http://schemas.microsoft.com/office/drawing/2014/main" id="{37F13F8E-3726-47B8-9B91-9375EE2C0D33}"/>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4809C3C8-A064-4D38-9784-F6E21ED98F0E}"/>
              </a:ext>
            </a:extLst>
          </p:cNvPr>
          <p:cNvPicPr>
            <a:picLocks noChangeAspect="1"/>
          </p:cNvPicPr>
          <p:nvPr/>
        </p:nvPicPr>
        <p:blipFill>
          <a:blip r:embed="rId2"/>
          <a:stretch>
            <a:fillRect/>
          </a:stretch>
        </p:blipFill>
        <p:spPr>
          <a:xfrm>
            <a:off x="6144917" y="1720312"/>
            <a:ext cx="4905375" cy="4262034"/>
          </a:xfrm>
          <a:prstGeom prst="rect">
            <a:avLst/>
          </a:prstGeom>
        </p:spPr>
      </p:pic>
    </p:spTree>
    <p:extLst>
      <p:ext uri="{BB962C8B-B14F-4D97-AF65-F5344CB8AC3E}">
        <p14:creationId xmlns:p14="http://schemas.microsoft.com/office/powerpoint/2010/main" val="41544924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2D8D-3E0F-43AA-BAF3-7BD3E982AD1B}"/>
              </a:ext>
            </a:extLst>
          </p:cNvPr>
          <p:cNvSpPr>
            <a:spLocks noGrp="1"/>
          </p:cNvSpPr>
          <p:nvPr>
            <p:ph type="title"/>
          </p:nvPr>
        </p:nvSpPr>
        <p:spPr>
          <a:xfrm>
            <a:off x="3211010" y="610865"/>
            <a:ext cx="7854780" cy="561049"/>
          </a:xfrm>
        </p:spPr>
        <p:txBody>
          <a:bodyPr>
            <a:normAutofit fontScale="90000"/>
          </a:bodyPr>
          <a:lstStyle/>
          <a:p>
            <a:pPr algn="ctr"/>
            <a:r>
              <a:rPr lang="en-US" altLang="en-US" dirty="0"/>
              <a:t>Facing Substantial Cultural Barriers</a:t>
            </a:r>
            <a:endParaRPr lang="en-US" dirty="0"/>
          </a:p>
        </p:txBody>
      </p:sp>
      <p:sp>
        <p:nvSpPr>
          <p:cNvPr id="3" name="Content Placeholder 2">
            <a:extLst>
              <a:ext uri="{FF2B5EF4-FFF2-40B4-BE49-F238E27FC236}">
                <a16:creationId xmlns:a16="http://schemas.microsoft.com/office/drawing/2014/main" id="{9377619C-41E1-43D6-AF46-EA47A2C59231}"/>
              </a:ext>
            </a:extLst>
          </p:cNvPr>
          <p:cNvSpPr>
            <a:spLocks noGrp="1"/>
          </p:cNvSpPr>
          <p:nvPr>
            <p:ph idx="1"/>
          </p:nvPr>
        </p:nvSpPr>
        <p:spPr>
          <a:xfrm>
            <a:off x="838200" y="1782305"/>
            <a:ext cx="4772186" cy="4394658"/>
          </a:xfrm>
        </p:spPr>
        <p:txBody>
          <a:bodyPr>
            <a:normAutofit lnSpcReduction="10000"/>
          </a:bodyPr>
          <a:lstStyle/>
          <a:p>
            <a:r>
              <a:rPr lang="en-US" altLang="en-US" dirty="0">
                <a:solidFill>
                  <a:schemeClr val="tx1"/>
                </a:solidFill>
                <a:latin typeface="Trebuchet MS" panose="020B0603020202020204" pitchFamily="34" charset="0"/>
              </a:rPr>
              <a:t>“</a:t>
            </a:r>
            <a:r>
              <a:rPr lang="en-US" altLang="en-US" sz="2400" dirty="0">
                <a:solidFill>
                  <a:schemeClr val="tx1"/>
                </a:solidFill>
                <a:latin typeface="Trebuchet MS" panose="020B0603020202020204" pitchFamily="34" charset="0"/>
              </a:rPr>
              <a:t>An individual who faces a cultural barrier” is an individual that perceives themselves as possessing attitudes, beliefs, customs, or practices that influence a way of thinking, acting, or working that may serve as a hindrance to employment</a:t>
            </a:r>
          </a:p>
          <a:p>
            <a:r>
              <a:rPr lang="en-US" altLang="en-US" sz="2400" dirty="0">
                <a:solidFill>
                  <a:schemeClr val="tx1"/>
                </a:solidFill>
                <a:latin typeface="Trebuchet MS" panose="020B0603020202020204" pitchFamily="34" charset="0"/>
              </a:rPr>
              <a:t>This example client is a disabled veteran and feels he meets the criteria of “Facing Substantial Cultural Barriers”</a:t>
            </a:r>
            <a:endParaRPr lang="en-US" dirty="0"/>
          </a:p>
        </p:txBody>
      </p:sp>
      <p:sp>
        <p:nvSpPr>
          <p:cNvPr id="4" name="Footer Placeholder 3">
            <a:extLst>
              <a:ext uri="{FF2B5EF4-FFF2-40B4-BE49-F238E27FC236}">
                <a16:creationId xmlns:a16="http://schemas.microsoft.com/office/drawing/2014/main" id="{6094604C-62B9-4C73-83CC-0DDB6B2AAB03}"/>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8F403C93-5408-4960-96F0-9454552D72F5}"/>
              </a:ext>
            </a:extLst>
          </p:cNvPr>
          <p:cNvPicPr>
            <a:picLocks noChangeAspect="1"/>
          </p:cNvPicPr>
          <p:nvPr/>
        </p:nvPicPr>
        <p:blipFill>
          <a:blip r:embed="rId2"/>
          <a:stretch>
            <a:fillRect/>
          </a:stretch>
        </p:blipFill>
        <p:spPr>
          <a:xfrm>
            <a:off x="6095999" y="1503336"/>
            <a:ext cx="4867275" cy="4107050"/>
          </a:xfrm>
          <a:prstGeom prst="rect">
            <a:avLst/>
          </a:prstGeom>
        </p:spPr>
      </p:pic>
    </p:spTree>
    <p:extLst>
      <p:ext uri="{BB962C8B-B14F-4D97-AF65-F5344CB8AC3E}">
        <p14:creationId xmlns:p14="http://schemas.microsoft.com/office/powerpoint/2010/main" val="7271621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F32F-2C3C-4791-81F3-DC61539CE8B6}"/>
              </a:ext>
            </a:extLst>
          </p:cNvPr>
          <p:cNvSpPr>
            <a:spLocks noGrp="1"/>
          </p:cNvSpPr>
          <p:nvPr>
            <p:ph type="title"/>
          </p:nvPr>
        </p:nvSpPr>
        <p:spPr>
          <a:xfrm>
            <a:off x="3211010" y="610865"/>
            <a:ext cx="7901275" cy="561049"/>
          </a:xfrm>
        </p:spPr>
        <p:txBody>
          <a:bodyPr>
            <a:normAutofit fontScale="90000"/>
          </a:bodyPr>
          <a:lstStyle/>
          <a:p>
            <a:pPr algn="ctr"/>
            <a:r>
              <a:rPr lang="en-US" dirty="0"/>
              <a:t>Characteristics and Barriers Screen</a:t>
            </a:r>
          </a:p>
        </p:txBody>
      </p:sp>
      <p:sp>
        <p:nvSpPr>
          <p:cNvPr id="3" name="Content Placeholder 2">
            <a:extLst>
              <a:ext uri="{FF2B5EF4-FFF2-40B4-BE49-F238E27FC236}">
                <a16:creationId xmlns:a16="http://schemas.microsoft.com/office/drawing/2014/main" id="{6A58FC3D-870A-4338-A76D-0B6CB6039F88}"/>
              </a:ext>
            </a:extLst>
          </p:cNvPr>
          <p:cNvSpPr>
            <a:spLocks noGrp="1"/>
          </p:cNvSpPr>
          <p:nvPr>
            <p:ph idx="1"/>
          </p:nvPr>
        </p:nvSpPr>
        <p:spPr>
          <a:xfrm>
            <a:off x="838200" y="1751308"/>
            <a:ext cx="5138092" cy="4425655"/>
          </a:xfrm>
        </p:spPr>
        <p:txBody>
          <a:bodyPr>
            <a:normAutofit fontScale="92500" lnSpcReduction="10000"/>
          </a:bodyPr>
          <a:lstStyle/>
          <a:p>
            <a:r>
              <a:rPr lang="en-US" altLang="en-US" dirty="0">
                <a:solidFill>
                  <a:schemeClr val="tx1"/>
                </a:solidFill>
                <a:latin typeface="Trebuchet MS" panose="020B0603020202020204" pitchFamily="34" charset="0"/>
              </a:rPr>
              <a:t>Foster Child is an automatic Low-Income criteria under WIOA and is also a barrier for Youth Eligibility, being a foster child is also identified in the WIOA legislation as a “Barrier to Employment”</a:t>
            </a:r>
          </a:p>
          <a:p>
            <a:r>
              <a:rPr lang="en-US" altLang="en-US" dirty="0">
                <a:solidFill>
                  <a:schemeClr val="tx1"/>
                </a:solidFill>
                <a:latin typeface="Trebuchet MS" panose="020B0603020202020204" pitchFamily="34" charset="0"/>
              </a:rPr>
              <a:t>Youth Aged Out of Foster Care is a barrier for Youth Eligibility and is also identified in the WIOA legislation as a “Barrier to Employment”</a:t>
            </a:r>
          </a:p>
          <a:p>
            <a:endParaRPr lang="en-US" altLang="en-US" dirty="0">
              <a:latin typeface="Trebuchet MS" panose="020B0603020202020204" pitchFamily="34" charset="0"/>
            </a:endParaRPr>
          </a:p>
          <a:p>
            <a:endParaRPr lang="en-US" dirty="0">
              <a:latin typeface="Trebuchet MS" panose="020B0603020202020204" pitchFamily="34" charset="0"/>
            </a:endParaRPr>
          </a:p>
        </p:txBody>
      </p:sp>
      <p:sp>
        <p:nvSpPr>
          <p:cNvPr id="4" name="Footer Placeholder 3">
            <a:extLst>
              <a:ext uri="{FF2B5EF4-FFF2-40B4-BE49-F238E27FC236}">
                <a16:creationId xmlns:a16="http://schemas.microsoft.com/office/drawing/2014/main" id="{27A4E454-1068-438C-95DA-9C9932CA92AC}"/>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74E88274-1BD8-4658-93B6-26E6A954DA27}"/>
              </a:ext>
            </a:extLst>
          </p:cNvPr>
          <p:cNvPicPr>
            <a:picLocks noChangeAspect="1"/>
          </p:cNvPicPr>
          <p:nvPr/>
        </p:nvPicPr>
        <p:blipFill>
          <a:blip r:embed="rId2"/>
          <a:stretch>
            <a:fillRect/>
          </a:stretch>
        </p:blipFill>
        <p:spPr>
          <a:xfrm>
            <a:off x="6330296" y="1580827"/>
            <a:ext cx="4733925" cy="4169043"/>
          </a:xfrm>
          <a:prstGeom prst="rect">
            <a:avLst/>
          </a:prstGeom>
        </p:spPr>
      </p:pic>
    </p:spTree>
    <p:extLst>
      <p:ext uri="{BB962C8B-B14F-4D97-AF65-F5344CB8AC3E}">
        <p14:creationId xmlns:p14="http://schemas.microsoft.com/office/powerpoint/2010/main" val="17145309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A759D-978D-4815-8BFD-E67B17E7CC06}"/>
              </a:ext>
            </a:extLst>
          </p:cNvPr>
          <p:cNvSpPr>
            <a:spLocks noGrp="1"/>
          </p:cNvSpPr>
          <p:nvPr>
            <p:ph type="title"/>
          </p:nvPr>
        </p:nvSpPr>
        <p:spPr>
          <a:xfrm>
            <a:off x="3211010" y="610865"/>
            <a:ext cx="7839282" cy="561049"/>
          </a:xfrm>
        </p:spPr>
        <p:txBody>
          <a:bodyPr>
            <a:normAutofit fontScale="90000"/>
          </a:bodyPr>
          <a:lstStyle/>
          <a:p>
            <a:pPr algn="ctr"/>
            <a:r>
              <a:rPr lang="en-US" dirty="0"/>
              <a:t>Youth Barriers Screen</a:t>
            </a:r>
          </a:p>
        </p:txBody>
      </p:sp>
      <p:sp>
        <p:nvSpPr>
          <p:cNvPr id="3" name="Content Placeholder 2">
            <a:extLst>
              <a:ext uri="{FF2B5EF4-FFF2-40B4-BE49-F238E27FC236}">
                <a16:creationId xmlns:a16="http://schemas.microsoft.com/office/drawing/2014/main" id="{4D81A87D-EECA-421A-8478-5CA844410EFB}"/>
              </a:ext>
            </a:extLst>
          </p:cNvPr>
          <p:cNvSpPr>
            <a:spLocks noGrp="1"/>
          </p:cNvSpPr>
          <p:nvPr>
            <p:ph idx="1"/>
          </p:nvPr>
        </p:nvSpPr>
        <p:spPr>
          <a:xfrm>
            <a:off x="838200" y="2118167"/>
            <a:ext cx="4849677" cy="4058796"/>
          </a:xfrm>
        </p:spPr>
        <p:txBody>
          <a:bodyPr/>
          <a:lstStyle/>
          <a:p>
            <a:pPr marL="0" indent="0">
              <a:buNone/>
            </a:pPr>
            <a:r>
              <a:rPr lang="en-US" dirty="0">
                <a:solidFill>
                  <a:schemeClr val="tx1"/>
                </a:solidFill>
                <a:latin typeface="Trebuchet MS" panose="020B0603020202020204" pitchFamily="34" charset="0"/>
              </a:rPr>
              <a:t>The Youth barriers screen is next in this guided application since we selected the Out-of-School Youth application as one of our choices when we began the guided application.</a:t>
            </a:r>
          </a:p>
        </p:txBody>
      </p:sp>
      <p:sp>
        <p:nvSpPr>
          <p:cNvPr id="4" name="Footer Placeholder 3">
            <a:extLst>
              <a:ext uri="{FF2B5EF4-FFF2-40B4-BE49-F238E27FC236}">
                <a16:creationId xmlns:a16="http://schemas.microsoft.com/office/drawing/2014/main" id="{DAAAD0E8-9625-4936-BFF1-C64541B93189}"/>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4E1240E6-895E-40E9-8BF9-5D0B7FB5D328}"/>
              </a:ext>
            </a:extLst>
          </p:cNvPr>
          <p:cNvPicPr>
            <a:picLocks noChangeAspect="1"/>
          </p:cNvPicPr>
          <p:nvPr/>
        </p:nvPicPr>
        <p:blipFill>
          <a:blip r:embed="rId2"/>
          <a:stretch>
            <a:fillRect/>
          </a:stretch>
        </p:blipFill>
        <p:spPr>
          <a:xfrm>
            <a:off x="5933209" y="1361692"/>
            <a:ext cx="5853898" cy="4426045"/>
          </a:xfrm>
          <a:prstGeom prst="rect">
            <a:avLst/>
          </a:prstGeom>
        </p:spPr>
      </p:pic>
    </p:spTree>
    <p:extLst>
      <p:ext uri="{BB962C8B-B14F-4D97-AF65-F5344CB8AC3E}">
        <p14:creationId xmlns:p14="http://schemas.microsoft.com/office/powerpoint/2010/main" val="37911945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6D02-09B4-4D3F-923B-7C3E8730854D}"/>
              </a:ext>
            </a:extLst>
          </p:cNvPr>
          <p:cNvSpPr>
            <a:spLocks noGrp="1"/>
          </p:cNvSpPr>
          <p:nvPr>
            <p:ph type="title"/>
          </p:nvPr>
        </p:nvSpPr>
        <p:spPr>
          <a:xfrm>
            <a:off x="3211010" y="610865"/>
            <a:ext cx="8142790" cy="561049"/>
          </a:xfrm>
        </p:spPr>
        <p:txBody>
          <a:bodyPr>
            <a:normAutofit fontScale="90000"/>
          </a:bodyPr>
          <a:lstStyle/>
          <a:p>
            <a:pPr algn="ctr"/>
            <a:r>
              <a:rPr lang="en-US" dirty="0"/>
              <a:t>Youth Barriers Screen</a:t>
            </a:r>
          </a:p>
        </p:txBody>
      </p:sp>
      <p:sp>
        <p:nvSpPr>
          <p:cNvPr id="3" name="Content Placeholder 2">
            <a:extLst>
              <a:ext uri="{FF2B5EF4-FFF2-40B4-BE49-F238E27FC236}">
                <a16:creationId xmlns:a16="http://schemas.microsoft.com/office/drawing/2014/main" id="{DC8296F8-2C48-49C5-8117-C5A0DFD9AAEE}"/>
              </a:ext>
            </a:extLst>
          </p:cNvPr>
          <p:cNvSpPr>
            <a:spLocks noGrp="1"/>
          </p:cNvSpPr>
          <p:nvPr>
            <p:ph idx="1"/>
          </p:nvPr>
        </p:nvSpPr>
        <p:spPr>
          <a:xfrm>
            <a:off x="838200" y="2118167"/>
            <a:ext cx="5128647" cy="4058796"/>
          </a:xfrm>
        </p:spPr>
        <p:txBody>
          <a:bodyPr>
            <a:normAutofit fontScale="92500" lnSpcReduction="20000"/>
          </a:bodyPr>
          <a:lstStyle/>
          <a:p>
            <a:r>
              <a:rPr lang="en-US" dirty="0">
                <a:solidFill>
                  <a:schemeClr val="tx1"/>
                </a:solidFill>
                <a:latin typeface="Trebuchet MS" panose="020B0603020202020204" pitchFamily="34" charset="0"/>
              </a:rPr>
              <a:t>This information was covered under the WIOA Youth Eligibility presentation</a:t>
            </a:r>
          </a:p>
          <a:p>
            <a:r>
              <a:rPr lang="en-US" dirty="0">
                <a:solidFill>
                  <a:schemeClr val="tx1"/>
                </a:solidFill>
                <a:latin typeface="Trebuchet MS" panose="020B0603020202020204" pitchFamily="34" charset="0"/>
              </a:rPr>
              <a:t>I will pass on that for an Out-of-School Youth (OSY) who has either an “Offender” question on the Characteristics and Barriers screen marked as a “Yes”, should have the “Subject to Juvenile or Adult Justice System” marked with a “Yes” to pick-up that barrier for OSY eligibility   </a:t>
            </a:r>
          </a:p>
        </p:txBody>
      </p:sp>
      <p:sp>
        <p:nvSpPr>
          <p:cNvPr id="4" name="Footer Placeholder 3">
            <a:extLst>
              <a:ext uri="{FF2B5EF4-FFF2-40B4-BE49-F238E27FC236}">
                <a16:creationId xmlns:a16="http://schemas.microsoft.com/office/drawing/2014/main" id="{213C0C71-3CEB-4232-8DB3-4CFD22115E1F}"/>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4FF7C331-0599-47FD-A918-133A7114E4CD}"/>
              </a:ext>
            </a:extLst>
          </p:cNvPr>
          <p:cNvPicPr>
            <a:picLocks noChangeAspect="1"/>
          </p:cNvPicPr>
          <p:nvPr/>
        </p:nvPicPr>
        <p:blipFill>
          <a:blip r:embed="rId2"/>
          <a:stretch>
            <a:fillRect/>
          </a:stretch>
        </p:blipFill>
        <p:spPr>
          <a:xfrm>
            <a:off x="6096000" y="1351301"/>
            <a:ext cx="5457825" cy="4623472"/>
          </a:xfrm>
          <a:prstGeom prst="rect">
            <a:avLst/>
          </a:prstGeom>
        </p:spPr>
      </p:pic>
    </p:spTree>
    <p:extLst>
      <p:ext uri="{BB962C8B-B14F-4D97-AF65-F5344CB8AC3E}">
        <p14:creationId xmlns:p14="http://schemas.microsoft.com/office/powerpoint/2010/main" val="40052833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4F15-D211-4A6B-9699-2E7D6D102FB1}"/>
              </a:ext>
            </a:extLst>
          </p:cNvPr>
          <p:cNvSpPr>
            <a:spLocks noGrp="1"/>
          </p:cNvSpPr>
          <p:nvPr>
            <p:ph type="title"/>
          </p:nvPr>
        </p:nvSpPr>
        <p:spPr/>
        <p:txBody>
          <a:bodyPr>
            <a:normAutofit fontScale="90000"/>
          </a:bodyPr>
          <a:lstStyle/>
          <a:p>
            <a:pPr algn="ctr"/>
            <a:r>
              <a:rPr lang="en-US" dirty="0"/>
              <a:t>Education Status Screen </a:t>
            </a:r>
          </a:p>
        </p:txBody>
      </p:sp>
      <p:sp>
        <p:nvSpPr>
          <p:cNvPr id="3" name="Content Placeholder 2">
            <a:extLst>
              <a:ext uri="{FF2B5EF4-FFF2-40B4-BE49-F238E27FC236}">
                <a16:creationId xmlns:a16="http://schemas.microsoft.com/office/drawing/2014/main" id="{D44674CF-0251-4048-88FA-463EFB505487}"/>
              </a:ext>
            </a:extLst>
          </p:cNvPr>
          <p:cNvSpPr>
            <a:spLocks noGrp="1"/>
          </p:cNvSpPr>
          <p:nvPr>
            <p:ph idx="1"/>
          </p:nvPr>
        </p:nvSpPr>
        <p:spPr>
          <a:xfrm>
            <a:off x="838200" y="2118167"/>
            <a:ext cx="4238625" cy="4058796"/>
          </a:xfrm>
        </p:spPr>
        <p:txBody>
          <a:bodyPr/>
          <a:lstStyle/>
          <a:p>
            <a:pPr marL="0" indent="0">
              <a:buNone/>
            </a:pPr>
            <a:r>
              <a:rPr lang="en-US" dirty="0">
                <a:solidFill>
                  <a:schemeClr val="tx1"/>
                </a:solidFill>
                <a:latin typeface="Trebuchet MS" panose="020B0603020202020204" pitchFamily="34" charset="0"/>
              </a:rPr>
              <a:t>The Education status screen has some eligibility criteria tied to the Youth titles (both ISY and OSY) and has some criteria tied to the Adult Priority of Basic Skills Deficient from this screen.  </a:t>
            </a:r>
          </a:p>
        </p:txBody>
      </p:sp>
      <p:sp>
        <p:nvSpPr>
          <p:cNvPr id="4" name="Footer Placeholder 3">
            <a:extLst>
              <a:ext uri="{FF2B5EF4-FFF2-40B4-BE49-F238E27FC236}">
                <a16:creationId xmlns:a16="http://schemas.microsoft.com/office/drawing/2014/main" id="{84FD01DB-5D03-40E5-B58F-D018E689191B}"/>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EE3C8C1F-C82C-94DC-82BA-2A1A500107CC}"/>
              </a:ext>
            </a:extLst>
          </p:cNvPr>
          <p:cNvPicPr>
            <a:picLocks noChangeAspect="1"/>
          </p:cNvPicPr>
          <p:nvPr/>
        </p:nvPicPr>
        <p:blipFill>
          <a:blip r:embed="rId2"/>
          <a:stretch>
            <a:fillRect/>
          </a:stretch>
        </p:blipFill>
        <p:spPr>
          <a:xfrm>
            <a:off x="5725389" y="1246910"/>
            <a:ext cx="5851611" cy="5099050"/>
          </a:xfrm>
          <a:prstGeom prst="rect">
            <a:avLst/>
          </a:prstGeom>
        </p:spPr>
      </p:pic>
    </p:spTree>
    <p:extLst>
      <p:ext uri="{BB962C8B-B14F-4D97-AF65-F5344CB8AC3E}">
        <p14:creationId xmlns:p14="http://schemas.microsoft.com/office/powerpoint/2010/main" val="29486572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9DA1-6992-4315-BE5C-2E9E920419A3}"/>
              </a:ext>
            </a:extLst>
          </p:cNvPr>
          <p:cNvSpPr>
            <a:spLocks noGrp="1"/>
          </p:cNvSpPr>
          <p:nvPr>
            <p:ph type="title"/>
          </p:nvPr>
        </p:nvSpPr>
        <p:spPr/>
        <p:txBody>
          <a:bodyPr>
            <a:normAutofit fontScale="90000"/>
          </a:bodyPr>
          <a:lstStyle/>
          <a:p>
            <a:pPr algn="ctr"/>
            <a:r>
              <a:rPr lang="en-US" dirty="0"/>
              <a:t>Education Status Screen </a:t>
            </a:r>
          </a:p>
        </p:txBody>
      </p:sp>
      <p:sp>
        <p:nvSpPr>
          <p:cNvPr id="3" name="Content Placeholder 2">
            <a:extLst>
              <a:ext uri="{FF2B5EF4-FFF2-40B4-BE49-F238E27FC236}">
                <a16:creationId xmlns:a16="http://schemas.microsoft.com/office/drawing/2014/main" id="{9CE2A6B6-DB32-4E8A-A126-B99F05598945}"/>
              </a:ext>
            </a:extLst>
          </p:cNvPr>
          <p:cNvSpPr>
            <a:spLocks noGrp="1"/>
          </p:cNvSpPr>
          <p:nvPr>
            <p:ph idx="1"/>
          </p:nvPr>
        </p:nvSpPr>
        <p:spPr>
          <a:xfrm>
            <a:off x="838200" y="1766807"/>
            <a:ext cx="4400227" cy="4410156"/>
          </a:xfrm>
        </p:spPr>
        <p:txBody>
          <a:bodyPr/>
          <a:lstStyle/>
          <a:p>
            <a:r>
              <a:rPr lang="en-US" altLang="en-US" dirty="0">
                <a:solidFill>
                  <a:schemeClr val="tx1"/>
                </a:solidFill>
                <a:latin typeface="Trebuchet MS" panose="020B0603020202020204" pitchFamily="34" charset="0"/>
              </a:rPr>
              <a:t>This screen should capture the client’s “Education Status” at the time of their application </a:t>
            </a:r>
          </a:p>
          <a:p>
            <a:r>
              <a:rPr lang="en-US" altLang="en-US" dirty="0">
                <a:solidFill>
                  <a:schemeClr val="tx1"/>
                </a:solidFill>
                <a:latin typeface="Trebuchet MS" panose="020B0603020202020204" pitchFamily="34" charset="0"/>
              </a:rPr>
              <a:t>Choices from grade 0 (zero) to Doctorate</a:t>
            </a:r>
          </a:p>
          <a:p>
            <a:endParaRPr lang="en-US" dirty="0"/>
          </a:p>
        </p:txBody>
      </p:sp>
      <p:sp>
        <p:nvSpPr>
          <p:cNvPr id="4" name="Footer Placeholder 3">
            <a:extLst>
              <a:ext uri="{FF2B5EF4-FFF2-40B4-BE49-F238E27FC236}">
                <a16:creationId xmlns:a16="http://schemas.microsoft.com/office/drawing/2014/main" id="{1AC1E344-DF5C-4A35-AB58-15E2F0F2B1D0}"/>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141AA0D8-95DD-448F-A154-6C1F4F570A1E}"/>
              </a:ext>
            </a:extLst>
          </p:cNvPr>
          <p:cNvPicPr>
            <a:picLocks noChangeAspect="1"/>
          </p:cNvPicPr>
          <p:nvPr/>
        </p:nvPicPr>
        <p:blipFill>
          <a:blip r:embed="rId2"/>
          <a:stretch>
            <a:fillRect/>
          </a:stretch>
        </p:blipFill>
        <p:spPr>
          <a:xfrm>
            <a:off x="5414478" y="1171914"/>
            <a:ext cx="6105525" cy="5006805"/>
          </a:xfrm>
          <a:prstGeom prst="rect">
            <a:avLst/>
          </a:prstGeom>
        </p:spPr>
      </p:pic>
    </p:spTree>
    <p:extLst>
      <p:ext uri="{BB962C8B-B14F-4D97-AF65-F5344CB8AC3E}">
        <p14:creationId xmlns:p14="http://schemas.microsoft.com/office/powerpoint/2010/main" val="38193862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7CC5-7F81-46BE-8124-485153482152}"/>
              </a:ext>
            </a:extLst>
          </p:cNvPr>
          <p:cNvSpPr>
            <a:spLocks noGrp="1"/>
          </p:cNvSpPr>
          <p:nvPr>
            <p:ph type="title"/>
          </p:nvPr>
        </p:nvSpPr>
        <p:spPr/>
        <p:txBody>
          <a:bodyPr>
            <a:normAutofit fontScale="90000"/>
          </a:bodyPr>
          <a:lstStyle/>
          <a:p>
            <a:pPr algn="ctr"/>
            <a:r>
              <a:rPr lang="en-US" dirty="0"/>
              <a:t>Education Status Screen </a:t>
            </a:r>
          </a:p>
        </p:txBody>
      </p:sp>
      <p:sp>
        <p:nvSpPr>
          <p:cNvPr id="3" name="Content Placeholder 2">
            <a:extLst>
              <a:ext uri="{FF2B5EF4-FFF2-40B4-BE49-F238E27FC236}">
                <a16:creationId xmlns:a16="http://schemas.microsoft.com/office/drawing/2014/main" id="{1F16ACCD-66FB-4B32-8B45-8E20E132F6FA}"/>
              </a:ext>
            </a:extLst>
          </p:cNvPr>
          <p:cNvSpPr>
            <a:spLocks noGrp="1"/>
          </p:cNvSpPr>
          <p:nvPr>
            <p:ph idx="1"/>
          </p:nvPr>
        </p:nvSpPr>
        <p:spPr>
          <a:xfrm>
            <a:off x="838200" y="2118167"/>
            <a:ext cx="4617203" cy="4058796"/>
          </a:xfrm>
        </p:spPr>
        <p:txBody>
          <a:bodyPr/>
          <a:lstStyle/>
          <a:p>
            <a:r>
              <a:rPr lang="en-US" dirty="0">
                <a:solidFill>
                  <a:schemeClr val="tx1"/>
                </a:solidFill>
                <a:latin typeface="Trebuchet MS" panose="020B0603020202020204" pitchFamily="34" charset="0"/>
              </a:rPr>
              <a:t>The question of “Attending School” has the internal logic for determining In-School Youth (ISY) or Out-of-School Youth (OSY) status for Youth clients:</a:t>
            </a:r>
          </a:p>
          <a:p>
            <a:pPr lvl="1"/>
            <a:r>
              <a:rPr lang="en-US" dirty="0">
                <a:solidFill>
                  <a:schemeClr val="tx1"/>
                </a:solidFill>
                <a:latin typeface="Trebuchet MS" panose="020B0603020202020204" pitchFamily="34" charset="0"/>
              </a:rPr>
              <a:t>Yes = ISY</a:t>
            </a:r>
          </a:p>
          <a:p>
            <a:pPr lvl="1"/>
            <a:r>
              <a:rPr lang="en-US" dirty="0">
                <a:solidFill>
                  <a:schemeClr val="tx1"/>
                </a:solidFill>
                <a:latin typeface="Trebuchet MS" panose="020B0603020202020204" pitchFamily="34" charset="0"/>
              </a:rPr>
              <a:t>No = OSY </a:t>
            </a:r>
          </a:p>
        </p:txBody>
      </p:sp>
      <p:sp>
        <p:nvSpPr>
          <p:cNvPr id="4" name="Footer Placeholder 3">
            <a:extLst>
              <a:ext uri="{FF2B5EF4-FFF2-40B4-BE49-F238E27FC236}">
                <a16:creationId xmlns:a16="http://schemas.microsoft.com/office/drawing/2014/main" id="{BC01AA38-E499-452E-A015-C980B75E8449}"/>
              </a:ext>
            </a:extLst>
          </p:cNvPr>
          <p:cNvSpPr>
            <a:spLocks noGrp="1"/>
          </p:cNvSpPr>
          <p:nvPr>
            <p:ph type="ftr" sz="quarter" idx="11"/>
          </p:nvPr>
        </p:nvSpPr>
        <p:spPr/>
        <p:txBody>
          <a:bodyPr/>
          <a:lstStyle/>
          <a:p>
            <a:r>
              <a:rPr lang="en-US" dirty="0"/>
              <a:t>June 22nd, 2023</a:t>
            </a:r>
          </a:p>
        </p:txBody>
      </p:sp>
      <p:pic>
        <p:nvPicPr>
          <p:cNvPr id="9" name="Picture 8">
            <a:extLst>
              <a:ext uri="{FF2B5EF4-FFF2-40B4-BE49-F238E27FC236}">
                <a16:creationId xmlns:a16="http://schemas.microsoft.com/office/drawing/2014/main" id="{0070485C-7FCE-01C5-E997-25C8E9450AF3}"/>
              </a:ext>
            </a:extLst>
          </p:cNvPr>
          <p:cNvPicPr>
            <a:picLocks noChangeAspect="1"/>
          </p:cNvPicPr>
          <p:nvPr/>
        </p:nvPicPr>
        <p:blipFill>
          <a:blip r:embed="rId2"/>
          <a:stretch>
            <a:fillRect/>
          </a:stretch>
        </p:blipFill>
        <p:spPr>
          <a:xfrm>
            <a:off x="5455403" y="1485900"/>
            <a:ext cx="6145150" cy="4729456"/>
          </a:xfrm>
          <a:prstGeom prst="rect">
            <a:avLst/>
          </a:prstGeom>
        </p:spPr>
      </p:pic>
      <p:sp>
        <p:nvSpPr>
          <p:cNvPr id="10" name="Left Arrow 4">
            <a:extLst>
              <a:ext uri="{FF2B5EF4-FFF2-40B4-BE49-F238E27FC236}">
                <a16:creationId xmlns:a16="http://schemas.microsoft.com/office/drawing/2014/main" id="{567105DC-0B1B-E4C6-867D-145B6C16B6A5}"/>
              </a:ext>
            </a:extLst>
          </p:cNvPr>
          <p:cNvSpPr/>
          <p:nvPr/>
        </p:nvSpPr>
        <p:spPr>
          <a:xfrm>
            <a:off x="10397027" y="3850628"/>
            <a:ext cx="673681" cy="199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53101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83644-BA05-4791-B4D2-FA3A3B33C774}"/>
              </a:ext>
            </a:extLst>
          </p:cNvPr>
          <p:cNvSpPr>
            <a:spLocks noGrp="1"/>
          </p:cNvSpPr>
          <p:nvPr>
            <p:ph type="title"/>
          </p:nvPr>
        </p:nvSpPr>
        <p:spPr/>
        <p:txBody>
          <a:bodyPr>
            <a:normAutofit fontScale="90000"/>
          </a:bodyPr>
          <a:lstStyle/>
          <a:p>
            <a:pPr algn="ctr"/>
            <a:r>
              <a:rPr lang="en-US" dirty="0"/>
              <a:t>Education Status Screen </a:t>
            </a:r>
          </a:p>
        </p:txBody>
      </p:sp>
      <p:sp>
        <p:nvSpPr>
          <p:cNvPr id="3" name="Content Placeholder 2">
            <a:extLst>
              <a:ext uri="{FF2B5EF4-FFF2-40B4-BE49-F238E27FC236}">
                <a16:creationId xmlns:a16="http://schemas.microsoft.com/office/drawing/2014/main" id="{A34CBB45-8CB6-4653-A432-975EE7B06E37}"/>
              </a:ext>
            </a:extLst>
          </p:cNvPr>
          <p:cNvSpPr>
            <a:spLocks noGrp="1"/>
          </p:cNvSpPr>
          <p:nvPr>
            <p:ph idx="1"/>
          </p:nvPr>
        </p:nvSpPr>
        <p:spPr>
          <a:xfrm>
            <a:off x="838200" y="2118167"/>
            <a:ext cx="4865176" cy="4058796"/>
          </a:xfrm>
        </p:spPr>
        <p:txBody>
          <a:bodyPr>
            <a:normAutofit fontScale="85000" lnSpcReduction="10000"/>
          </a:bodyPr>
          <a:lstStyle/>
          <a:p>
            <a:r>
              <a:rPr lang="en-US" dirty="0">
                <a:solidFill>
                  <a:schemeClr val="tx1"/>
                </a:solidFill>
                <a:latin typeface="Trebuchet MS" panose="020B0603020202020204" pitchFamily="34" charset="0"/>
              </a:rPr>
              <a:t>For an application that has the High School Dropout question populated with a “Yes”; if the client’s highest grade completed is below High School Graduate, the client would be determined eligible as an OSY</a:t>
            </a:r>
          </a:p>
          <a:p>
            <a:r>
              <a:rPr lang="en-US" dirty="0">
                <a:solidFill>
                  <a:schemeClr val="tx1"/>
                </a:solidFill>
                <a:latin typeface="Trebuchet MS" panose="020B0603020202020204" pitchFamily="34" charset="0"/>
              </a:rPr>
              <a:t>If a client went back to school and obtained their High School Diploma or equivalency after dropping out, they are no longer a dropout</a:t>
            </a:r>
          </a:p>
        </p:txBody>
      </p:sp>
      <p:sp>
        <p:nvSpPr>
          <p:cNvPr id="4" name="Footer Placeholder 3">
            <a:extLst>
              <a:ext uri="{FF2B5EF4-FFF2-40B4-BE49-F238E27FC236}">
                <a16:creationId xmlns:a16="http://schemas.microsoft.com/office/drawing/2014/main" id="{0F390CAE-97F9-4055-8AAF-9D91A4A3452F}"/>
              </a:ext>
            </a:extLst>
          </p:cNvPr>
          <p:cNvSpPr>
            <a:spLocks noGrp="1"/>
          </p:cNvSpPr>
          <p:nvPr>
            <p:ph type="ftr" sz="quarter" idx="11"/>
          </p:nvPr>
        </p:nvSpPr>
        <p:spPr/>
        <p:txBody>
          <a:bodyPr/>
          <a:lstStyle/>
          <a:p>
            <a:r>
              <a:rPr lang="en-US" dirty="0"/>
              <a:t>June 22nd, 2023</a:t>
            </a:r>
          </a:p>
        </p:txBody>
      </p:sp>
      <p:pic>
        <p:nvPicPr>
          <p:cNvPr id="9" name="Picture 8">
            <a:extLst>
              <a:ext uri="{FF2B5EF4-FFF2-40B4-BE49-F238E27FC236}">
                <a16:creationId xmlns:a16="http://schemas.microsoft.com/office/drawing/2014/main" id="{8B14860C-ABFB-BD2F-3189-AD109C300635}"/>
              </a:ext>
            </a:extLst>
          </p:cNvPr>
          <p:cNvPicPr>
            <a:picLocks noChangeAspect="1"/>
          </p:cNvPicPr>
          <p:nvPr/>
        </p:nvPicPr>
        <p:blipFill>
          <a:blip r:embed="rId2"/>
          <a:stretch>
            <a:fillRect/>
          </a:stretch>
        </p:blipFill>
        <p:spPr>
          <a:xfrm>
            <a:off x="6307282" y="1683327"/>
            <a:ext cx="5288973" cy="4410090"/>
          </a:xfrm>
          <a:prstGeom prst="rect">
            <a:avLst/>
          </a:prstGeom>
        </p:spPr>
      </p:pic>
      <p:sp>
        <p:nvSpPr>
          <p:cNvPr id="10" name="Left Arrow 4">
            <a:extLst>
              <a:ext uri="{FF2B5EF4-FFF2-40B4-BE49-F238E27FC236}">
                <a16:creationId xmlns:a16="http://schemas.microsoft.com/office/drawing/2014/main" id="{F82730B9-128E-C86B-7DF0-1F6814C3C8AB}"/>
              </a:ext>
            </a:extLst>
          </p:cNvPr>
          <p:cNvSpPr/>
          <p:nvPr/>
        </p:nvSpPr>
        <p:spPr>
          <a:xfrm flipV="1">
            <a:off x="9386505" y="4258014"/>
            <a:ext cx="673681" cy="2285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425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AE8FE-321C-49E1-B8C8-03C1FCBF40E7}"/>
              </a:ext>
            </a:extLst>
          </p:cNvPr>
          <p:cNvSpPr>
            <a:spLocks noGrp="1"/>
          </p:cNvSpPr>
          <p:nvPr>
            <p:ph type="title"/>
          </p:nvPr>
        </p:nvSpPr>
        <p:spPr/>
        <p:txBody>
          <a:bodyPr>
            <a:normAutofit fontScale="90000"/>
          </a:bodyPr>
          <a:lstStyle/>
          <a:p>
            <a:pPr algn="ctr"/>
            <a:r>
              <a:rPr lang="en-US" dirty="0"/>
              <a:t>IWDS Client Level Records</a:t>
            </a:r>
          </a:p>
        </p:txBody>
      </p:sp>
      <p:sp>
        <p:nvSpPr>
          <p:cNvPr id="3" name="Content Placeholder 2">
            <a:extLst>
              <a:ext uri="{FF2B5EF4-FFF2-40B4-BE49-F238E27FC236}">
                <a16:creationId xmlns:a16="http://schemas.microsoft.com/office/drawing/2014/main" id="{125B824D-6D37-484B-98A1-857DD2170FDC}"/>
              </a:ext>
            </a:extLst>
          </p:cNvPr>
          <p:cNvSpPr>
            <a:spLocks noGrp="1"/>
          </p:cNvSpPr>
          <p:nvPr>
            <p:ph idx="1"/>
          </p:nvPr>
        </p:nvSpPr>
        <p:spPr/>
        <p:txBody>
          <a:bodyPr>
            <a:normAutofit/>
          </a:bodyPr>
          <a:lstStyle/>
          <a:p>
            <a:pPr>
              <a:spcBef>
                <a:spcPts val="0"/>
              </a:spcBef>
            </a:pPr>
            <a:r>
              <a:rPr lang="en-US" dirty="0">
                <a:solidFill>
                  <a:schemeClr val="tx1"/>
                </a:solidFill>
                <a:latin typeface="Trebuchet MS" panose="020B0603020202020204" pitchFamily="34" charset="0"/>
              </a:rPr>
              <a:t>IWDS has two (2) distinct levels for data entry</a:t>
            </a:r>
          </a:p>
          <a:p>
            <a:pPr marL="914400" lvl="1" indent="-457200">
              <a:spcBef>
                <a:spcPts val="0"/>
              </a:spcBef>
              <a:buFont typeface="+mj-lt"/>
              <a:buAutoNum type="arabicPeriod"/>
            </a:pPr>
            <a:r>
              <a:rPr lang="en-US" dirty="0">
                <a:solidFill>
                  <a:schemeClr val="tx1"/>
                </a:solidFill>
                <a:latin typeface="Trebuchet MS" panose="020B0603020202020204" pitchFamily="34" charset="0"/>
              </a:rPr>
              <a:t>“Customer” level records</a:t>
            </a:r>
          </a:p>
          <a:p>
            <a:pPr marL="914400" lvl="1" indent="-457200">
              <a:spcBef>
                <a:spcPts val="0"/>
              </a:spcBef>
              <a:buFont typeface="+mj-lt"/>
              <a:buAutoNum type="arabicPeriod"/>
            </a:pPr>
            <a:r>
              <a:rPr lang="en-US" dirty="0">
                <a:solidFill>
                  <a:schemeClr val="tx1"/>
                </a:solidFill>
                <a:latin typeface="Trebuchet MS" panose="020B0603020202020204" pitchFamily="34" charset="0"/>
              </a:rPr>
              <a:t>“Application” level records</a:t>
            </a:r>
          </a:p>
          <a:p>
            <a:pPr marL="0" indent="0">
              <a:spcBef>
                <a:spcPts val="0"/>
              </a:spcBef>
              <a:buNone/>
            </a:pPr>
            <a:endParaRPr lang="en-US" dirty="0">
              <a:solidFill>
                <a:schemeClr val="tx1"/>
              </a:solidFill>
              <a:latin typeface="Trebuchet MS" panose="020B0603020202020204" pitchFamily="34" charset="0"/>
            </a:endParaRPr>
          </a:p>
          <a:p>
            <a:pPr>
              <a:spcBef>
                <a:spcPts val="0"/>
              </a:spcBef>
            </a:pPr>
            <a:r>
              <a:rPr lang="en-US" dirty="0">
                <a:solidFill>
                  <a:schemeClr val="tx1"/>
                </a:solidFill>
                <a:latin typeface="Trebuchet MS" panose="020B0603020202020204" pitchFamily="34" charset="0"/>
              </a:rPr>
              <a:t>The “Customer” level is the entry level where an individual record must begin in IWDS</a:t>
            </a:r>
          </a:p>
          <a:p>
            <a:pPr>
              <a:spcBef>
                <a:spcPts val="0"/>
              </a:spcBef>
            </a:pPr>
            <a:endParaRPr lang="en-US" dirty="0">
              <a:solidFill>
                <a:schemeClr val="tx1"/>
              </a:solidFill>
              <a:latin typeface="Trebuchet MS" panose="020B0603020202020204" pitchFamily="34" charset="0"/>
            </a:endParaRPr>
          </a:p>
          <a:p>
            <a:pPr>
              <a:spcBef>
                <a:spcPts val="0"/>
              </a:spcBef>
            </a:pPr>
            <a:r>
              <a:rPr lang="en-US" dirty="0">
                <a:solidFill>
                  <a:schemeClr val="tx1"/>
                </a:solidFill>
                <a:latin typeface="Trebuchet MS" panose="020B0603020202020204" pitchFamily="34" charset="0"/>
              </a:rPr>
              <a:t>The “Application” level is where the actual applications are recorded, and then after certification, where the services are attached to the application</a:t>
            </a:r>
          </a:p>
          <a:p>
            <a:endParaRPr lang="en-US" dirty="0"/>
          </a:p>
        </p:txBody>
      </p:sp>
      <p:sp>
        <p:nvSpPr>
          <p:cNvPr id="4" name="Footer Placeholder 3">
            <a:extLst>
              <a:ext uri="{FF2B5EF4-FFF2-40B4-BE49-F238E27FC236}">
                <a16:creationId xmlns:a16="http://schemas.microsoft.com/office/drawing/2014/main" id="{0E69D74A-CBAD-4EEC-81AA-6348542A9B41}"/>
              </a:ext>
            </a:extLst>
          </p:cNvPr>
          <p:cNvSpPr>
            <a:spLocks noGrp="1"/>
          </p:cNvSpPr>
          <p:nvPr>
            <p:ph type="ftr" sz="quarter" idx="11"/>
          </p:nvPr>
        </p:nvSpPr>
        <p:spPr/>
        <p:txBody>
          <a:bodyPr/>
          <a:lstStyle/>
          <a:p>
            <a:r>
              <a:rPr lang="en-US" dirty="0"/>
              <a:t>June 22nd, 2023 </a:t>
            </a:r>
          </a:p>
        </p:txBody>
      </p:sp>
    </p:spTree>
    <p:extLst>
      <p:ext uri="{BB962C8B-B14F-4D97-AF65-F5344CB8AC3E}">
        <p14:creationId xmlns:p14="http://schemas.microsoft.com/office/powerpoint/2010/main" val="15558487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3437-9CA0-42FD-8840-53260DBA62ED}"/>
              </a:ext>
            </a:extLst>
          </p:cNvPr>
          <p:cNvSpPr>
            <a:spLocks noGrp="1"/>
          </p:cNvSpPr>
          <p:nvPr>
            <p:ph type="title"/>
          </p:nvPr>
        </p:nvSpPr>
        <p:spPr/>
        <p:txBody>
          <a:bodyPr>
            <a:normAutofit fontScale="90000"/>
          </a:bodyPr>
          <a:lstStyle/>
          <a:p>
            <a:pPr algn="ctr"/>
            <a:r>
              <a:rPr lang="en-US" dirty="0"/>
              <a:t>Education Status Screen </a:t>
            </a:r>
          </a:p>
        </p:txBody>
      </p:sp>
      <p:sp>
        <p:nvSpPr>
          <p:cNvPr id="3" name="Content Placeholder 2">
            <a:extLst>
              <a:ext uri="{FF2B5EF4-FFF2-40B4-BE49-F238E27FC236}">
                <a16:creationId xmlns:a16="http://schemas.microsoft.com/office/drawing/2014/main" id="{350B1A27-2F9A-40BF-8580-DE88467C53D2}"/>
              </a:ext>
            </a:extLst>
          </p:cNvPr>
          <p:cNvSpPr>
            <a:spLocks noGrp="1"/>
          </p:cNvSpPr>
          <p:nvPr>
            <p:ph idx="1"/>
          </p:nvPr>
        </p:nvSpPr>
        <p:spPr/>
        <p:txBody>
          <a:bodyPr/>
          <a:lstStyle/>
          <a:p>
            <a:r>
              <a:rPr lang="en-US" dirty="0">
                <a:solidFill>
                  <a:schemeClr val="tx1"/>
                </a:solidFill>
                <a:latin typeface="Trebuchet MS" panose="020B0603020202020204" pitchFamily="34" charset="0"/>
              </a:rPr>
              <a:t>On the “Education Status” screen within the IWDS application, is where the question, “Based on a completed Basic Skills Screening Tool, does the client meet Basic Skills Deficient Criteria?” has been added </a:t>
            </a:r>
          </a:p>
          <a:p>
            <a:r>
              <a:rPr lang="en-US" dirty="0">
                <a:solidFill>
                  <a:schemeClr val="tx1"/>
                </a:solidFill>
                <a:latin typeface="Trebuchet MS" panose="020B0603020202020204" pitchFamily="34" charset="0"/>
              </a:rPr>
              <a:t>If any question on the screening tool was answered “No” by the client, then the question related to the BSD screening tool on the “Education Status” screen should be answered “Yes”; (see example on next slide)</a:t>
            </a:r>
          </a:p>
          <a:p>
            <a:endParaRPr lang="en-US" dirty="0"/>
          </a:p>
        </p:txBody>
      </p:sp>
      <p:sp>
        <p:nvSpPr>
          <p:cNvPr id="4" name="Footer Placeholder 3">
            <a:extLst>
              <a:ext uri="{FF2B5EF4-FFF2-40B4-BE49-F238E27FC236}">
                <a16:creationId xmlns:a16="http://schemas.microsoft.com/office/drawing/2014/main" id="{B2F21404-F33F-4A77-8D74-790D46944D94}"/>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8628245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5620-AF72-4C5B-BA98-B66E458D7BA3}"/>
              </a:ext>
            </a:extLst>
          </p:cNvPr>
          <p:cNvSpPr>
            <a:spLocks noGrp="1"/>
          </p:cNvSpPr>
          <p:nvPr>
            <p:ph type="title"/>
          </p:nvPr>
        </p:nvSpPr>
        <p:spPr/>
        <p:txBody>
          <a:bodyPr>
            <a:normAutofit fontScale="90000"/>
          </a:bodyPr>
          <a:lstStyle/>
          <a:p>
            <a:pPr algn="ctr"/>
            <a:r>
              <a:rPr lang="en-US" dirty="0"/>
              <a:t>Basic Skills Screening Tool</a:t>
            </a:r>
          </a:p>
        </p:txBody>
      </p:sp>
      <p:sp>
        <p:nvSpPr>
          <p:cNvPr id="4" name="Footer Placeholder 3">
            <a:extLst>
              <a:ext uri="{FF2B5EF4-FFF2-40B4-BE49-F238E27FC236}">
                <a16:creationId xmlns:a16="http://schemas.microsoft.com/office/drawing/2014/main" id="{39C3F345-55B8-41B8-B0FD-8D5C99647B90}"/>
              </a:ext>
            </a:extLst>
          </p:cNvPr>
          <p:cNvSpPr>
            <a:spLocks noGrp="1"/>
          </p:cNvSpPr>
          <p:nvPr>
            <p:ph type="ftr" sz="quarter" idx="11"/>
          </p:nvPr>
        </p:nvSpPr>
        <p:spPr/>
        <p:txBody>
          <a:bodyPr/>
          <a:lstStyle/>
          <a:p>
            <a:r>
              <a:rPr lang="en-US" dirty="0"/>
              <a:t>June 22nd, 2023</a:t>
            </a:r>
          </a:p>
        </p:txBody>
      </p:sp>
      <p:pic>
        <p:nvPicPr>
          <p:cNvPr id="6" name="Content Placeholder 5">
            <a:extLst>
              <a:ext uri="{FF2B5EF4-FFF2-40B4-BE49-F238E27FC236}">
                <a16:creationId xmlns:a16="http://schemas.microsoft.com/office/drawing/2014/main" id="{64515FDA-70A9-4D52-8FC4-A3E6606FD035}"/>
              </a:ext>
            </a:extLst>
          </p:cNvPr>
          <p:cNvPicPr>
            <a:picLocks noGrp="1" noChangeAspect="1"/>
          </p:cNvPicPr>
          <p:nvPr>
            <p:ph idx="1"/>
          </p:nvPr>
        </p:nvPicPr>
        <p:blipFill>
          <a:blip r:embed="rId2"/>
          <a:stretch>
            <a:fillRect/>
          </a:stretch>
        </p:blipFill>
        <p:spPr>
          <a:xfrm>
            <a:off x="2964581" y="1549400"/>
            <a:ext cx="6679933" cy="4627563"/>
          </a:xfrm>
          <a:prstGeom prst="rect">
            <a:avLst/>
          </a:prstGeom>
        </p:spPr>
      </p:pic>
    </p:spTree>
    <p:extLst>
      <p:ext uri="{BB962C8B-B14F-4D97-AF65-F5344CB8AC3E}">
        <p14:creationId xmlns:p14="http://schemas.microsoft.com/office/powerpoint/2010/main" val="5614280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BB0A-66FE-4C79-ACC7-33DAFC9C46A6}"/>
              </a:ext>
            </a:extLst>
          </p:cNvPr>
          <p:cNvSpPr>
            <a:spLocks noGrp="1"/>
          </p:cNvSpPr>
          <p:nvPr>
            <p:ph type="title"/>
          </p:nvPr>
        </p:nvSpPr>
        <p:spPr/>
        <p:txBody>
          <a:bodyPr>
            <a:normAutofit fontScale="90000"/>
          </a:bodyPr>
          <a:lstStyle/>
          <a:p>
            <a:pPr algn="ctr"/>
            <a:r>
              <a:rPr lang="en-US" dirty="0"/>
              <a:t>Education Status Screen </a:t>
            </a:r>
          </a:p>
        </p:txBody>
      </p:sp>
      <p:sp>
        <p:nvSpPr>
          <p:cNvPr id="4" name="Footer Placeholder 3">
            <a:extLst>
              <a:ext uri="{FF2B5EF4-FFF2-40B4-BE49-F238E27FC236}">
                <a16:creationId xmlns:a16="http://schemas.microsoft.com/office/drawing/2014/main" id="{CBE68612-68B9-47A0-AD32-C49E8FC8D515}"/>
              </a:ext>
            </a:extLst>
          </p:cNvPr>
          <p:cNvSpPr>
            <a:spLocks noGrp="1"/>
          </p:cNvSpPr>
          <p:nvPr>
            <p:ph type="ftr" sz="quarter" idx="11"/>
          </p:nvPr>
        </p:nvSpPr>
        <p:spPr/>
        <p:txBody>
          <a:bodyPr/>
          <a:lstStyle/>
          <a:p>
            <a:r>
              <a:rPr lang="en-US" dirty="0"/>
              <a:t>June 22nd, 2023</a:t>
            </a:r>
          </a:p>
        </p:txBody>
      </p:sp>
      <p:sp>
        <p:nvSpPr>
          <p:cNvPr id="7" name="Content Placeholder 6">
            <a:extLst>
              <a:ext uri="{FF2B5EF4-FFF2-40B4-BE49-F238E27FC236}">
                <a16:creationId xmlns:a16="http://schemas.microsoft.com/office/drawing/2014/main" id="{F81B4813-585D-4CD9-B5E2-5134D0647AC3}"/>
              </a:ext>
            </a:extLst>
          </p:cNvPr>
          <p:cNvSpPr>
            <a:spLocks noGrp="1"/>
          </p:cNvSpPr>
          <p:nvPr>
            <p:ph idx="1"/>
          </p:nvPr>
        </p:nvSpPr>
        <p:spPr>
          <a:xfrm>
            <a:off x="838200" y="2118167"/>
            <a:ext cx="4307237" cy="4058796"/>
          </a:xfrm>
        </p:spPr>
        <p:txBody>
          <a:bodyPr>
            <a:normAutofit/>
          </a:bodyPr>
          <a:lstStyle/>
          <a:p>
            <a:pPr marL="0" indent="0">
              <a:buNone/>
            </a:pPr>
            <a:r>
              <a:rPr lang="en-US" dirty="0">
                <a:solidFill>
                  <a:schemeClr val="tx1"/>
                </a:solidFill>
                <a:latin typeface="Trebuchet MS" panose="020B0603020202020204" pitchFamily="34" charset="0"/>
              </a:rPr>
              <a:t>In this situation, the client had a “No” to question #4 on the screening tool, so then the correct response to the “Basic Skills Screening Tool” question is “Yes”.</a:t>
            </a:r>
          </a:p>
        </p:txBody>
      </p:sp>
      <p:pic>
        <p:nvPicPr>
          <p:cNvPr id="11" name="Picture 10">
            <a:extLst>
              <a:ext uri="{FF2B5EF4-FFF2-40B4-BE49-F238E27FC236}">
                <a16:creationId xmlns:a16="http://schemas.microsoft.com/office/drawing/2014/main" id="{256842CA-92D1-46A4-959D-A3FDC6377C78}"/>
              </a:ext>
            </a:extLst>
          </p:cNvPr>
          <p:cNvPicPr>
            <a:picLocks noChangeAspect="1"/>
          </p:cNvPicPr>
          <p:nvPr/>
        </p:nvPicPr>
        <p:blipFill>
          <a:blip r:embed="rId2"/>
          <a:stretch>
            <a:fillRect/>
          </a:stretch>
        </p:blipFill>
        <p:spPr>
          <a:xfrm>
            <a:off x="5569527" y="1499378"/>
            <a:ext cx="5896633" cy="4568913"/>
          </a:xfrm>
          <a:prstGeom prst="rect">
            <a:avLst/>
          </a:prstGeom>
        </p:spPr>
      </p:pic>
      <p:sp>
        <p:nvSpPr>
          <p:cNvPr id="12" name="Left Arrow 4">
            <a:extLst>
              <a:ext uri="{FF2B5EF4-FFF2-40B4-BE49-F238E27FC236}">
                <a16:creationId xmlns:a16="http://schemas.microsoft.com/office/drawing/2014/main" id="{5B6AC131-9E12-47D8-E878-F1B7B014E32C}"/>
              </a:ext>
            </a:extLst>
          </p:cNvPr>
          <p:cNvSpPr/>
          <p:nvPr/>
        </p:nvSpPr>
        <p:spPr>
          <a:xfrm>
            <a:off x="9049665" y="4465830"/>
            <a:ext cx="673681" cy="21316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31697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871A-7C19-4E42-9032-39A3F4C9F061}"/>
              </a:ext>
            </a:extLst>
          </p:cNvPr>
          <p:cNvSpPr>
            <a:spLocks noGrp="1"/>
          </p:cNvSpPr>
          <p:nvPr>
            <p:ph type="title"/>
          </p:nvPr>
        </p:nvSpPr>
        <p:spPr>
          <a:xfrm>
            <a:off x="3211009" y="610865"/>
            <a:ext cx="8025261" cy="561049"/>
          </a:xfrm>
        </p:spPr>
        <p:txBody>
          <a:bodyPr>
            <a:normAutofit fontScale="90000"/>
          </a:bodyPr>
          <a:lstStyle/>
          <a:p>
            <a:r>
              <a:rPr lang="en-US" dirty="0"/>
              <a:t>Employment Characteristics Screen</a:t>
            </a:r>
          </a:p>
        </p:txBody>
      </p:sp>
      <p:sp>
        <p:nvSpPr>
          <p:cNvPr id="3" name="Content Placeholder 2">
            <a:extLst>
              <a:ext uri="{FF2B5EF4-FFF2-40B4-BE49-F238E27FC236}">
                <a16:creationId xmlns:a16="http://schemas.microsoft.com/office/drawing/2014/main" id="{475541BE-BDEC-41A1-9ECD-E89D08750D01}"/>
              </a:ext>
            </a:extLst>
          </p:cNvPr>
          <p:cNvSpPr>
            <a:spLocks noGrp="1"/>
          </p:cNvSpPr>
          <p:nvPr>
            <p:ph idx="1"/>
          </p:nvPr>
        </p:nvSpPr>
        <p:spPr>
          <a:xfrm>
            <a:off x="838200" y="2118167"/>
            <a:ext cx="4415725" cy="4058796"/>
          </a:xfrm>
        </p:spPr>
        <p:txBody>
          <a:bodyPr/>
          <a:lstStyle/>
          <a:p>
            <a:r>
              <a:rPr lang="en-US" dirty="0">
                <a:solidFill>
                  <a:schemeClr val="tx1"/>
                </a:solidFill>
                <a:latin typeface="Trebuchet MS" panose="020B0603020202020204" pitchFamily="34" charset="0"/>
              </a:rPr>
              <a:t>The next screen in the guided application for all WIOA titles is the “Employment Characteristics” screen</a:t>
            </a:r>
            <a:endParaRPr lang="en-US" dirty="0">
              <a:latin typeface="Trebuchet MS" panose="020B0603020202020204" pitchFamily="34" charset="0"/>
            </a:endParaRPr>
          </a:p>
          <a:p>
            <a:r>
              <a:rPr lang="en-US" dirty="0">
                <a:solidFill>
                  <a:schemeClr val="tx1"/>
                </a:solidFill>
                <a:latin typeface="Trebuchet MS" panose="020B0603020202020204" pitchFamily="34" charset="0"/>
              </a:rPr>
              <a:t>We will discuss this screen in detail over the next several slides</a:t>
            </a:r>
          </a:p>
        </p:txBody>
      </p:sp>
      <p:sp>
        <p:nvSpPr>
          <p:cNvPr id="4" name="Footer Placeholder 3">
            <a:extLst>
              <a:ext uri="{FF2B5EF4-FFF2-40B4-BE49-F238E27FC236}">
                <a16:creationId xmlns:a16="http://schemas.microsoft.com/office/drawing/2014/main" id="{843A2019-3697-4B11-9358-32CF11364CC0}"/>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8CB2F3A0-BF8D-439C-96E5-0D8EBD9D3362}"/>
              </a:ext>
            </a:extLst>
          </p:cNvPr>
          <p:cNvPicPr>
            <a:picLocks noChangeAspect="1"/>
          </p:cNvPicPr>
          <p:nvPr/>
        </p:nvPicPr>
        <p:blipFill>
          <a:blip r:embed="rId2"/>
          <a:stretch>
            <a:fillRect/>
          </a:stretch>
        </p:blipFill>
        <p:spPr>
          <a:xfrm>
            <a:off x="5764965" y="1740069"/>
            <a:ext cx="6086475" cy="4048125"/>
          </a:xfrm>
          <a:prstGeom prst="rect">
            <a:avLst/>
          </a:prstGeom>
        </p:spPr>
      </p:pic>
    </p:spTree>
    <p:extLst>
      <p:ext uri="{BB962C8B-B14F-4D97-AF65-F5344CB8AC3E}">
        <p14:creationId xmlns:p14="http://schemas.microsoft.com/office/powerpoint/2010/main" val="34392707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D3382-090A-486E-9077-E1E09C50F662}"/>
              </a:ext>
            </a:extLst>
          </p:cNvPr>
          <p:cNvSpPr>
            <a:spLocks noGrp="1"/>
          </p:cNvSpPr>
          <p:nvPr>
            <p:ph type="title"/>
          </p:nvPr>
        </p:nvSpPr>
        <p:spPr>
          <a:xfrm>
            <a:off x="3211010" y="610865"/>
            <a:ext cx="8025261" cy="561049"/>
          </a:xfrm>
        </p:spPr>
        <p:txBody>
          <a:bodyPr>
            <a:normAutofit fontScale="90000"/>
          </a:bodyPr>
          <a:lstStyle/>
          <a:p>
            <a:r>
              <a:rPr lang="en-US" dirty="0"/>
              <a:t>Employment Characteristics Screen</a:t>
            </a:r>
          </a:p>
        </p:txBody>
      </p:sp>
      <p:sp>
        <p:nvSpPr>
          <p:cNvPr id="3" name="Content Placeholder 2">
            <a:extLst>
              <a:ext uri="{FF2B5EF4-FFF2-40B4-BE49-F238E27FC236}">
                <a16:creationId xmlns:a16="http://schemas.microsoft.com/office/drawing/2014/main" id="{672F749E-8F39-40DE-928D-BC15123DED76}"/>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The “Employment Characteristics” screen is designed to capture what is going on with the client at the time of application</a:t>
            </a:r>
          </a:p>
          <a:p>
            <a:r>
              <a:rPr lang="en-US" altLang="en-US" dirty="0">
                <a:solidFill>
                  <a:schemeClr val="tx1"/>
                </a:solidFill>
                <a:latin typeface="Trebuchet MS" panose="020B0603020202020204" pitchFamily="34" charset="0"/>
              </a:rPr>
              <a:t>For the Dislocated Worker titles, some of the responses do have eligibility criteria</a:t>
            </a:r>
          </a:p>
          <a:p>
            <a:r>
              <a:rPr lang="en-US" altLang="en-US" dirty="0">
                <a:solidFill>
                  <a:schemeClr val="tx1"/>
                </a:solidFill>
                <a:latin typeface="Trebuchet MS" panose="020B0603020202020204" pitchFamily="34" charset="0"/>
              </a:rPr>
              <a:t>Anything with a red (</a:t>
            </a:r>
            <a:r>
              <a:rPr lang="en-US" altLang="en-US" dirty="0">
                <a:solidFill>
                  <a:srgbClr val="FF0000"/>
                </a:solidFill>
                <a:latin typeface="Trebuchet MS" panose="020B0603020202020204" pitchFamily="34" charset="0"/>
              </a:rPr>
              <a:t>*</a:t>
            </a:r>
            <a:r>
              <a:rPr lang="en-US" altLang="en-US" dirty="0">
                <a:solidFill>
                  <a:schemeClr val="tx1"/>
                </a:solidFill>
                <a:latin typeface="Trebuchet MS" panose="020B0603020202020204" pitchFamily="34" charset="0"/>
              </a:rPr>
              <a:t>) asterisk requires a response</a:t>
            </a:r>
            <a:r>
              <a:rPr lang="en-US" dirty="0"/>
              <a:t> </a:t>
            </a:r>
          </a:p>
        </p:txBody>
      </p:sp>
      <p:sp>
        <p:nvSpPr>
          <p:cNvPr id="4" name="Footer Placeholder 3">
            <a:extLst>
              <a:ext uri="{FF2B5EF4-FFF2-40B4-BE49-F238E27FC236}">
                <a16:creationId xmlns:a16="http://schemas.microsoft.com/office/drawing/2014/main" id="{0C897ADA-192B-4629-828B-C755A0263415}"/>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74858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D603-9A03-48BF-93D5-6F9DB4563B66}"/>
              </a:ext>
            </a:extLst>
          </p:cNvPr>
          <p:cNvSpPr>
            <a:spLocks noGrp="1"/>
          </p:cNvSpPr>
          <p:nvPr>
            <p:ph type="title"/>
          </p:nvPr>
        </p:nvSpPr>
        <p:spPr>
          <a:xfrm>
            <a:off x="3211010" y="610865"/>
            <a:ext cx="8142790" cy="561049"/>
          </a:xfrm>
        </p:spPr>
        <p:txBody>
          <a:bodyPr>
            <a:normAutofit fontScale="90000"/>
          </a:bodyPr>
          <a:lstStyle/>
          <a:p>
            <a:pPr algn="ctr"/>
            <a:r>
              <a:rPr lang="en-US" dirty="0"/>
              <a:t>Employment Characteristics Screen</a:t>
            </a:r>
          </a:p>
        </p:txBody>
      </p:sp>
      <p:sp>
        <p:nvSpPr>
          <p:cNvPr id="3" name="Content Placeholder 2">
            <a:extLst>
              <a:ext uri="{FF2B5EF4-FFF2-40B4-BE49-F238E27FC236}">
                <a16:creationId xmlns:a16="http://schemas.microsoft.com/office/drawing/2014/main" id="{64A359CB-A197-4F68-9BF6-0C06E4A00398}"/>
              </a:ext>
            </a:extLst>
          </p:cNvPr>
          <p:cNvSpPr>
            <a:spLocks noGrp="1"/>
          </p:cNvSpPr>
          <p:nvPr>
            <p:ph idx="1"/>
          </p:nvPr>
        </p:nvSpPr>
        <p:spPr>
          <a:xfrm>
            <a:off x="838200" y="2118167"/>
            <a:ext cx="4152254" cy="4058796"/>
          </a:xfrm>
        </p:spPr>
        <p:txBody>
          <a:bodyPr>
            <a:normAutofit/>
          </a:bodyPr>
          <a:lstStyle/>
          <a:p>
            <a:pPr marL="0" indent="0">
              <a:buNone/>
            </a:pPr>
            <a:r>
              <a:rPr lang="en-US" altLang="en-US" sz="2600" dirty="0">
                <a:solidFill>
                  <a:schemeClr val="tx1"/>
                </a:solidFill>
                <a:latin typeface="Trebuchet MS" panose="020B0603020202020204" pitchFamily="34" charset="0"/>
              </a:rPr>
              <a:t>Choices of Labor Force Status – if “Unemployed” or “Employed but Received Notice of Termination/Military Separation” is the status, those responses have eligibility criteria tied to Dislocated Worker criteria.   </a:t>
            </a:r>
            <a:endParaRPr lang="en-US" sz="2600"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878AB43C-8C90-45D7-90D1-F07AF97B9DCE}"/>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E1BB587C-9167-4189-BBE5-9FD58158A60F}"/>
              </a:ext>
            </a:extLst>
          </p:cNvPr>
          <p:cNvPicPr>
            <a:picLocks noChangeAspect="1"/>
          </p:cNvPicPr>
          <p:nvPr/>
        </p:nvPicPr>
        <p:blipFill>
          <a:blip r:embed="rId2"/>
          <a:stretch>
            <a:fillRect/>
          </a:stretch>
        </p:blipFill>
        <p:spPr>
          <a:xfrm>
            <a:off x="5100637" y="1632650"/>
            <a:ext cx="6105525" cy="4057650"/>
          </a:xfrm>
          <a:prstGeom prst="rect">
            <a:avLst/>
          </a:prstGeom>
        </p:spPr>
      </p:pic>
    </p:spTree>
    <p:extLst>
      <p:ext uri="{BB962C8B-B14F-4D97-AF65-F5344CB8AC3E}">
        <p14:creationId xmlns:p14="http://schemas.microsoft.com/office/powerpoint/2010/main" val="6653888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A855-3812-449A-ABD4-4A9971E6A578}"/>
              </a:ext>
            </a:extLst>
          </p:cNvPr>
          <p:cNvSpPr>
            <a:spLocks noGrp="1"/>
          </p:cNvSpPr>
          <p:nvPr>
            <p:ph type="title"/>
          </p:nvPr>
        </p:nvSpPr>
        <p:spPr>
          <a:xfrm>
            <a:off x="3001108" y="610865"/>
            <a:ext cx="8733692" cy="561049"/>
          </a:xfrm>
        </p:spPr>
        <p:txBody>
          <a:bodyPr>
            <a:normAutofit fontScale="90000"/>
          </a:bodyPr>
          <a:lstStyle/>
          <a:p>
            <a:pPr algn="ctr"/>
            <a:r>
              <a:rPr lang="en-US" dirty="0">
                <a:latin typeface="Trebuchet MS" panose="020B0603020202020204" pitchFamily="34" charset="0"/>
              </a:rPr>
              <a:t>Employment Characteristics Screen</a:t>
            </a:r>
          </a:p>
        </p:txBody>
      </p:sp>
      <p:sp>
        <p:nvSpPr>
          <p:cNvPr id="3" name="Content Placeholder 2">
            <a:extLst>
              <a:ext uri="{FF2B5EF4-FFF2-40B4-BE49-F238E27FC236}">
                <a16:creationId xmlns:a16="http://schemas.microsoft.com/office/drawing/2014/main" id="{A4597329-7513-4BFF-AD0D-84F6C60D8493}"/>
              </a:ext>
            </a:extLst>
          </p:cNvPr>
          <p:cNvSpPr>
            <a:spLocks noGrp="1"/>
          </p:cNvSpPr>
          <p:nvPr>
            <p:ph idx="1"/>
          </p:nvPr>
        </p:nvSpPr>
        <p:spPr>
          <a:xfrm>
            <a:off x="838200" y="1749594"/>
            <a:ext cx="4362449" cy="4427369"/>
          </a:xfrm>
        </p:spPr>
        <p:txBody>
          <a:bodyPr>
            <a:normAutofit lnSpcReduction="10000"/>
          </a:bodyPr>
          <a:lstStyle/>
          <a:p>
            <a:r>
              <a:rPr lang="en-US" sz="2400" dirty="0">
                <a:solidFill>
                  <a:schemeClr val="tx1"/>
                </a:solidFill>
                <a:latin typeface="Trebuchet MS" panose="020B0603020202020204" pitchFamily="34" charset="0"/>
              </a:rPr>
              <a:t>For UI Status, these responses have eligibility criteria tied to eligibility under the Dislocated Worker title of Unlikely to Return to Previous Industry or Occupation</a:t>
            </a:r>
          </a:p>
          <a:p>
            <a:r>
              <a:rPr lang="en-US" altLang="en-US" sz="2400" dirty="0">
                <a:solidFill>
                  <a:schemeClr val="tx1"/>
                </a:solidFill>
                <a:latin typeface="Trebuchet MS" panose="020B0603020202020204" pitchFamily="34" charset="0"/>
              </a:rPr>
              <a:t>There was an alternative Pandemic Unemployment Assistance (PUA), if a client is eligible or exhausted for PUA or traditional UI, they should be recorded accordingly</a:t>
            </a:r>
            <a:endParaRPr lang="en-US" sz="2400"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B2FA31B0-9FD9-47D8-B1BC-233221B19041}"/>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FCCAB260-CE10-4A24-B458-B5A49ED3CDA5}"/>
              </a:ext>
            </a:extLst>
          </p:cNvPr>
          <p:cNvPicPr>
            <a:picLocks noChangeAspect="1"/>
          </p:cNvPicPr>
          <p:nvPr/>
        </p:nvPicPr>
        <p:blipFill>
          <a:blip r:embed="rId2"/>
          <a:stretch>
            <a:fillRect/>
          </a:stretch>
        </p:blipFill>
        <p:spPr>
          <a:xfrm>
            <a:off x="5646128" y="1859939"/>
            <a:ext cx="5905500" cy="4029075"/>
          </a:xfrm>
          <a:prstGeom prst="rect">
            <a:avLst/>
          </a:prstGeom>
        </p:spPr>
      </p:pic>
    </p:spTree>
    <p:extLst>
      <p:ext uri="{BB962C8B-B14F-4D97-AF65-F5344CB8AC3E}">
        <p14:creationId xmlns:p14="http://schemas.microsoft.com/office/powerpoint/2010/main" val="11439584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D560-0636-C868-D976-4CCDA0F2F683}"/>
              </a:ext>
            </a:extLst>
          </p:cNvPr>
          <p:cNvSpPr>
            <a:spLocks noGrp="1"/>
          </p:cNvSpPr>
          <p:nvPr>
            <p:ph type="title"/>
          </p:nvPr>
        </p:nvSpPr>
        <p:spPr>
          <a:xfrm>
            <a:off x="3001108" y="510614"/>
            <a:ext cx="8839200" cy="561049"/>
          </a:xfrm>
        </p:spPr>
        <p:txBody>
          <a:bodyPr>
            <a:normAutofit fontScale="90000"/>
          </a:bodyPr>
          <a:lstStyle/>
          <a:p>
            <a:pPr algn="ctr"/>
            <a:r>
              <a:rPr lang="en-US" dirty="0">
                <a:latin typeface="Trebuchet MS" panose="020B0603020202020204" pitchFamily="34" charset="0"/>
              </a:rPr>
              <a:t>Employment Characteristics Screen</a:t>
            </a:r>
          </a:p>
        </p:txBody>
      </p:sp>
      <p:sp>
        <p:nvSpPr>
          <p:cNvPr id="3" name="Content Placeholder 2">
            <a:extLst>
              <a:ext uri="{FF2B5EF4-FFF2-40B4-BE49-F238E27FC236}">
                <a16:creationId xmlns:a16="http://schemas.microsoft.com/office/drawing/2014/main" id="{E57E3EA3-99C3-CA4B-92C8-BC57DED77EE2}"/>
              </a:ext>
            </a:extLst>
          </p:cNvPr>
          <p:cNvSpPr>
            <a:spLocks noGrp="1"/>
          </p:cNvSpPr>
          <p:nvPr>
            <p:ph idx="1"/>
          </p:nvPr>
        </p:nvSpPr>
        <p:spPr>
          <a:xfrm>
            <a:off x="838200" y="2118167"/>
            <a:ext cx="5071412" cy="4058796"/>
          </a:xfrm>
        </p:spPr>
        <p:txBody>
          <a:bodyPr/>
          <a:lstStyle/>
          <a:p>
            <a:pPr marL="0" indent="0">
              <a:buNone/>
            </a:pPr>
            <a:r>
              <a:rPr lang="en-US" dirty="0">
                <a:solidFill>
                  <a:schemeClr val="tx1"/>
                </a:solidFill>
                <a:latin typeface="Trebuchet MS" panose="020B0603020202020204" pitchFamily="34" charset="0"/>
              </a:rPr>
              <a:t>Next question on the “Employment Characteristics Screen” is the “Tenure” question:</a:t>
            </a:r>
          </a:p>
        </p:txBody>
      </p:sp>
      <p:sp>
        <p:nvSpPr>
          <p:cNvPr id="4" name="Footer Placeholder 3">
            <a:extLst>
              <a:ext uri="{FF2B5EF4-FFF2-40B4-BE49-F238E27FC236}">
                <a16:creationId xmlns:a16="http://schemas.microsoft.com/office/drawing/2014/main" id="{E48D8552-F6CA-60E6-7321-62743A8DF655}"/>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ADDD898D-298E-9A83-6045-AD16F81123F1}"/>
              </a:ext>
            </a:extLst>
          </p:cNvPr>
          <p:cNvPicPr>
            <a:picLocks noChangeAspect="1"/>
          </p:cNvPicPr>
          <p:nvPr/>
        </p:nvPicPr>
        <p:blipFill>
          <a:blip r:embed="rId2"/>
          <a:stretch>
            <a:fillRect/>
          </a:stretch>
        </p:blipFill>
        <p:spPr>
          <a:xfrm>
            <a:off x="5909612" y="1732430"/>
            <a:ext cx="5323069" cy="3963152"/>
          </a:xfrm>
          <a:prstGeom prst="rect">
            <a:avLst/>
          </a:prstGeom>
        </p:spPr>
      </p:pic>
    </p:spTree>
    <p:extLst>
      <p:ext uri="{BB962C8B-B14F-4D97-AF65-F5344CB8AC3E}">
        <p14:creationId xmlns:p14="http://schemas.microsoft.com/office/powerpoint/2010/main" val="3467583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3D2C-99DA-39B8-9C0C-1BF9664E5599}"/>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Tenure Definition</a:t>
            </a:r>
          </a:p>
        </p:txBody>
      </p:sp>
      <p:sp>
        <p:nvSpPr>
          <p:cNvPr id="3" name="Content Placeholder 2">
            <a:extLst>
              <a:ext uri="{FF2B5EF4-FFF2-40B4-BE49-F238E27FC236}">
                <a16:creationId xmlns:a16="http://schemas.microsoft.com/office/drawing/2014/main" id="{135BF68B-FB4A-9425-A8D7-DF0F4F1B5AE4}"/>
              </a:ext>
            </a:extLst>
          </p:cNvPr>
          <p:cNvSpPr>
            <a:spLocks noGrp="1"/>
          </p:cNvSpPr>
          <p:nvPr>
            <p:ph idx="1"/>
          </p:nvPr>
        </p:nvSpPr>
        <p:spPr/>
        <p:txBody>
          <a:bodyPr/>
          <a:lstStyle/>
          <a:p>
            <a:pPr marL="0" indent="0">
              <a:buNone/>
            </a:pPr>
            <a:r>
              <a:rPr lang="en-US" altLang="en-US" sz="2400" dirty="0">
                <a:solidFill>
                  <a:schemeClr val="tx1"/>
                </a:solidFill>
                <a:latin typeface="Trebuchet MS" panose="020B0603020202020204" pitchFamily="34" charset="0"/>
              </a:rPr>
              <a:t>This individual that has been terminated or laid off or has received notice of employment termination or layoff; and as listed </a:t>
            </a:r>
            <a:r>
              <a:rPr lang="en-US" altLang="en-US" sz="2400"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sz="2400" b="1" u="sng" dirty="0">
                <a:solidFill>
                  <a:schemeClr val="tx1"/>
                </a:solidFill>
                <a:latin typeface="Trebuchet MS" panose="020B0603020202020204" pitchFamily="34" charset="0"/>
              </a:rPr>
              <a:t>Dislocated Worker Eligibility - paragraphs I.1.a.2.b) </a:t>
            </a:r>
          </a:p>
          <a:p>
            <a:pPr marL="0" indent="0">
              <a:buNone/>
            </a:pPr>
            <a:endParaRPr lang="en-US" altLang="en-US" sz="2200" dirty="0">
              <a:solidFill>
                <a:schemeClr val="tx1"/>
              </a:solidFill>
            </a:endParaRPr>
          </a:p>
          <a:p>
            <a:pPr lvl="1"/>
            <a:r>
              <a:rPr lang="en-US" dirty="0">
                <a:solidFill>
                  <a:schemeClr val="tx1"/>
                </a:solidFill>
                <a:effectLst/>
                <a:latin typeface="Trebuchet MS" panose="020B0603020202020204" pitchFamily="34" charset="0"/>
                <a:ea typeface="Arial" panose="020B0604020202020204" pitchFamily="34" charset="0"/>
              </a:rPr>
              <a:t>Tenure = has been employed for a duration sufficient to demonstrate attachment to the workforce (meaning the individual must have at least thirty (30) days of employment in the industry or occupation from which they were dislocated) but is not eligible for unemployment compensation due to insufficient earnings or having performed services for an employer that were not covered under a state unemployment compensation law</a:t>
            </a:r>
            <a:r>
              <a:rPr lang="en-US" sz="2000" dirty="0">
                <a:solidFill>
                  <a:schemeClr val="tx1"/>
                </a:solidFill>
                <a:effectLst/>
                <a:ea typeface="Arial" panose="020B0604020202020204" pitchFamily="34" charset="0"/>
              </a:rPr>
              <a:t>; </a:t>
            </a:r>
          </a:p>
          <a:p>
            <a:endParaRPr lang="en-US" dirty="0"/>
          </a:p>
        </p:txBody>
      </p:sp>
      <p:sp>
        <p:nvSpPr>
          <p:cNvPr id="4" name="Footer Placeholder 3">
            <a:extLst>
              <a:ext uri="{FF2B5EF4-FFF2-40B4-BE49-F238E27FC236}">
                <a16:creationId xmlns:a16="http://schemas.microsoft.com/office/drawing/2014/main" id="{EA03E1C0-C1DA-4BCD-44D6-22155DFCBE4B}"/>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0183863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7760-2692-400E-D70F-99FF8F3107C9}"/>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Tenure Alternative to UI</a:t>
            </a:r>
          </a:p>
        </p:txBody>
      </p:sp>
      <p:sp>
        <p:nvSpPr>
          <p:cNvPr id="3" name="Content Placeholder 2">
            <a:extLst>
              <a:ext uri="{FF2B5EF4-FFF2-40B4-BE49-F238E27FC236}">
                <a16:creationId xmlns:a16="http://schemas.microsoft.com/office/drawing/2014/main" id="{B13494DE-F745-C812-FC02-6A19B6CDE3AD}"/>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“Tenure” is for an individual who worked at a job (or in the industry) for at least </a:t>
            </a:r>
            <a:r>
              <a:rPr lang="en-US" altLang="en-US" b="1" u="sng" dirty="0">
                <a:solidFill>
                  <a:schemeClr val="tx1"/>
                </a:solidFill>
                <a:latin typeface="Trebuchet MS" panose="020B0603020202020204" pitchFamily="34" charset="0"/>
              </a:rPr>
              <a:t>30</a:t>
            </a:r>
            <a:r>
              <a:rPr lang="en-US" altLang="en-US" dirty="0">
                <a:solidFill>
                  <a:schemeClr val="tx1"/>
                </a:solidFill>
                <a:latin typeface="Trebuchet MS" panose="020B0603020202020204" pitchFamily="34" charset="0"/>
              </a:rPr>
              <a:t> days, where the employer </a:t>
            </a:r>
            <a:r>
              <a:rPr lang="en-US" altLang="en-US" b="1" u="sng" dirty="0">
                <a:solidFill>
                  <a:schemeClr val="tx1"/>
                </a:solidFill>
                <a:latin typeface="Trebuchet MS" panose="020B0603020202020204" pitchFamily="34" charset="0"/>
              </a:rPr>
              <a:t>did not</a:t>
            </a:r>
            <a:r>
              <a:rPr lang="en-US" altLang="en-US" b="1" dirty="0">
                <a:solidFill>
                  <a:schemeClr val="tx1"/>
                </a:solidFill>
                <a:latin typeface="Trebuchet MS" panose="020B0603020202020204" pitchFamily="34" charset="0"/>
              </a:rPr>
              <a:t> </a:t>
            </a:r>
            <a:r>
              <a:rPr lang="en-US" altLang="en-US" dirty="0">
                <a:solidFill>
                  <a:schemeClr val="tx1"/>
                </a:solidFill>
                <a:latin typeface="Trebuchet MS" panose="020B0603020202020204" pitchFamily="34" charset="0"/>
              </a:rPr>
              <a:t>pay into the UI system on behalf of the employee</a:t>
            </a:r>
          </a:p>
          <a:p>
            <a:endParaRPr lang="en-US" altLang="en-US"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OR “Tenure” is for an individual who worked full-time at their dislocation job (or in the industry) for at least 30 days and had insufficient wages to draw a monetary UI benefit</a:t>
            </a:r>
          </a:p>
          <a:p>
            <a:endParaRPr lang="en-US" dirty="0"/>
          </a:p>
        </p:txBody>
      </p:sp>
      <p:sp>
        <p:nvSpPr>
          <p:cNvPr id="4" name="Footer Placeholder 3">
            <a:extLst>
              <a:ext uri="{FF2B5EF4-FFF2-40B4-BE49-F238E27FC236}">
                <a16:creationId xmlns:a16="http://schemas.microsoft.com/office/drawing/2014/main" id="{AB2C9F1B-8434-4722-B4CA-2C15ADBB7622}"/>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7902857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E0778AC289F4EB04DB885D8ABD4C8" ma:contentTypeVersion="12" ma:contentTypeDescription="Create a new document." ma:contentTypeScope="" ma:versionID="a25f623f3b31a549651c82a85a97c9ff">
  <xsd:schema xmlns:xsd="http://www.w3.org/2001/XMLSchema" xmlns:xs="http://www.w3.org/2001/XMLSchema" xmlns:p="http://schemas.microsoft.com/office/2006/metadata/properties" xmlns:ns1="http://schemas.microsoft.com/sharepoint/v3" xmlns:ns3="8430a93d-6297-48af-9e97-891a18a10308" targetNamespace="http://schemas.microsoft.com/office/2006/metadata/properties" ma:root="true" ma:fieldsID="68c56d77286b0cd382f9abff435afc5c" ns1:_="" ns3:_="">
    <xsd:import namespace="http://schemas.microsoft.com/sharepoint/v3"/>
    <xsd:import namespace="8430a93d-6297-48af-9e97-891a18a103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30a93d-6297-48af-9e97-891a18a10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E384699-5B16-4E47-8274-DC91BF80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30a93d-6297-48af-9e97-891a18a10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7DC71E-4868-4FEE-BFF4-142DD03DB40F}">
  <ds:schemaRefs>
    <ds:schemaRef ds:uri="http://schemas.microsoft.com/sharepoint/v3/contenttype/forms"/>
  </ds:schemaRefs>
</ds:datastoreItem>
</file>

<file path=customXml/itemProps3.xml><?xml version="1.0" encoding="utf-8"?>
<ds:datastoreItem xmlns:ds="http://schemas.openxmlformats.org/officeDocument/2006/customXml" ds:itemID="{7ADCDAE9-398C-4861-A693-B87F4624A071}">
  <ds:schemaRefs>
    <ds:schemaRef ds:uri="http://schemas.microsoft.com/office/2006/metadata/properties"/>
    <ds:schemaRef ds:uri="8430a93d-6297-48af-9e97-891a18a10308"/>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20952</TotalTime>
  <Words>10004</Words>
  <Application>Microsoft Office PowerPoint</Application>
  <PresentationFormat>Widescreen</PresentationFormat>
  <Paragraphs>724</Paragraphs>
  <Slides>171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171</vt:i4>
      </vt:variant>
    </vt:vector>
  </HeadingPairs>
  <TitlesOfParts>
    <vt:vector size="177" baseType="lpstr">
      <vt:lpstr>Arial</vt:lpstr>
      <vt:lpstr>Calibri</vt:lpstr>
      <vt:lpstr>Candara</vt:lpstr>
      <vt:lpstr>Trebuchet MS</vt:lpstr>
      <vt:lpstr>Wingdings</vt:lpstr>
      <vt:lpstr>Office Theme</vt:lpstr>
      <vt:lpstr>Building a Client in IWDS              </vt:lpstr>
      <vt:lpstr>Objective</vt:lpstr>
      <vt:lpstr>Illinois Workforce Development System</vt:lpstr>
      <vt:lpstr>IWDS Access</vt:lpstr>
      <vt:lpstr>Active/Inactive IWDS Account</vt:lpstr>
      <vt:lpstr>Logging into IWDS</vt:lpstr>
      <vt:lpstr>Training Platform of IWDS</vt:lpstr>
      <vt:lpstr>Training Platform of IWDS</vt:lpstr>
      <vt:lpstr>IWDS Client Level Records</vt:lpstr>
      <vt:lpstr>Records in IWDS</vt:lpstr>
      <vt:lpstr>Search Customers</vt:lpstr>
      <vt:lpstr>Searching for an Individual in IWDS</vt:lpstr>
      <vt:lpstr>Searching for an Individual in IWDS</vt:lpstr>
      <vt:lpstr>Example Recommended Customer Search in IWDS</vt:lpstr>
      <vt:lpstr>Searching for an Individual in IWDS</vt:lpstr>
      <vt:lpstr>Searching for an Individual in IWDS</vt:lpstr>
      <vt:lpstr>Searching for an Individual in IwN</vt:lpstr>
      <vt:lpstr>Creating a Customer Record </vt:lpstr>
      <vt:lpstr>Creating a Customer Record </vt:lpstr>
      <vt:lpstr>Auto Created IwN Account</vt:lpstr>
      <vt:lpstr>Recording Local (Self) Services</vt:lpstr>
      <vt:lpstr>Recording Local (Self) Services</vt:lpstr>
      <vt:lpstr>Recording Local (Self) Services</vt:lpstr>
      <vt:lpstr>Viewing Local Services</vt:lpstr>
      <vt:lpstr>Viewing Local Services</vt:lpstr>
      <vt:lpstr>Adding an Application </vt:lpstr>
      <vt:lpstr>Adding an Application</vt:lpstr>
      <vt:lpstr>Application Definition Screen</vt:lpstr>
      <vt:lpstr>Guided Application</vt:lpstr>
      <vt:lpstr>Guided Application</vt:lpstr>
      <vt:lpstr>Guided Application</vt:lpstr>
      <vt:lpstr>Contact Information Screen</vt:lpstr>
      <vt:lpstr>Contact Information</vt:lpstr>
      <vt:lpstr>Additional Contacts</vt:lpstr>
      <vt:lpstr>Additional Contacts</vt:lpstr>
      <vt:lpstr>Additional Contacts</vt:lpstr>
      <vt:lpstr>Additional Contacts</vt:lpstr>
      <vt:lpstr>Private Information Screen</vt:lpstr>
      <vt:lpstr>Private Information Screen</vt:lpstr>
      <vt:lpstr>Authorized to Work in the U.S.</vt:lpstr>
      <vt:lpstr>Private Information Screen</vt:lpstr>
      <vt:lpstr>Selective Service Compliance</vt:lpstr>
      <vt:lpstr>Private Information Screen</vt:lpstr>
      <vt:lpstr>Individual with a Disability</vt:lpstr>
      <vt:lpstr>Category of Disability</vt:lpstr>
      <vt:lpstr>WIOA Disability Reporting Fields  </vt:lpstr>
      <vt:lpstr>Veterans Information Screen </vt:lpstr>
      <vt:lpstr>Veteran Status Choices</vt:lpstr>
      <vt:lpstr>Additional Veterans Information </vt:lpstr>
      <vt:lpstr>Veterans Information Screen</vt:lpstr>
      <vt:lpstr>Veterans Information Screen </vt:lpstr>
      <vt:lpstr>Veterans Information Screen </vt:lpstr>
      <vt:lpstr>Veterans Priority of Service </vt:lpstr>
      <vt:lpstr>Veterans Information Screen </vt:lpstr>
      <vt:lpstr>Veterans Information Screen </vt:lpstr>
      <vt:lpstr>Veterans Information Screen</vt:lpstr>
      <vt:lpstr>Veterans Information Screen </vt:lpstr>
      <vt:lpstr>Concurrent Programs Screen </vt:lpstr>
      <vt:lpstr>Concurrent Programs Screen</vt:lpstr>
      <vt:lpstr>Concurrent Programs</vt:lpstr>
      <vt:lpstr>Recording Assessment Testing </vt:lpstr>
      <vt:lpstr>Assessment Testing </vt:lpstr>
      <vt:lpstr>Exceptions to Testing</vt:lpstr>
      <vt:lpstr>Exceptions to Testing</vt:lpstr>
      <vt:lpstr>Recording Assessment Tests</vt:lpstr>
      <vt:lpstr>Category of Assessment Tests</vt:lpstr>
      <vt:lpstr>Recording Assessment Tests</vt:lpstr>
      <vt:lpstr>Recording Assessment Tests</vt:lpstr>
      <vt:lpstr>Scoring GLE on the various Exceptions to Testing</vt:lpstr>
      <vt:lpstr>Test Dates on the various Exceptions to Testing</vt:lpstr>
      <vt:lpstr>Recording Exceptions to Testing</vt:lpstr>
      <vt:lpstr>Assessment Tests</vt:lpstr>
      <vt:lpstr>Characteristics and Barriers Screen</vt:lpstr>
      <vt:lpstr>Characteristics and Barriers Screen</vt:lpstr>
      <vt:lpstr>Characteristics and Barriers Screen</vt:lpstr>
      <vt:lpstr>English Language Learner</vt:lpstr>
      <vt:lpstr>English Language Learner</vt:lpstr>
      <vt:lpstr>Characteristics and Barriers Screen</vt:lpstr>
      <vt:lpstr>Characteristics and Barriers Screen</vt:lpstr>
      <vt:lpstr>Characteristics and Barriers Screen</vt:lpstr>
      <vt:lpstr>Characteristics and Barriers Screen</vt:lpstr>
      <vt:lpstr>Facing Substantial Cultural Barriers</vt:lpstr>
      <vt:lpstr>Characteristics and Barriers Screen</vt:lpstr>
      <vt:lpstr>Youth Barriers Screen</vt:lpstr>
      <vt:lpstr>Youth Barriers Screen</vt:lpstr>
      <vt:lpstr>Education Status Screen </vt:lpstr>
      <vt:lpstr>Education Status Screen </vt:lpstr>
      <vt:lpstr>Education Status Screen </vt:lpstr>
      <vt:lpstr>Education Status Screen </vt:lpstr>
      <vt:lpstr>Education Status Screen </vt:lpstr>
      <vt:lpstr>Basic Skills Screening Tool</vt:lpstr>
      <vt:lpstr>Education Status Screen </vt:lpstr>
      <vt:lpstr>Employment Characteristics Screen</vt:lpstr>
      <vt:lpstr>Employment Characteristics Screen</vt:lpstr>
      <vt:lpstr>Employment Characteristics Screen</vt:lpstr>
      <vt:lpstr>Employment Characteristics Screen</vt:lpstr>
      <vt:lpstr>Employment Characteristics Screen</vt:lpstr>
      <vt:lpstr>Tenure Definition</vt:lpstr>
      <vt:lpstr>Tenure Alternative to UI</vt:lpstr>
      <vt:lpstr>Recent Guidance from IDES</vt:lpstr>
      <vt:lpstr> Tenure – Military Separation</vt:lpstr>
      <vt:lpstr>Employment Characteristics Screen</vt:lpstr>
      <vt:lpstr>Example of “Tenure” Jobs   </vt:lpstr>
      <vt:lpstr>Employment Characteristics Screen</vt:lpstr>
      <vt:lpstr>Employment Characteristics Screen</vt:lpstr>
      <vt:lpstr>Under-Employed Definition/Criteria </vt:lpstr>
      <vt:lpstr>Under-Employed Definition/Criteria </vt:lpstr>
      <vt:lpstr>Dislocated Worker Characteristics </vt:lpstr>
      <vt:lpstr>Dislocated Worker Characteristics </vt:lpstr>
      <vt:lpstr>Dislocated Worker Characteristics </vt:lpstr>
      <vt:lpstr>Requires Additional Assistance</vt:lpstr>
      <vt:lpstr>Require Additional Assistance</vt:lpstr>
      <vt:lpstr>Requires Additional Assistance</vt:lpstr>
      <vt:lpstr>Unlikely to Return Criteria</vt:lpstr>
      <vt:lpstr> Unemployed Six Months with One Month of Job Search</vt:lpstr>
      <vt:lpstr>Dislocated Worker Characteristics </vt:lpstr>
      <vt:lpstr>Displaced Homemaker</vt:lpstr>
      <vt:lpstr>Dislocated Worker Characteristics </vt:lpstr>
      <vt:lpstr>Spouse of Active-Duty Service Member </vt:lpstr>
      <vt:lpstr>Alternative DWG 1N Criteria </vt:lpstr>
      <vt:lpstr>Alternative Employment Recovery Criteria</vt:lpstr>
      <vt:lpstr>Dislocated Worker Characteristics </vt:lpstr>
      <vt:lpstr>List Work History</vt:lpstr>
      <vt:lpstr>List Work History</vt:lpstr>
      <vt:lpstr>Searching DETS/IEBS</vt:lpstr>
      <vt:lpstr>Checking DETS/IEBS ID:</vt:lpstr>
      <vt:lpstr>Searching DETS/IEBS ID:</vt:lpstr>
      <vt:lpstr>Search by City &amp; State</vt:lpstr>
      <vt:lpstr>Working in “Training IWDS”</vt:lpstr>
      <vt:lpstr>IEBS/DETS Events for all Armed Services Created  </vt:lpstr>
      <vt:lpstr>List Work History</vt:lpstr>
      <vt:lpstr>Add Job</vt:lpstr>
      <vt:lpstr>Add Job</vt:lpstr>
      <vt:lpstr>List Job History</vt:lpstr>
      <vt:lpstr>Public Assistance Screen</vt:lpstr>
      <vt:lpstr>Public Assistance Screen</vt:lpstr>
      <vt:lpstr>Public Assistance Screen</vt:lpstr>
      <vt:lpstr>Public Assistance Screen</vt:lpstr>
      <vt:lpstr>Public Assistance Screen</vt:lpstr>
      <vt:lpstr>Public Assistance Screen</vt:lpstr>
      <vt:lpstr>Public Assistance Screen</vt:lpstr>
      <vt:lpstr>Public Assistance Screen</vt:lpstr>
      <vt:lpstr>Public Assistance Screen</vt:lpstr>
      <vt:lpstr>Public Assistance Screen</vt:lpstr>
      <vt:lpstr>Family Characteristics Screen</vt:lpstr>
      <vt:lpstr>WIOA Family Definition </vt:lpstr>
      <vt:lpstr>Family Characteristics Screen</vt:lpstr>
      <vt:lpstr>Family Characteristics Screen</vt:lpstr>
      <vt:lpstr>Family Characteristics Screen</vt:lpstr>
      <vt:lpstr>Family Characteristics Screen</vt:lpstr>
      <vt:lpstr>Income Calculation Screen </vt:lpstr>
      <vt:lpstr>Family Income Calculation</vt:lpstr>
      <vt:lpstr>Family Income Calculation</vt:lpstr>
      <vt:lpstr>Family Income Calculation</vt:lpstr>
      <vt:lpstr>Current Low-Income Levels</vt:lpstr>
      <vt:lpstr>Family Income Calculation</vt:lpstr>
      <vt:lpstr>Family Income Calculation Requirements</vt:lpstr>
      <vt:lpstr>This Income Calculation</vt:lpstr>
      <vt:lpstr>Income Calculation Screen</vt:lpstr>
      <vt:lpstr>Family Income Calculation</vt:lpstr>
      <vt:lpstr>WIOA Training Criteria Screen</vt:lpstr>
      <vt:lpstr>WIOA Training Criteria Screen</vt:lpstr>
      <vt:lpstr>WIOA Training Criteria Screen</vt:lpstr>
      <vt:lpstr>WIOA Training Criteria Screen</vt:lpstr>
      <vt:lpstr>WIOA Training Criteria Screen</vt:lpstr>
      <vt:lpstr>Eligibility Determination Screen </vt:lpstr>
      <vt:lpstr>Application Date</vt:lpstr>
      <vt:lpstr>Eligibility Determination Screen</vt:lpstr>
      <vt:lpstr>Eligibility Determination Screen</vt:lpstr>
      <vt:lpstr>WIOA Eligibility Results</vt:lpstr>
      <vt:lpstr>Concludes this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Services             Why, How, When</dc:title>
  <dc:creator>Potts, James</dc:creator>
  <cp:lastModifiedBy>James Potts</cp:lastModifiedBy>
  <cp:revision>522</cp:revision>
  <dcterms:created xsi:type="dcterms:W3CDTF">2021-03-25T12:28:35Z</dcterms:created>
  <dcterms:modified xsi:type="dcterms:W3CDTF">2023-06-22T17:19:54Z</dcterms:modified>
</cp:coreProperties>
</file>