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7"/>
  </p:notesMasterIdLst>
  <p:handoutMasterIdLst>
    <p:handoutMasterId r:id="rId68"/>
  </p:handoutMasterIdLst>
  <p:sldIdLst>
    <p:sldId id="256" r:id="rId5"/>
    <p:sldId id="257" r:id="rId6"/>
    <p:sldId id="2554" r:id="rId7"/>
    <p:sldId id="2542" r:id="rId8"/>
    <p:sldId id="2543" r:id="rId9"/>
    <p:sldId id="2544" r:id="rId10"/>
    <p:sldId id="2545" r:id="rId11"/>
    <p:sldId id="2576" r:id="rId12"/>
    <p:sldId id="2548" r:id="rId13"/>
    <p:sldId id="2549" r:id="rId14"/>
    <p:sldId id="2555" r:id="rId15"/>
    <p:sldId id="2557" r:id="rId16"/>
    <p:sldId id="2550" r:id="rId17"/>
    <p:sldId id="2551" r:id="rId18"/>
    <p:sldId id="2552" r:id="rId19"/>
    <p:sldId id="2561" r:id="rId20"/>
    <p:sldId id="2553" r:id="rId21"/>
    <p:sldId id="2558" r:id="rId22"/>
    <p:sldId id="2559" r:id="rId23"/>
    <p:sldId id="2560" r:id="rId24"/>
    <p:sldId id="2562" r:id="rId25"/>
    <p:sldId id="2563" r:id="rId26"/>
    <p:sldId id="2564" r:id="rId27"/>
    <p:sldId id="2565" r:id="rId28"/>
    <p:sldId id="2566" r:id="rId29"/>
    <p:sldId id="2546" r:id="rId30"/>
    <p:sldId id="2567" r:id="rId31"/>
    <p:sldId id="2571" r:id="rId32"/>
    <p:sldId id="2572" r:id="rId33"/>
    <p:sldId id="2573" r:id="rId34"/>
    <p:sldId id="2574" r:id="rId35"/>
    <p:sldId id="2575" r:id="rId36"/>
    <p:sldId id="2568" r:id="rId37"/>
    <p:sldId id="2569" r:id="rId38"/>
    <p:sldId id="2585" r:id="rId39"/>
    <p:sldId id="2587" r:id="rId40"/>
    <p:sldId id="2586" r:id="rId41"/>
    <p:sldId id="2588" r:id="rId42"/>
    <p:sldId id="2589" r:id="rId43"/>
    <p:sldId id="2590" r:id="rId44"/>
    <p:sldId id="2570" r:id="rId45"/>
    <p:sldId id="2591" r:id="rId46"/>
    <p:sldId id="2592" r:id="rId47"/>
    <p:sldId id="2593" r:id="rId48"/>
    <p:sldId id="2594" r:id="rId49"/>
    <p:sldId id="2595" r:id="rId50"/>
    <p:sldId id="2596" r:id="rId51"/>
    <p:sldId id="2597" r:id="rId52"/>
    <p:sldId id="2577" r:id="rId53"/>
    <p:sldId id="2598" r:id="rId54"/>
    <p:sldId id="2578" r:id="rId55"/>
    <p:sldId id="2583" r:id="rId56"/>
    <p:sldId id="2579" r:id="rId57"/>
    <p:sldId id="2580" r:id="rId58"/>
    <p:sldId id="2599" r:id="rId59"/>
    <p:sldId id="2600" r:id="rId60"/>
    <p:sldId id="2601" r:id="rId61"/>
    <p:sldId id="2602" r:id="rId62"/>
    <p:sldId id="2604" r:id="rId63"/>
    <p:sldId id="2605" r:id="rId64"/>
    <p:sldId id="2603" r:id="rId65"/>
    <p:sldId id="2582" r:id="rId66"/>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8" autoAdjust="0"/>
    <p:restoredTop sz="90075" autoAdjust="0"/>
  </p:normalViewPr>
  <p:slideViewPr>
    <p:cSldViewPr snapToGrid="0" snapToObjects="1">
      <p:cViewPr varScale="1">
        <p:scale>
          <a:sx n="77" d="100"/>
          <a:sy n="77" d="100"/>
        </p:scale>
        <p:origin x="1282" y="6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6/22/2023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6/22/2023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35</a:t>
            </a:fld>
            <a:endParaRPr lang="en-US" dirty="0"/>
          </a:p>
        </p:txBody>
      </p:sp>
    </p:spTree>
    <p:extLst>
      <p:ext uri="{BB962C8B-B14F-4D97-AF65-F5344CB8AC3E}">
        <p14:creationId xmlns:p14="http://schemas.microsoft.com/office/powerpoint/2010/main" val="2838835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June 22nd, 2023</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June 22nd,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296214"/>
            <a:ext cx="5875606" cy="2331239"/>
          </a:xfrm>
        </p:spPr>
        <p:txBody>
          <a:bodyPr>
            <a:normAutofit fontScale="90000"/>
          </a:bodyPr>
          <a:lstStyle/>
          <a:p>
            <a:pPr algn="ctr"/>
            <a:r>
              <a:rPr lang="en-US" altLang="en-US" sz="4000" dirty="0">
                <a:effectLst>
                  <a:outerShdw blurRad="38100" dist="38100" dir="2700000" algn="tl">
                    <a:srgbClr val="000000">
                      <a:alpha val="43137"/>
                    </a:srgbClr>
                  </a:outerShdw>
                </a:effectLst>
                <a:latin typeface="Trebuchet MS" panose="020B0603020202020204" pitchFamily="34" charset="0"/>
              </a:rPr>
              <a:t>IWDS Eligibility and Enrollment in WIOA Services</a:t>
            </a:r>
            <a:br>
              <a:rPr lang="en-US" altLang="en-US" sz="6600" dirty="0">
                <a:effectLst>
                  <a:outerShdw blurRad="38100" dist="38100" dir="2700000" algn="tl">
                    <a:srgbClr val="000000">
                      <a:alpha val="43137"/>
                    </a:srgbClr>
                  </a:outerShdw>
                </a:effectLst>
                <a:latin typeface="Trebuchet MS" panose="020B0603020202020204" pitchFamily="34" charset="0"/>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June 22nd, 2023</a:t>
            </a:r>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D64F-A038-4C29-8E6A-CD1B600AB263}"/>
              </a:ext>
            </a:extLst>
          </p:cNvPr>
          <p:cNvSpPr>
            <a:spLocks noGrp="1"/>
          </p:cNvSpPr>
          <p:nvPr>
            <p:ph type="title"/>
          </p:nvPr>
        </p:nvSpPr>
        <p:spPr>
          <a:xfrm>
            <a:off x="3211010" y="610865"/>
            <a:ext cx="5678157" cy="561049"/>
          </a:xfrm>
        </p:spPr>
        <p:txBody>
          <a:bodyPr>
            <a:normAutofit fontScale="90000"/>
          </a:bodyPr>
          <a:lstStyle/>
          <a:p>
            <a:pPr algn="ctr"/>
            <a:r>
              <a:rPr lang="en-US" dirty="0">
                <a:latin typeface="Trebuchet MS" panose="020B0603020202020204" pitchFamily="34" charset="0"/>
              </a:rPr>
              <a:t>Criteria</a:t>
            </a:r>
          </a:p>
        </p:txBody>
      </p:sp>
      <p:sp>
        <p:nvSpPr>
          <p:cNvPr id="3" name="Content Placeholder 2">
            <a:extLst>
              <a:ext uri="{FF2B5EF4-FFF2-40B4-BE49-F238E27FC236}">
                <a16:creationId xmlns:a16="http://schemas.microsoft.com/office/drawing/2014/main" id="{0EED3D98-69C7-4DE1-8E9F-B030C2FC979F}"/>
              </a:ext>
            </a:extLst>
          </p:cNvPr>
          <p:cNvSpPr>
            <a:spLocks noGrp="1"/>
          </p:cNvSpPr>
          <p:nvPr>
            <p:ph idx="1"/>
          </p:nvPr>
        </p:nvSpPr>
        <p:spPr>
          <a:xfrm>
            <a:off x="838200" y="2118167"/>
            <a:ext cx="4074763" cy="4058796"/>
          </a:xfrm>
        </p:spPr>
        <p:txBody>
          <a:bodyPr>
            <a:normAutofit fontScale="92500" lnSpcReduction="10000"/>
          </a:bodyPr>
          <a:lstStyle/>
          <a:p>
            <a:r>
              <a:rPr lang="en-US" dirty="0">
                <a:solidFill>
                  <a:schemeClr val="tx1"/>
                </a:solidFill>
                <a:latin typeface="Trebuchet MS" panose="020B0603020202020204" pitchFamily="34" charset="0"/>
              </a:rPr>
              <a:t>Under the Out of School Youth Criteria, explains the “why” and “how” someone meets certain criteria by the “Y” on the far right</a:t>
            </a:r>
          </a:p>
          <a:p>
            <a:r>
              <a:rPr lang="en-US" dirty="0">
                <a:solidFill>
                  <a:schemeClr val="tx1"/>
                </a:solidFill>
                <a:latin typeface="Trebuchet MS" panose="020B0603020202020204" pitchFamily="34" charset="0"/>
              </a:rPr>
              <a:t>If you click on the criteria, it describes the details about the specific criteria. </a:t>
            </a:r>
            <a:r>
              <a:rPr lang="en-US" sz="2600" dirty="0">
                <a:solidFill>
                  <a:schemeClr val="tx1"/>
                </a:solidFill>
                <a:latin typeface="Trebuchet MS" panose="020B0603020202020204" pitchFamily="34" charset="0"/>
              </a:rPr>
              <a:t>(see next slide) </a:t>
            </a:r>
          </a:p>
        </p:txBody>
      </p:sp>
      <p:sp>
        <p:nvSpPr>
          <p:cNvPr id="4" name="Footer Placeholder 3">
            <a:extLst>
              <a:ext uri="{FF2B5EF4-FFF2-40B4-BE49-F238E27FC236}">
                <a16:creationId xmlns:a16="http://schemas.microsoft.com/office/drawing/2014/main" id="{E122D422-5801-4629-8ACB-D33C55030B0A}"/>
              </a:ext>
            </a:extLst>
          </p:cNvPr>
          <p:cNvSpPr>
            <a:spLocks noGrp="1"/>
          </p:cNvSpPr>
          <p:nvPr>
            <p:ph type="ftr" sz="quarter" idx="11"/>
          </p:nvPr>
        </p:nvSpPr>
        <p:spPr/>
        <p:txBody>
          <a:bodyPr/>
          <a:lstStyle/>
          <a:p>
            <a:r>
              <a:rPr lang="en-US" dirty="0"/>
              <a:t>June 22nd, 2023</a:t>
            </a:r>
          </a:p>
        </p:txBody>
      </p:sp>
      <p:pic>
        <p:nvPicPr>
          <p:cNvPr id="9" name="Picture 8">
            <a:extLst>
              <a:ext uri="{FF2B5EF4-FFF2-40B4-BE49-F238E27FC236}">
                <a16:creationId xmlns:a16="http://schemas.microsoft.com/office/drawing/2014/main" id="{447374B1-0089-4293-BE82-0E7773F9FEFC}"/>
              </a:ext>
            </a:extLst>
          </p:cNvPr>
          <p:cNvPicPr>
            <a:picLocks noChangeAspect="1"/>
          </p:cNvPicPr>
          <p:nvPr/>
        </p:nvPicPr>
        <p:blipFill>
          <a:blip r:embed="rId2"/>
          <a:stretch>
            <a:fillRect/>
          </a:stretch>
        </p:blipFill>
        <p:spPr>
          <a:xfrm>
            <a:off x="5517455" y="1904102"/>
            <a:ext cx="5836345" cy="4083937"/>
          </a:xfrm>
          <a:prstGeom prst="rect">
            <a:avLst/>
          </a:prstGeom>
        </p:spPr>
      </p:pic>
      <p:sp>
        <p:nvSpPr>
          <p:cNvPr id="10" name="Left Arrow 4">
            <a:extLst>
              <a:ext uri="{FF2B5EF4-FFF2-40B4-BE49-F238E27FC236}">
                <a16:creationId xmlns:a16="http://schemas.microsoft.com/office/drawing/2014/main" id="{CB40745F-8AE7-4B3F-F29D-34E20A936F3E}"/>
              </a:ext>
            </a:extLst>
          </p:cNvPr>
          <p:cNvSpPr/>
          <p:nvPr/>
        </p:nvSpPr>
        <p:spPr>
          <a:xfrm>
            <a:off x="7763261" y="2515867"/>
            <a:ext cx="584137" cy="1488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72E20791-6464-3E69-AF8B-EE8175D38F11}"/>
              </a:ext>
            </a:extLst>
          </p:cNvPr>
          <p:cNvSpPr/>
          <p:nvPr/>
        </p:nvSpPr>
        <p:spPr>
          <a:xfrm rot="18037855">
            <a:off x="11180600" y="2271295"/>
            <a:ext cx="584137" cy="1882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399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9786-B773-4903-89ED-B547FD953072}"/>
              </a:ext>
            </a:extLst>
          </p:cNvPr>
          <p:cNvSpPr>
            <a:spLocks noGrp="1"/>
          </p:cNvSpPr>
          <p:nvPr>
            <p:ph type="title"/>
          </p:nvPr>
        </p:nvSpPr>
        <p:spPr>
          <a:xfrm>
            <a:off x="3211011" y="610865"/>
            <a:ext cx="6023142" cy="561049"/>
          </a:xfrm>
        </p:spPr>
        <p:txBody>
          <a:bodyPr>
            <a:normAutofit fontScale="90000"/>
          </a:bodyPr>
          <a:lstStyle/>
          <a:p>
            <a:pPr algn="ctr"/>
            <a:r>
              <a:rPr lang="en-US" dirty="0">
                <a:latin typeface="Trebuchet MS" panose="020B0603020202020204" pitchFamily="34" charset="0"/>
              </a:rPr>
              <a:t>Criteria</a:t>
            </a:r>
          </a:p>
        </p:txBody>
      </p:sp>
      <p:sp>
        <p:nvSpPr>
          <p:cNvPr id="3" name="Content Placeholder 2">
            <a:extLst>
              <a:ext uri="{FF2B5EF4-FFF2-40B4-BE49-F238E27FC236}">
                <a16:creationId xmlns:a16="http://schemas.microsoft.com/office/drawing/2014/main" id="{B75DC41A-5E67-430D-A113-096E5AB9C630}"/>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When clicking on the criteria for “Authorized to Work in the U.S.”, as shown below, it explains the details for the criteria associated with “Authorized to Work in the U.S”: </a:t>
            </a:r>
          </a:p>
        </p:txBody>
      </p:sp>
      <p:sp>
        <p:nvSpPr>
          <p:cNvPr id="4" name="Footer Placeholder 3">
            <a:extLst>
              <a:ext uri="{FF2B5EF4-FFF2-40B4-BE49-F238E27FC236}">
                <a16:creationId xmlns:a16="http://schemas.microsoft.com/office/drawing/2014/main" id="{98200E13-F34E-4071-A6E0-9DE4E9AF0E2D}"/>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8E42B665-4A8A-41C5-AB09-688A90EDFCC9}"/>
              </a:ext>
            </a:extLst>
          </p:cNvPr>
          <p:cNvPicPr>
            <a:picLocks noChangeAspect="1"/>
          </p:cNvPicPr>
          <p:nvPr/>
        </p:nvPicPr>
        <p:blipFill>
          <a:blip r:embed="rId2"/>
          <a:stretch>
            <a:fillRect/>
          </a:stretch>
        </p:blipFill>
        <p:spPr>
          <a:xfrm>
            <a:off x="2900767" y="3624944"/>
            <a:ext cx="6847390" cy="2204356"/>
          </a:xfrm>
          <a:prstGeom prst="rect">
            <a:avLst/>
          </a:prstGeom>
        </p:spPr>
      </p:pic>
    </p:spTree>
    <p:extLst>
      <p:ext uri="{BB962C8B-B14F-4D97-AF65-F5344CB8AC3E}">
        <p14:creationId xmlns:p14="http://schemas.microsoft.com/office/powerpoint/2010/main" val="195294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79E1-2B9B-4E4E-A99E-4AC3147984D4}"/>
              </a:ext>
            </a:extLst>
          </p:cNvPr>
          <p:cNvSpPr>
            <a:spLocks noGrp="1"/>
          </p:cNvSpPr>
          <p:nvPr>
            <p:ph type="title"/>
          </p:nvPr>
        </p:nvSpPr>
        <p:spPr>
          <a:xfrm>
            <a:off x="3211010" y="610865"/>
            <a:ext cx="8129538" cy="561049"/>
          </a:xfrm>
        </p:spPr>
        <p:txBody>
          <a:bodyPr>
            <a:normAutofit fontScale="90000"/>
          </a:bodyPr>
          <a:lstStyle/>
          <a:p>
            <a:pPr algn="ctr"/>
            <a:r>
              <a:rPr lang="en-US" dirty="0">
                <a:latin typeface="Trebuchet MS" panose="020B0603020202020204" pitchFamily="34" charset="0"/>
              </a:rPr>
              <a:t>Documentation – What is Used ?</a:t>
            </a:r>
          </a:p>
        </p:txBody>
      </p:sp>
      <p:sp>
        <p:nvSpPr>
          <p:cNvPr id="3" name="Content Placeholder 2">
            <a:extLst>
              <a:ext uri="{FF2B5EF4-FFF2-40B4-BE49-F238E27FC236}">
                <a16:creationId xmlns:a16="http://schemas.microsoft.com/office/drawing/2014/main" id="{022F6930-F0C5-4AEB-9091-C178A52ABEF9}"/>
              </a:ext>
            </a:extLst>
          </p:cNvPr>
          <p:cNvSpPr>
            <a:spLocks noGrp="1"/>
          </p:cNvSpPr>
          <p:nvPr>
            <p:ph idx="1"/>
          </p:nvPr>
        </p:nvSpPr>
        <p:spPr>
          <a:xfrm>
            <a:off x="838200" y="2118167"/>
            <a:ext cx="4632702" cy="4058796"/>
          </a:xfrm>
        </p:spPr>
        <p:txBody>
          <a:bodyPr/>
          <a:lstStyle/>
          <a:p>
            <a:pPr marL="0" indent="0">
              <a:buNone/>
            </a:pPr>
            <a:r>
              <a:rPr lang="en-US" dirty="0">
                <a:solidFill>
                  <a:schemeClr val="tx1"/>
                </a:solidFill>
                <a:latin typeface="Trebuchet MS" panose="020B0603020202020204" pitchFamily="34" charset="0"/>
              </a:rPr>
              <a:t>Versus documentation, which asks for the specific tailored documentation that is being used for each of the eligibility criteria that has been met.</a:t>
            </a:r>
          </a:p>
          <a:p>
            <a:endParaRPr lang="en-US" dirty="0"/>
          </a:p>
        </p:txBody>
      </p:sp>
      <p:sp>
        <p:nvSpPr>
          <p:cNvPr id="4" name="Footer Placeholder 3">
            <a:extLst>
              <a:ext uri="{FF2B5EF4-FFF2-40B4-BE49-F238E27FC236}">
                <a16:creationId xmlns:a16="http://schemas.microsoft.com/office/drawing/2014/main" id="{7C54D79C-9F90-4BBB-964E-900F12E51993}"/>
              </a:ext>
            </a:extLst>
          </p:cNvPr>
          <p:cNvSpPr>
            <a:spLocks noGrp="1"/>
          </p:cNvSpPr>
          <p:nvPr>
            <p:ph type="ftr" sz="quarter" idx="11"/>
          </p:nvPr>
        </p:nvSpPr>
        <p:spPr/>
        <p:txBody>
          <a:bodyPr/>
          <a:lstStyle/>
          <a:p>
            <a:r>
              <a:rPr lang="en-US" dirty="0"/>
              <a:t>June 22nd, 2023</a:t>
            </a:r>
          </a:p>
        </p:txBody>
      </p:sp>
      <p:pic>
        <p:nvPicPr>
          <p:cNvPr id="5" name="Content Placeholder 5">
            <a:extLst>
              <a:ext uri="{FF2B5EF4-FFF2-40B4-BE49-F238E27FC236}">
                <a16:creationId xmlns:a16="http://schemas.microsoft.com/office/drawing/2014/main" id="{F9013C80-5F04-70DF-45B4-B041CBFEF4F1}"/>
              </a:ext>
            </a:extLst>
          </p:cNvPr>
          <p:cNvPicPr>
            <a:picLocks noChangeAspect="1"/>
          </p:cNvPicPr>
          <p:nvPr/>
        </p:nvPicPr>
        <p:blipFill>
          <a:blip r:embed="rId2"/>
          <a:stretch>
            <a:fillRect/>
          </a:stretch>
        </p:blipFill>
        <p:spPr>
          <a:xfrm>
            <a:off x="5307494" y="1540565"/>
            <a:ext cx="6331227" cy="4636398"/>
          </a:xfrm>
          <a:prstGeom prst="rect">
            <a:avLst/>
          </a:prstGeom>
        </p:spPr>
      </p:pic>
      <p:sp>
        <p:nvSpPr>
          <p:cNvPr id="6" name="Left Arrow 4">
            <a:extLst>
              <a:ext uri="{FF2B5EF4-FFF2-40B4-BE49-F238E27FC236}">
                <a16:creationId xmlns:a16="http://schemas.microsoft.com/office/drawing/2014/main" id="{CD0FF512-3A7E-4392-A70A-D96C2F6C3B8E}"/>
              </a:ext>
            </a:extLst>
          </p:cNvPr>
          <p:cNvSpPr/>
          <p:nvPr/>
        </p:nvSpPr>
        <p:spPr>
          <a:xfrm rot="19326577" flipV="1">
            <a:off x="5774549" y="2454239"/>
            <a:ext cx="642903" cy="1785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722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C5F9-6178-449C-9CD7-7B0943257B94}"/>
              </a:ext>
            </a:extLst>
          </p:cNvPr>
          <p:cNvSpPr>
            <a:spLocks noGrp="1"/>
          </p:cNvSpPr>
          <p:nvPr>
            <p:ph type="title"/>
          </p:nvPr>
        </p:nvSpPr>
        <p:spPr>
          <a:xfrm>
            <a:off x="3211010" y="610865"/>
            <a:ext cx="6007941" cy="561049"/>
          </a:xfrm>
        </p:spPr>
        <p:txBody>
          <a:bodyPr>
            <a:normAutofit fontScale="90000"/>
          </a:bodyPr>
          <a:lstStyle/>
          <a:p>
            <a:pPr algn="ctr"/>
            <a:r>
              <a:rPr lang="en-US" dirty="0">
                <a:latin typeface="Trebuchet MS" panose="020B0603020202020204" pitchFamily="34" charset="0"/>
              </a:rPr>
              <a:t>Documentation</a:t>
            </a:r>
          </a:p>
        </p:txBody>
      </p:sp>
      <p:sp>
        <p:nvSpPr>
          <p:cNvPr id="3" name="Content Placeholder 2">
            <a:extLst>
              <a:ext uri="{FF2B5EF4-FFF2-40B4-BE49-F238E27FC236}">
                <a16:creationId xmlns:a16="http://schemas.microsoft.com/office/drawing/2014/main" id="{C7EF130F-CD80-4D0B-9D05-485443F97308}"/>
              </a:ext>
            </a:extLst>
          </p:cNvPr>
          <p:cNvSpPr>
            <a:spLocks noGrp="1"/>
          </p:cNvSpPr>
          <p:nvPr>
            <p:ph idx="1"/>
          </p:nvPr>
        </p:nvSpPr>
        <p:spPr>
          <a:xfrm>
            <a:off x="838201" y="1938780"/>
            <a:ext cx="4322736" cy="4238183"/>
          </a:xfrm>
        </p:spPr>
        <p:txBody>
          <a:bodyPr/>
          <a:lstStyle/>
          <a:p>
            <a:pPr marL="0" indent="0">
              <a:buNone/>
            </a:pPr>
            <a:r>
              <a:rPr lang="en-US" dirty="0">
                <a:solidFill>
                  <a:schemeClr val="tx1"/>
                </a:solidFill>
                <a:latin typeface="Trebuchet MS" panose="020B0603020202020204" pitchFamily="34" charset="0"/>
              </a:rPr>
              <a:t>When you click on “documentation”, it provides the location where the specific documentation that is going to be used to support the various criteria that was identified in the WIOA application.</a:t>
            </a:r>
          </a:p>
        </p:txBody>
      </p:sp>
      <p:sp>
        <p:nvSpPr>
          <p:cNvPr id="4" name="Footer Placeholder 3">
            <a:extLst>
              <a:ext uri="{FF2B5EF4-FFF2-40B4-BE49-F238E27FC236}">
                <a16:creationId xmlns:a16="http://schemas.microsoft.com/office/drawing/2014/main" id="{2895748C-4BE4-4213-A8A3-1B1542DCFA02}"/>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F83C5612-CA46-ED4C-D947-FBB799AFA142}"/>
              </a:ext>
            </a:extLst>
          </p:cNvPr>
          <p:cNvPicPr>
            <a:picLocks noChangeAspect="1"/>
          </p:cNvPicPr>
          <p:nvPr/>
        </p:nvPicPr>
        <p:blipFill>
          <a:blip r:embed="rId2"/>
          <a:stretch>
            <a:fillRect/>
          </a:stretch>
        </p:blipFill>
        <p:spPr>
          <a:xfrm>
            <a:off x="5389695" y="1351301"/>
            <a:ext cx="5604735" cy="4610743"/>
          </a:xfrm>
          <a:prstGeom prst="rect">
            <a:avLst/>
          </a:prstGeom>
        </p:spPr>
      </p:pic>
      <p:sp>
        <p:nvSpPr>
          <p:cNvPr id="9" name="Left Arrow 4">
            <a:extLst>
              <a:ext uri="{FF2B5EF4-FFF2-40B4-BE49-F238E27FC236}">
                <a16:creationId xmlns:a16="http://schemas.microsoft.com/office/drawing/2014/main" id="{6D9E8354-0E84-DEF1-B995-B5C292D893A7}"/>
              </a:ext>
            </a:extLst>
          </p:cNvPr>
          <p:cNvSpPr/>
          <p:nvPr/>
        </p:nvSpPr>
        <p:spPr>
          <a:xfrm rot="19129862" flipV="1">
            <a:off x="10416114" y="2512117"/>
            <a:ext cx="587014" cy="1940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920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88E8-F702-42F6-952F-AF1AF074A529}"/>
              </a:ext>
            </a:extLst>
          </p:cNvPr>
          <p:cNvSpPr>
            <a:spLocks noGrp="1"/>
          </p:cNvSpPr>
          <p:nvPr>
            <p:ph type="title"/>
          </p:nvPr>
        </p:nvSpPr>
        <p:spPr>
          <a:xfrm>
            <a:off x="3211010" y="610865"/>
            <a:ext cx="6067901" cy="561049"/>
          </a:xfrm>
        </p:spPr>
        <p:txBody>
          <a:bodyPr>
            <a:normAutofit fontScale="90000"/>
          </a:bodyPr>
          <a:lstStyle/>
          <a:p>
            <a:pPr algn="ctr"/>
            <a:r>
              <a:rPr lang="en-US" dirty="0">
                <a:latin typeface="Trebuchet MS" panose="020B0603020202020204" pitchFamily="34" charset="0"/>
              </a:rPr>
              <a:t>Documentation </a:t>
            </a:r>
          </a:p>
        </p:txBody>
      </p:sp>
      <p:sp>
        <p:nvSpPr>
          <p:cNvPr id="3" name="Content Placeholder 2">
            <a:extLst>
              <a:ext uri="{FF2B5EF4-FFF2-40B4-BE49-F238E27FC236}">
                <a16:creationId xmlns:a16="http://schemas.microsoft.com/office/drawing/2014/main" id="{C040AC04-2758-4CA0-9122-80AA5E52989C}"/>
              </a:ext>
            </a:extLst>
          </p:cNvPr>
          <p:cNvSpPr>
            <a:spLocks noGrp="1"/>
          </p:cNvSpPr>
          <p:nvPr>
            <p:ph idx="1"/>
          </p:nvPr>
        </p:nvSpPr>
        <p:spPr>
          <a:xfrm>
            <a:off x="838200" y="2118167"/>
            <a:ext cx="4508715" cy="4058796"/>
          </a:xfrm>
        </p:spPr>
        <p:txBody>
          <a:bodyPr/>
          <a:lstStyle/>
          <a:p>
            <a:pPr marL="0" indent="0">
              <a:buNone/>
            </a:pPr>
            <a:r>
              <a:rPr lang="en-US" dirty="0">
                <a:solidFill>
                  <a:schemeClr val="tx1"/>
                </a:solidFill>
                <a:latin typeface="Trebuchet MS" panose="020B0603020202020204" pitchFamily="34" charset="0"/>
              </a:rPr>
              <a:t>Once you click in the drop-down, you will see the choices of documentation that could be used to support the criteria:  </a:t>
            </a:r>
          </a:p>
        </p:txBody>
      </p:sp>
      <p:sp>
        <p:nvSpPr>
          <p:cNvPr id="4" name="Footer Placeholder 3">
            <a:extLst>
              <a:ext uri="{FF2B5EF4-FFF2-40B4-BE49-F238E27FC236}">
                <a16:creationId xmlns:a16="http://schemas.microsoft.com/office/drawing/2014/main" id="{53E0846D-E43E-46FB-A2A0-7047E2408A5A}"/>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87C2A6B0-C9EC-3BC1-B893-1DAFDA399B56}"/>
              </a:ext>
            </a:extLst>
          </p:cNvPr>
          <p:cNvPicPr>
            <a:picLocks noChangeAspect="1"/>
          </p:cNvPicPr>
          <p:nvPr/>
        </p:nvPicPr>
        <p:blipFill>
          <a:blip r:embed="rId2"/>
          <a:stretch>
            <a:fillRect/>
          </a:stretch>
        </p:blipFill>
        <p:spPr>
          <a:xfrm>
            <a:off x="5443370" y="1171914"/>
            <a:ext cx="6441238" cy="5343206"/>
          </a:xfrm>
          <a:prstGeom prst="rect">
            <a:avLst/>
          </a:prstGeom>
        </p:spPr>
      </p:pic>
    </p:spTree>
    <p:extLst>
      <p:ext uri="{BB962C8B-B14F-4D97-AF65-F5344CB8AC3E}">
        <p14:creationId xmlns:p14="http://schemas.microsoft.com/office/powerpoint/2010/main" val="390213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E6BB-1B72-40BB-8D80-AE86265FBD9D}"/>
              </a:ext>
            </a:extLst>
          </p:cNvPr>
          <p:cNvSpPr>
            <a:spLocks noGrp="1"/>
          </p:cNvSpPr>
          <p:nvPr>
            <p:ph type="title"/>
          </p:nvPr>
        </p:nvSpPr>
        <p:spPr>
          <a:xfrm>
            <a:off x="3211011" y="610865"/>
            <a:ext cx="5958748" cy="561049"/>
          </a:xfrm>
        </p:spPr>
        <p:txBody>
          <a:bodyPr>
            <a:normAutofit fontScale="90000"/>
          </a:bodyPr>
          <a:lstStyle/>
          <a:p>
            <a:pPr algn="ctr"/>
            <a:r>
              <a:rPr lang="en-US" dirty="0">
                <a:latin typeface="Trebuchet MS" panose="020B0603020202020204" pitchFamily="34" charset="0"/>
              </a:rPr>
              <a:t>Documentation</a:t>
            </a:r>
          </a:p>
        </p:txBody>
      </p:sp>
      <p:sp>
        <p:nvSpPr>
          <p:cNvPr id="3" name="Content Placeholder 2">
            <a:extLst>
              <a:ext uri="{FF2B5EF4-FFF2-40B4-BE49-F238E27FC236}">
                <a16:creationId xmlns:a16="http://schemas.microsoft.com/office/drawing/2014/main" id="{1B75C63F-49A6-41A4-93F9-586845108D52}"/>
              </a:ext>
            </a:extLst>
          </p:cNvPr>
          <p:cNvSpPr>
            <a:spLocks noGrp="1"/>
          </p:cNvSpPr>
          <p:nvPr>
            <p:ph idx="1"/>
          </p:nvPr>
        </p:nvSpPr>
        <p:spPr/>
        <p:txBody>
          <a:bodyPr>
            <a:normAutofit lnSpcReduction="10000"/>
          </a:bodyPr>
          <a:lstStyle/>
          <a:p>
            <a:r>
              <a:rPr lang="en-US" altLang="en-US" dirty="0">
                <a:solidFill>
                  <a:schemeClr val="tx1"/>
                </a:solidFill>
                <a:latin typeface="Trebuchet MS" panose="020B0603020202020204" pitchFamily="34" charset="0"/>
              </a:rPr>
              <a:t>It is </a:t>
            </a:r>
            <a:r>
              <a:rPr lang="en-US" altLang="en-US" b="1" u="sng" dirty="0">
                <a:solidFill>
                  <a:schemeClr val="tx1"/>
                </a:solidFill>
                <a:latin typeface="Trebuchet MS" panose="020B0603020202020204" pitchFamily="34" charset="0"/>
              </a:rPr>
              <a:t>important</a:t>
            </a:r>
            <a:r>
              <a:rPr lang="en-US" altLang="en-US" dirty="0">
                <a:solidFill>
                  <a:schemeClr val="tx1"/>
                </a:solidFill>
                <a:latin typeface="Trebuchet MS" panose="020B0603020202020204" pitchFamily="34" charset="0"/>
              </a:rPr>
              <a:t> to understand that you only need to provide the documentation under the program titles that you intend to enroll the client in services</a:t>
            </a:r>
          </a:p>
          <a:p>
            <a:pPr lvl="1"/>
            <a:r>
              <a:rPr lang="en-US" altLang="en-US" dirty="0">
                <a:solidFill>
                  <a:schemeClr val="tx1"/>
                </a:solidFill>
                <a:latin typeface="Trebuchet MS" panose="020B0603020202020204" pitchFamily="34" charset="0"/>
              </a:rPr>
              <a:t>Meaning, if a client is eligible for multiple titles like this example client is, but you only intend to enroll the client under one title, then you would only be required to populate the documentation under the eligibility certification for that title you are going to enroll the client in services  </a:t>
            </a:r>
          </a:p>
          <a:p>
            <a:r>
              <a:rPr lang="en-US" altLang="en-US" dirty="0">
                <a:solidFill>
                  <a:schemeClr val="tx1"/>
                </a:solidFill>
                <a:latin typeface="Trebuchet MS" panose="020B0603020202020204" pitchFamily="34" charset="0"/>
              </a:rPr>
              <a:t>However, if the plan is co-enrolling under multiple titles, then the documentation will need to be provided for all titles that you intend to enroll the client in</a:t>
            </a:r>
          </a:p>
          <a:p>
            <a:endParaRPr lang="en-US" dirty="0"/>
          </a:p>
        </p:txBody>
      </p:sp>
      <p:sp>
        <p:nvSpPr>
          <p:cNvPr id="4" name="Footer Placeholder 3">
            <a:extLst>
              <a:ext uri="{FF2B5EF4-FFF2-40B4-BE49-F238E27FC236}">
                <a16:creationId xmlns:a16="http://schemas.microsoft.com/office/drawing/2014/main" id="{50B633BE-8357-426F-96AF-5AD7B8F3890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14406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9711-974E-463A-AFBD-EB2D68C17818}"/>
              </a:ext>
            </a:extLst>
          </p:cNvPr>
          <p:cNvSpPr>
            <a:spLocks noGrp="1"/>
          </p:cNvSpPr>
          <p:nvPr>
            <p:ph type="title"/>
          </p:nvPr>
        </p:nvSpPr>
        <p:spPr>
          <a:xfrm>
            <a:off x="2882348" y="610865"/>
            <a:ext cx="8471451" cy="561049"/>
          </a:xfrm>
        </p:spPr>
        <p:txBody>
          <a:bodyPr>
            <a:noAutofit/>
          </a:bodyPr>
          <a:lstStyle/>
          <a:p>
            <a:pPr algn="ctr"/>
            <a:r>
              <a:rPr lang="en-US" sz="3800" dirty="0">
                <a:latin typeface="Trebuchet MS" panose="020B0603020202020204" pitchFamily="34" charset="0"/>
              </a:rPr>
              <a:t>Certification under Adult &amp; Youth</a:t>
            </a:r>
          </a:p>
        </p:txBody>
      </p:sp>
      <p:sp>
        <p:nvSpPr>
          <p:cNvPr id="3" name="Content Placeholder 2">
            <a:extLst>
              <a:ext uri="{FF2B5EF4-FFF2-40B4-BE49-F238E27FC236}">
                <a16:creationId xmlns:a16="http://schemas.microsoft.com/office/drawing/2014/main" id="{36AF1385-3FA6-489F-9A5E-0C76C0EE5A2A}"/>
              </a:ext>
            </a:extLst>
          </p:cNvPr>
          <p:cNvSpPr>
            <a:spLocks noGrp="1"/>
          </p:cNvSpPr>
          <p:nvPr>
            <p:ph idx="1"/>
          </p:nvPr>
        </p:nvSpPr>
        <p:spPr>
          <a:xfrm>
            <a:off x="1334124" y="2118167"/>
            <a:ext cx="10019675" cy="4058796"/>
          </a:xfrm>
        </p:spPr>
        <p:txBody>
          <a:bodyPr/>
          <a:lstStyle/>
          <a:p>
            <a:pPr marL="0" indent="0">
              <a:buNone/>
            </a:pPr>
            <a:r>
              <a:rPr lang="en-US" dirty="0">
                <a:solidFill>
                  <a:schemeClr val="tx1"/>
                </a:solidFill>
                <a:latin typeface="Trebuchet MS" panose="020B0603020202020204" pitchFamily="34" charset="0"/>
              </a:rPr>
              <a:t>For this client, we are going to certify them under the Adult title for all priority programs the client had met criteria and under the Out-of-School Youth title:</a:t>
            </a:r>
          </a:p>
          <a:p>
            <a:pPr lvl="1"/>
            <a:r>
              <a:rPr lang="en-US" dirty="0">
                <a:solidFill>
                  <a:schemeClr val="tx1"/>
                </a:solidFill>
                <a:latin typeface="Trebuchet MS" panose="020B0603020202020204" pitchFamily="34" charset="0"/>
              </a:rPr>
              <a:t>Adult BSD Career Services</a:t>
            </a:r>
          </a:p>
          <a:p>
            <a:pPr lvl="1"/>
            <a:r>
              <a:rPr lang="en-US" dirty="0">
                <a:solidFill>
                  <a:schemeClr val="tx1"/>
                </a:solidFill>
                <a:latin typeface="Trebuchet MS" panose="020B0603020202020204" pitchFamily="34" charset="0"/>
              </a:rPr>
              <a:t>Adult Low-Income Career Services</a:t>
            </a:r>
          </a:p>
          <a:p>
            <a:pPr lvl="1"/>
            <a:r>
              <a:rPr lang="en-US" dirty="0">
                <a:solidFill>
                  <a:schemeClr val="tx1"/>
                </a:solidFill>
                <a:latin typeface="Trebuchet MS" panose="020B0603020202020204" pitchFamily="34" charset="0"/>
              </a:rPr>
              <a:t>Adult BSD Training Services</a:t>
            </a:r>
          </a:p>
          <a:p>
            <a:pPr lvl="1"/>
            <a:r>
              <a:rPr lang="en-US" dirty="0">
                <a:solidFill>
                  <a:schemeClr val="tx1"/>
                </a:solidFill>
                <a:latin typeface="Trebuchet MS" panose="020B0603020202020204" pitchFamily="34" charset="0"/>
              </a:rPr>
              <a:t>Adult Low-Income Training Services</a:t>
            </a:r>
          </a:p>
          <a:p>
            <a:pPr lvl="1"/>
            <a:r>
              <a:rPr lang="en-US" dirty="0">
                <a:solidFill>
                  <a:schemeClr val="tx1"/>
                </a:solidFill>
                <a:latin typeface="Trebuchet MS" panose="020B0603020202020204" pitchFamily="34" charset="0"/>
              </a:rPr>
              <a:t>Out-of-School Youth </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354C806-7F04-43E5-BFB3-0A8DD962C9D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33460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D300-DC3C-4EB6-91BF-66DB9B5583F6}"/>
              </a:ext>
            </a:extLst>
          </p:cNvPr>
          <p:cNvSpPr>
            <a:spLocks noGrp="1"/>
          </p:cNvSpPr>
          <p:nvPr>
            <p:ph type="title"/>
          </p:nvPr>
        </p:nvSpPr>
        <p:spPr>
          <a:xfrm>
            <a:off x="3211011" y="610865"/>
            <a:ext cx="6381750" cy="561049"/>
          </a:xfrm>
        </p:spPr>
        <p:txBody>
          <a:bodyPr>
            <a:normAutofit fontScale="90000"/>
          </a:bodyPr>
          <a:lstStyle/>
          <a:p>
            <a:pPr algn="ctr"/>
            <a:r>
              <a:rPr lang="en-US" dirty="0">
                <a:latin typeface="Trebuchet MS" panose="020B0603020202020204" pitchFamily="34" charset="0"/>
              </a:rPr>
              <a:t>Documentation</a:t>
            </a:r>
            <a:r>
              <a:rPr lang="en-US" dirty="0"/>
              <a:t> </a:t>
            </a:r>
          </a:p>
        </p:txBody>
      </p:sp>
      <p:sp>
        <p:nvSpPr>
          <p:cNvPr id="3" name="Content Placeholder 2">
            <a:extLst>
              <a:ext uri="{FF2B5EF4-FFF2-40B4-BE49-F238E27FC236}">
                <a16:creationId xmlns:a16="http://schemas.microsoft.com/office/drawing/2014/main" id="{51718169-1095-4C1B-B705-2298EFE7EF6D}"/>
              </a:ext>
            </a:extLst>
          </p:cNvPr>
          <p:cNvSpPr>
            <a:spLocks noGrp="1"/>
          </p:cNvSpPr>
          <p:nvPr>
            <p:ph idx="1"/>
          </p:nvPr>
        </p:nvSpPr>
        <p:spPr>
          <a:xfrm>
            <a:off x="838200" y="2118167"/>
            <a:ext cx="2648919" cy="4058796"/>
          </a:xfrm>
        </p:spPr>
        <p:txBody>
          <a:bodyPr/>
          <a:lstStyle/>
          <a:p>
            <a:pPr marL="0" indent="0">
              <a:buNone/>
            </a:pPr>
            <a:r>
              <a:rPr lang="en-US" dirty="0">
                <a:solidFill>
                  <a:schemeClr val="tx1"/>
                </a:solidFill>
                <a:latin typeface="Trebuchet MS" panose="020B0603020202020204" pitchFamily="34" charset="0"/>
              </a:rPr>
              <a:t>Documentation for Adult Basic Skills Deficient Career Services:</a:t>
            </a:r>
          </a:p>
        </p:txBody>
      </p:sp>
      <p:sp>
        <p:nvSpPr>
          <p:cNvPr id="4" name="Footer Placeholder 3">
            <a:extLst>
              <a:ext uri="{FF2B5EF4-FFF2-40B4-BE49-F238E27FC236}">
                <a16:creationId xmlns:a16="http://schemas.microsoft.com/office/drawing/2014/main" id="{AF7DAB83-9D60-40E3-800B-8D2B0AE937AD}"/>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B0AD62BC-710D-95BF-8A30-04E97BCD9C75}"/>
              </a:ext>
            </a:extLst>
          </p:cNvPr>
          <p:cNvPicPr>
            <a:picLocks noChangeAspect="1"/>
          </p:cNvPicPr>
          <p:nvPr/>
        </p:nvPicPr>
        <p:blipFill>
          <a:blip r:embed="rId2"/>
          <a:stretch>
            <a:fillRect/>
          </a:stretch>
        </p:blipFill>
        <p:spPr>
          <a:xfrm>
            <a:off x="4195482" y="1506071"/>
            <a:ext cx="6978051" cy="4737959"/>
          </a:xfrm>
          <a:prstGeom prst="rect">
            <a:avLst/>
          </a:prstGeom>
        </p:spPr>
      </p:pic>
    </p:spTree>
    <p:extLst>
      <p:ext uri="{BB962C8B-B14F-4D97-AF65-F5344CB8AC3E}">
        <p14:creationId xmlns:p14="http://schemas.microsoft.com/office/powerpoint/2010/main" val="286348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B0B8-941D-409F-AE9F-2D49D84C3DBA}"/>
              </a:ext>
            </a:extLst>
          </p:cNvPr>
          <p:cNvSpPr>
            <a:spLocks noGrp="1"/>
          </p:cNvSpPr>
          <p:nvPr>
            <p:ph type="title"/>
          </p:nvPr>
        </p:nvSpPr>
        <p:spPr>
          <a:xfrm>
            <a:off x="3211011" y="610865"/>
            <a:ext cx="6009954" cy="561049"/>
          </a:xfrm>
        </p:spPr>
        <p:txBody>
          <a:bodyPr>
            <a:normAutofit fontScale="90000"/>
          </a:bodyPr>
          <a:lstStyle/>
          <a:p>
            <a:pPr algn="ctr"/>
            <a:r>
              <a:rPr lang="en-US" dirty="0">
                <a:latin typeface="Trebuchet MS" panose="020B0603020202020204" pitchFamily="34" charset="0"/>
              </a:rPr>
              <a:t>Documentation </a:t>
            </a:r>
          </a:p>
        </p:txBody>
      </p:sp>
      <p:sp>
        <p:nvSpPr>
          <p:cNvPr id="3" name="Content Placeholder 2">
            <a:extLst>
              <a:ext uri="{FF2B5EF4-FFF2-40B4-BE49-F238E27FC236}">
                <a16:creationId xmlns:a16="http://schemas.microsoft.com/office/drawing/2014/main" id="{F6980533-6E4E-49DD-A856-261103C45317}"/>
              </a:ext>
            </a:extLst>
          </p:cNvPr>
          <p:cNvSpPr>
            <a:spLocks noGrp="1"/>
          </p:cNvSpPr>
          <p:nvPr>
            <p:ph idx="1"/>
          </p:nvPr>
        </p:nvSpPr>
        <p:spPr>
          <a:xfrm>
            <a:off x="838200" y="1968285"/>
            <a:ext cx="3532322" cy="4208678"/>
          </a:xfrm>
        </p:spPr>
        <p:txBody>
          <a:bodyPr/>
          <a:lstStyle/>
          <a:p>
            <a:pPr marL="0" indent="0">
              <a:buNone/>
            </a:pPr>
            <a:r>
              <a:rPr lang="en-US" dirty="0">
                <a:solidFill>
                  <a:schemeClr val="tx1"/>
                </a:solidFill>
                <a:latin typeface="Trebuchet MS" panose="020B0603020202020204" pitchFamily="34" charset="0"/>
              </a:rPr>
              <a:t>Documentation for Adult Low-Income Career Services:</a:t>
            </a:r>
          </a:p>
          <a:p>
            <a:endParaRPr lang="en-US" dirty="0"/>
          </a:p>
        </p:txBody>
      </p:sp>
      <p:sp>
        <p:nvSpPr>
          <p:cNvPr id="4" name="Footer Placeholder 3">
            <a:extLst>
              <a:ext uri="{FF2B5EF4-FFF2-40B4-BE49-F238E27FC236}">
                <a16:creationId xmlns:a16="http://schemas.microsoft.com/office/drawing/2014/main" id="{45735233-9BF6-4756-8188-AD67A53682F9}"/>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35E6EB06-1EE0-4654-DCEA-895166E76F0F}"/>
              </a:ext>
            </a:extLst>
          </p:cNvPr>
          <p:cNvPicPr>
            <a:picLocks noChangeAspect="1"/>
          </p:cNvPicPr>
          <p:nvPr/>
        </p:nvPicPr>
        <p:blipFill>
          <a:blip r:embed="rId2"/>
          <a:stretch>
            <a:fillRect/>
          </a:stretch>
        </p:blipFill>
        <p:spPr>
          <a:xfrm>
            <a:off x="4647304" y="1351301"/>
            <a:ext cx="6614361" cy="5149609"/>
          </a:xfrm>
          <a:prstGeom prst="rect">
            <a:avLst/>
          </a:prstGeom>
        </p:spPr>
      </p:pic>
    </p:spTree>
    <p:extLst>
      <p:ext uri="{BB962C8B-B14F-4D97-AF65-F5344CB8AC3E}">
        <p14:creationId xmlns:p14="http://schemas.microsoft.com/office/powerpoint/2010/main" val="384403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78BB-E2A5-4183-B995-B04987468F54}"/>
              </a:ext>
            </a:extLst>
          </p:cNvPr>
          <p:cNvSpPr>
            <a:spLocks noGrp="1"/>
          </p:cNvSpPr>
          <p:nvPr>
            <p:ph type="title"/>
          </p:nvPr>
        </p:nvSpPr>
        <p:spPr>
          <a:xfrm>
            <a:off x="3211010" y="610865"/>
            <a:ext cx="6037921" cy="561049"/>
          </a:xfrm>
        </p:spPr>
        <p:txBody>
          <a:bodyPr>
            <a:normAutofit fontScale="90000"/>
          </a:bodyPr>
          <a:lstStyle/>
          <a:p>
            <a:pPr algn="ctr"/>
            <a:r>
              <a:rPr lang="en-US" dirty="0">
                <a:latin typeface="Trebuchet MS" panose="020B0603020202020204" pitchFamily="34" charset="0"/>
              </a:rPr>
              <a:t>Documentation </a:t>
            </a:r>
          </a:p>
        </p:txBody>
      </p:sp>
      <p:sp>
        <p:nvSpPr>
          <p:cNvPr id="3" name="Content Placeholder 2">
            <a:extLst>
              <a:ext uri="{FF2B5EF4-FFF2-40B4-BE49-F238E27FC236}">
                <a16:creationId xmlns:a16="http://schemas.microsoft.com/office/drawing/2014/main" id="{E392BF33-18AD-4386-B659-710705C498FF}"/>
              </a:ext>
            </a:extLst>
          </p:cNvPr>
          <p:cNvSpPr>
            <a:spLocks noGrp="1"/>
          </p:cNvSpPr>
          <p:nvPr>
            <p:ph idx="1"/>
          </p:nvPr>
        </p:nvSpPr>
        <p:spPr>
          <a:xfrm>
            <a:off x="838200" y="2118167"/>
            <a:ext cx="3299847" cy="4058796"/>
          </a:xfrm>
        </p:spPr>
        <p:txBody>
          <a:bodyPr/>
          <a:lstStyle/>
          <a:p>
            <a:pPr marL="0" indent="0">
              <a:buNone/>
            </a:pPr>
            <a:r>
              <a:rPr lang="en-US" dirty="0">
                <a:solidFill>
                  <a:schemeClr val="tx1"/>
                </a:solidFill>
                <a:latin typeface="Trebuchet MS" panose="020B0603020202020204" pitchFamily="34" charset="0"/>
              </a:rPr>
              <a:t>Documentation for Adult Basic Skills Deficient Training Services:</a:t>
            </a:r>
          </a:p>
          <a:p>
            <a:endParaRPr lang="en-US" dirty="0"/>
          </a:p>
        </p:txBody>
      </p:sp>
      <p:sp>
        <p:nvSpPr>
          <p:cNvPr id="4" name="Footer Placeholder 3">
            <a:extLst>
              <a:ext uri="{FF2B5EF4-FFF2-40B4-BE49-F238E27FC236}">
                <a16:creationId xmlns:a16="http://schemas.microsoft.com/office/drawing/2014/main" id="{411E95EB-8B18-4158-B6EE-F44A1854CD9D}"/>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CF914CE5-A59A-A41C-90B8-5B64054B99F0}"/>
              </a:ext>
            </a:extLst>
          </p:cNvPr>
          <p:cNvPicPr>
            <a:picLocks noChangeAspect="1"/>
          </p:cNvPicPr>
          <p:nvPr/>
        </p:nvPicPr>
        <p:blipFill>
          <a:blip r:embed="rId2"/>
          <a:stretch>
            <a:fillRect/>
          </a:stretch>
        </p:blipFill>
        <p:spPr>
          <a:xfrm>
            <a:off x="4701091" y="1430766"/>
            <a:ext cx="6906409" cy="5142156"/>
          </a:xfrm>
          <a:prstGeom prst="rect">
            <a:avLst/>
          </a:prstGeom>
        </p:spPr>
      </p:pic>
    </p:spTree>
    <p:extLst>
      <p:ext uri="{BB962C8B-B14F-4D97-AF65-F5344CB8AC3E}">
        <p14:creationId xmlns:p14="http://schemas.microsoft.com/office/powerpoint/2010/main" val="215777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pPr marL="0" indent="0">
              <a:buNone/>
            </a:pPr>
            <a:r>
              <a:rPr lang="en-US" altLang="en-US" dirty="0">
                <a:solidFill>
                  <a:schemeClr val="tx1"/>
                </a:solidFill>
                <a:latin typeface="Trebuchet MS" panose="020B0603020202020204" pitchFamily="34" charset="0"/>
              </a:rPr>
              <a:t>The primary objective of this PowerPoint is to demonstrate the steps required for taking a previously completed Workforce Innovation and Opportunity Act (WIOA) client in Illinois Workforce Development System (IWDS), determining eligibility, certifying eligibility, and then enrolling the client in WIOA services.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95CF-E5E2-4624-9BD4-4DB33FDDAF3B}"/>
              </a:ext>
            </a:extLst>
          </p:cNvPr>
          <p:cNvSpPr>
            <a:spLocks noGrp="1"/>
          </p:cNvSpPr>
          <p:nvPr>
            <p:ph type="title"/>
          </p:nvPr>
        </p:nvSpPr>
        <p:spPr>
          <a:xfrm>
            <a:off x="3211010" y="610865"/>
            <a:ext cx="6037921" cy="561049"/>
          </a:xfrm>
        </p:spPr>
        <p:txBody>
          <a:bodyPr>
            <a:normAutofit fontScale="90000"/>
          </a:bodyPr>
          <a:lstStyle/>
          <a:p>
            <a:pPr algn="ctr"/>
            <a:r>
              <a:rPr lang="en-US" dirty="0">
                <a:latin typeface="Trebuchet MS" panose="020B0603020202020204" pitchFamily="34" charset="0"/>
              </a:rPr>
              <a:t>Documentation</a:t>
            </a:r>
          </a:p>
        </p:txBody>
      </p:sp>
      <p:sp>
        <p:nvSpPr>
          <p:cNvPr id="3" name="Content Placeholder 2">
            <a:extLst>
              <a:ext uri="{FF2B5EF4-FFF2-40B4-BE49-F238E27FC236}">
                <a16:creationId xmlns:a16="http://schemas.microsoft.com/office/drawing/2014/main" id="{97392788-0760-4D13-BA62-3C6775F8D877}"/>
              </a:ext>
            </a:extLst>
          </p:cNvPr>
          <p:cNvSpPr>
            <a:spLocks noGrp="1"/>
          </p:cNvSpPr>
          <p:nvPr>
            <p:ph idx="1"/>
          </p:nvPr>
        </p:nvSpPr>
        <p:spPr>
          <a:xfrm>
            <a:off x="838200" y="2118167"/>
            <a:ext cx="3191359" cy="4058796"/>
          </a:xfrm>
        </p:spPr>
        <p:txBody>
          <a:bodyPr/>
          <a:lstStyle/>
          <a:p>
            <a:pPr marL="0" indent="0">
              <a:buNone/>
            </a:pPr>
            <a:r>
              <a:rPr lang="en-US" dirty="0">
                <a:solidFill>
                  <a:schemeClr val="tx1"/>
                </a:solidFill>
                <a:latin typeface="Trebuchet MS" panose="020B0603020202020204" pitchFamily="34" charset="0"/>
              </a:rPr>
              <a:t>Documentation for Adult Low-Income Training Services:</a:t>
            </a:r>
          </a:p>
          <a:p>
            <a:endParaRPr lang="en-US" dirty="0"/>
          </a:p>
        </p:txBody>
      </p:sp>
      <p:sp>
        <p:nvSpPr>
          <p:cNvPr id="4" name="Footer Placeholder 3">
            <a:extLst>
              <a:ext uri="{FF2B5EF4-FFF2-40B4-BE49-F238E27FC236}">
                <a16:creationId xmlns:a16="http://schemas.microsoft.com/office/drawing/2014/main" id="{3098484B-3895-421A-9518-5D62FD65A46A}"/>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9B889816-3B33-DF3A-BD95-956C72704175}"/>
              </a:ext>
            </a:extLst>
          </p:cNvPr>
          <p:cNvPicPr>
            <a:picLocks noChangeAspect="1"/>
          </p:cNvPicPr>
          <p:nvPr/>
        </p:nvPicPr>
        <p:blipFill>
          <a:blip r:embed="rId2"/>
          <a:stretch>
            <a:fillRect/>
          </a:stretch>
        </p:blipFill>
        <p:spPr>
          <a:xfrm>
            <a:off x="4561243" y="1463040"/>
            <a:ext cx="7150162" cy="4893310"/>
          </a:xfrm>
          <a:prstGeom prst="rect">
            <a:avLst/>
          </a:prstGeom>
        </p:spPr>
      </p:pic>
    </p:spTree>
    <p:extLst>
      <p:ext uri="{BB962C8B-B14F-4D97-AF65-F5344CB8AC3E}">
        <p14:creationId xmlns:p14="http://schemas.microsoft.com/office/powerpoint/2010/main" val="89427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4E56-9022-49F6-A1A3-8928E995B415}"/>
              </a:ext>
            </a:extLst>
          </p:cNvPr>
          <p:cNvSpPr>
            <a:spLocks noGrp="1"/>
          </p:cNvSpPr>
          <p:nvPr>
            <p:ph type="title"/>
          </p:nvPr>
        </p:nvSpPr>
        <p:spPr>
          <a:xfrm>
            <a:off x="3211010" y="610865"/>
            <a:ext cx="6187823" cy="561049"/>
          </a:xfrm>
        </p:spPr>
        <p:txBody>
          <a:bodyPr>
            <a:normAutofit fontScale="90000"/>
          </a:bodyPr>
          <a:lstStyle/>
          <a:p>
            <a:pPr algn="ctr"/>
            <a:r>
              <a:rPr lang="en-US" dirty="0">
                <a:latin typeface="Trebuchet MS" panose="020B0603020202020204" pitchFamily="34" charset="0"/>
              </a:rPr>
              <a:t>Documentation</a:t>
            </a:r>
          </a:p>
        </p:txBody>
      </p:sp>
      <p:sp>
        <p:nvSpPr>
          <p:cNvPr id="3" name="Content Placeholder 2">
            <a:extLst>
              <a:ext uri="{FF2B5EF4-FFF2-40B4-BE49-F238E27FC236}">
                <a16:creationId xmlns:a16="http://schemas.microsoft.com/office/drawing/2014/main" id="{8395D4AA-3B7F-43FF-8AC6-CCA2ED8E2AA3}"/>
              </a:ext>
            </a:extLst>
          </p:cNvPr>
          <p:cNvSpPr>
            <a:spLocks noGrp="1"/>
          </p:cNvSpPr>
          <p:nvPr>
            <p:ph idx="1"/>
          </p:nvPr>
        </p:nvSpPr>
        <p:spPr>
          <a:xfrm>
            <a:off x="838200" y="1963711"/>
            <a:ext cx="4377744" cy="4213252"/>
          </a:xfrm>
        </p:spPr>
        <p:txBody>
          <a:bodyPr>
            <a:normAutofit fontScale="70000" lnSpcReduction="20000"/>
          </a:bodyPr>
          <a:lstStyle/>
          <a:p>
            <a:r>
              <a:rPr lang="en-US" sz="3300" dirty="0">
                <a:solidFill>
                  <a:schemeClr val="tx1"/>
                </a:solidFill>
                <a:latin typeface="Trebuchet MS" panose="020B0603020202020204" pitchFamily="34" charset="0"/>
              </a:rPr>
              <a:t>Documentation for Out-of-School Youth</a:t>
            </a:r>
          </a:p>
          <a:p>
            <a:r>
              <a:rPr lang="en-US" sz="3300" dirty="0">
                <a:solidFill>
                  <a:schemeClr val="tx1"/>
                </a:solidFill>
                <a:latin typeface="Trebuchet MS" panose="020B0603020202020204" pitchFamily="34" charset="0"/>
              </a:rPr>
              <a:t>For a Youth client that has the barrier of a disability but has other barriers that will support Youth eligibility, they are not required to provide formal documentation about the disability barrier</a:t>
            </a:r>
          </a:p>
          <a:p>
            <a:r>
              <a:rPr lang="en-US" sz="3300" dirty="0">
                <a:solidFill>
                  <a:schemeClr val="tx1"/>
                </a:solidFill>
                <a:latin typeface="Trebuchet MS" panose="020B0603020202020204" pitchFamily="34" charset="0"/>
              </a:rPr>
              <a:t>In this instance, since the client had other Youth barriers to support eligibility, the documentation for the disability was not required</a:t>
            </a:r>
            <a:endParaRPr lang="en-US" dirty="0"/>
          </a:p>
        </p:txBody>
      </p:sp>
      <p:sp>
        <p:nvSpPr>
          <p:cNvPr id="4" name="Footer Placeholder 3">
            <a:extLst>
              <a:ext uri="{FF2B5EF4-FFF2-40B4-BE49-F238E27FC236}">
                <a16:creationId xmlns:a16="http://schemas.microsoft.com/office/drawing/2014/main" id="{4D70E326-BC9B-4A47-9EA3-F149D8E88CD2}"/>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EFFC1799-7B0E-4245-A76E-19C47FCF25C5}"/>
              </a:ext>
            </a:extLst>
          </p:cNvPr>
          <p:cNvPicPr>
            <a:picLocks noChangeAspect="1"/>
          </p:cNvPicPr>
          <p:nvPr/>
        </p:nvPicPr>
        <p:blipFill>
          <a:blip r:embed="rId2"/>
          <a:stretch>
            <a:fillRect/>
          </a:stretch>
        </p:blipFill>
        <p:spPr>
          <a:xfrm>
            <a:off x="5361215" y="1089025"/>
            <a:ext cx="6400800" cy="5267325"/>
          </a:xfrm>
          <a:prstGeom prst="rect">
            <a:avLst/>
          </a:prstGeom>
        </p:spPr>
      </p:pic>
      <p:sp>
        <p:nvSpPr>
          <p:cNvPr id="6" name="Left Arrow 4">
            <a:extLst>
              <a:ext uri="{FF2B5EF4-FFF2-40B4-BE49-F238E27FC236}">
                <a16:creationId xmlns:a16="http://schemas.microsoft.com/office/drawing/2014/main" id="{58FF9B5A-7DF8-453F-BCC4-51E068103225}"/>
              </a:ext>
            </a:extLst>
          </p:cNvPr>
          <p:cNvSpPr/>
          <p:nvPr/>
        </p:nvSpPr>
        <p:spPr>
          <a:xfrm rot="19438758" flipV="1">
            <a:off x="7036666" y="5492048"/>
            <a:ext cx="553453" cy="1165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907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7EB8-A775-4C5F-B95E-69411FC68C9D}"/>
              </a:ext>
            </a:extLst>
          </p:cNvPr>
          <p:cNvSpPr>
            <a:spLocks noGrp="1"/>
          </p:cNvSpPr>
          <p:nvPr>
            <p:ph type="title"/>
          </p:nvPr>
        </p:nvSpPr>
        <p:spPr>
          <a:xfrm>
            <a:off x="2021984" y="610865"/>
            <a:ext cx="8805170" cy="561049"/>
          </a:xfrm>
        </p:spPr>
        <p:txBody>
          <a:bodyPr>
            <a:normAutofit fontScale="90000"/>
          </a:bodyPr>
          <a:lstStyle/>
          <a:p>
            <a:pPr algn="ctr"/>
            <a:r>
              <a:rPr lang="en-US" dirty="0">
                <a:latin typeface="Trebuchet MS" panose="020B0603020202020204" pitchFamily="34" charset="0"/>
              </a:rPr>
              <a:t>Eligibility Certification</a:t>
            </a:r>
          </a:p>
        </p:txBody>
      </p:sp>
      <p:sp>
        <p:nvSpPr>
          <p:cNvPr id="4" name="Footer Placeholder 3">
            <a:extLst>
              <a:ext uri="{FF2B5EF4-FFF2-40B4-BE49-F238E27FC236}">
                <a16:creationId xmlns:a16="http://schemas.microsoft.com/office/drawing/2014/main" id="{580A9C77-8AAB-4E3A-9B9C-2C265C789AC1}"/>
              </a:ext>
            </a:extLst>
          </p:cNvPr>
          <p:cNvSpPr>
            <a:spLocks noGrp="1"/>
          </p:cNvSpPr>
          <p:nvPr>
            <p:ph type="ftr" sz="quarter" idx="11"/>
          </p:nvPr>
        </p:nvSpPr>
        <p:spPr/>
        <p:txBody>
          <a:bodyPr/>
          <a:lstStyle/>
          <a:p>
            <a:r>
              <a:rPr lang="en-US" dirty="0"/>
              <a:t>June 22nd, 2023</a:t>
            </a:r>
          </a:p>
        </p:txBody>
      </p:sp>
      <p:sp>
        <p:nvSpPr>
          <p:cNvPr id="7" name="Content Placeholder 6">
            <a:extLst>
              <a:ext uri="{FF2B5EF4-FFF2-40B4-BE49-F238E27FC236}">
                <a16:creationId xmlns:a16="http://schemas.microsoft.com/office/drawing/2014/main" id="{FCF4AE20-D2AB-4048-B830-01403D0BB9B6}"/>
              </a:ext>
            </a:extLst>
          </p:cNvPr>
          <p:cNvSpPr>
            <a:spLocks noGrp="1"/>
          </p:cNvSpPr>
          <p:nvPr>
            <p:ph idx="1"/>
          </p:nvPr>
        </p:nvSpPr>
        <p:spPr>
          <a:xfrm>
            <a:off x="636815" y="1730829"/>
            <a:ext cx="11152414" cy="4446134"/>
          </a:xfrm>
        </p:spPr>
        <p:txBody>
          <a:bodyPr>
            <a:normAutofit/>
          </a:bodyPr>
          <a:lstStyle/>
          <a:p>
            <a:pPr marL="0" indent="0" algn="ctr">
              <a:buNone/>
            </a:pPr>
            <a:r>
              <a:rPr lang="en-US" sz="2500" dirty="0">
                <a:solidFill>
                  <a:schemeClr val="tx1"/>
                </a:solidFill>
                <a:latin typeface="Trebuchet MS" panose="020B0603020202020204" pitchFamily="34" charset="0"/>
              </a:rPr>
              <a:t>Must check all the titles that are being certified.</a:t>
            </a:r>
          </a:p>
        </p:txBody>
      </p:sp>
      <p:pic>
        <p:nvPicPr>
          <p:cNvPr id="8" name="Picture 7">
            <a:extLst>
              <a:ext uri="{FF2B5EF4-FFF2-40B4-BE49-F238E27FC236}">
                <a16:creationId xmlns:a16="http://schemas.microsoft.com/office/drawing/2014/main" id="{BD972E1B-1DBA-E391-6BD4-24790E1C4953}"/>
              </a:ext>
            </a:extLst>
          </p:cNvPr>
          <p:cNvPicPr>
            <a:picLocks noChangeAspect="1"/>
          </p:cNvPicPr>
          <p:nvPr/>
        </p:nvPicPr>
        <p:blipFill>
          <a:blip r:embed="rId2"/>
          <a:stretch>
            <a:fillRect/>
          </a:stretch>
        </p:blipFill>
        <p:spPr>
          <a:xfrm>
            <a:off x="2484782" y="2324270"/>
            <a:ext cx="7861853" cy="4116287"/>
          </a:xfrm>
          <a:prstGeom prst="rect">
            <a:avLst/>
          </a:prstGeom>
        </p:spPr>
      </p:pic>
      <p:sp>
        <p:nvSpPr>
          <p:cNvPr id="9" name="Left Arrow 4">
            <a:extLst>
              <a:ext uri="{FF2B5EF4-FFF2-40B4-BE49-F238E27FC236}">
                <a16:creationId xmlns:a16="http://schemas.microsoft.com/office/drawing/2014/main" id="{202B6F79-4D9E-51DA-C8E1-5E6F01F32E3D}"/>
              </a:ext>
            </a:extLst>
          </p:cNvPr>
          <p:cNvSpPr/>
          <p:nvPr/>
        </p:nvSpPr>
        <p:spPr>
          <a:xfrm rot="20495809" flipV="1">
            <a:off x="4669624" y="3170415"/>
            <a:ext cx="642903" cy="1612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A5F6C426-6962-6561-3D56-B74965ECA5F3}"/>
              </a:ext>
            </a:extLst>
          </p:cNvPr>
          <p:cNvSpPr/>
          <p:nvPr/>
        </p:nvSpPr>
        <p:spPr>
          <a:xfrm rot="20495809" flipV="1">
            <a:off x="4669623" y="3591032"/>
            <a:ext cx="642903" cy="1612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366DA59A-6C22-6557-E6E9-87C9C98990A9}"/>
              </a:ext>
            </a:extLst>
          </p:cNvPr>
          <p:cNvSpPr/>
          <p:nvPr/>
        </p:nvSpPr>
        <p:spPr>
          <a:xfrm rot="20495809" flipV="1">
            <a:off x="4669621" y="3966854"/>
            <a:ext cx="642903" cy="1612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4">
            <a:extLst>
              <a:ext uri="{FF2B5EF4-FFF2-40B4-BE49-F238E27FC236}">
                <a16:creationId xmlns:a16="http://schemas.microsoft.com/office/drawing/2014/main" id="{D7266925-CCDB-4C84-D8B7-F9344B5D5900}"/>
              </a:ext>
            </a:extLst>
          </p:cNvPr>
          <p:cNvSpPr/>
          <p:nvPr/>
        </p:nvSpPr>
        <p:spPr>
          <a:xfrm rot="20495809" flipV="1">
            <a:off x="4669626" y="4167364"/>
            <a:ext cx="642903" cy="1612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4">
            <a:extLst>
              <a:ext uri="{FF2B5EF4-FFF2-40B4-BE49-F238E27FC236}">
                <a16:creationId xmlns:a16="http://schemas.microsoft.com/office/drawing/2014/main" id="{2BC6B493-5C04-3777-AFB7-59C0D9E34567}"/>
              </a:ext>
            </a:extLst>
          </p:cNvPr>
          <p:cNvSpPr/>
          <p:nvPr/>
        </p:nvSpPr>
        <p:spPr>
          <a:xfrm rot="20495809" flipV="1">
            <a:off x="4672053" y="4353022"/>
            <a:ext cx="642903" cy="14585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6759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BAE5-1B31-4196-80C5-F1B4170A590A}"/>
              </a:ext>
            </a:extLst>
          </p:cNvPr>
          <p:cNvSpPr>
            <a:spLocks noGrp="1"/>
          </p:cNvSpPr>
          <p:nvPr>
            <p:ph type="title"/>
          </p:nvPr>
        </p:nvSpPr>
        <p:spPr>
          <a:xfrm>
            <a:off x="3061252" y="610865"/>
            <a:ext cx="7765901" cy="561049"/>
          </a:xfrm>
        </p:spPr>
        <p:txBody>
          <a:bodyPr>
            <a:normAutofit fontScale="90000"/>
          </a:bodyPr>
          <a:lstStyle/>
          <a:p>
            <a:pPr algn="ctr"/>
            <a:r>
              <a:rPr lang="en-US" dirty="0">
                <a:latin typeface="Trebuchet MS" panose="020B0603020202020204" pitchFamily="34" charset="0"/>
              </a:rPr>
              <a:t>Eligibility Certification</a:t>
            </a:r>
          </a:p>
        </p:txBody>
      </p:sp>
      <p:sp>
        <p:nvSpPr>
          <p:cNvPr id="3" name="Content Placeholder 2">
            <a:extLst>
              <a:ext uri="{FF2B5EF4-FFF2-40B4-BE49-F238E27FC236}">
                <a16:creationId xmlns:a16="http://schemas.microsoft.com/office/drawing/2014/main" id="{FC51ECF9-8D32-487E-B7BE-6FE021674250}"/>
              </a:ext>
            </a:extLst>
          </p:cNvPr>
          <p:cNvSpPr>
            <a:spLocks noGrp="1"/>
          </p:cNvSpPr>
          <p:nvPr>
            <p:ph idx="1"/>
          </p:nvPr>
        </p:nvSpPr>
        <p:spPr>
          <a:xfrm>
            <a:off x="838200" y="1926771"/>
            <a:ext cx="10689236" cy="4250192"/>
          </a:xfrm>
        </p:spPr>
        <p:txBody>
          <a:bodyPr/>
          <a:lstStyle/>
          <a:p>
            <a:pPr marL="0" indent="0">
              <a:buNone/>
            </a:pPr>
            <a:r>
              <a:rPr lang="en-US" dirty="0">
                <a:solidFill>
                  <a:schemeClr val="tx1"/>
                </a:solidFill>
                <a:latin typeface="Trebuchet MS" panose="020B0603020202020204" pitchFamily="34" charset="0"/>
              </a:rPr>
              <a:t>Review the titles and the certification statement. Once verified, you must change the response on the statement from “No” to “Yes”.</a:t>
            </a:r>
          </a:p>
        </p:txBody>
      </p:sp>
      <p:sp>
        <p:nvSpPr>
          <p:cNvPr id="4" name="Footer Placeholder 3">
            <a:extLst>
              <a:ext uri="{FF2B5EF4-FFF2-40B4-BE49-F238E27FC236}">
                <a16:creationId xmlns:a16="http://schemas.microsoft.com/office/drawing/2014/main" id="{1E9A5060-734C-4A94-A535-E86E4B37AB1A}"/>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560689CA-DE90-EA04-56B8-F88978C746D0}"/>
              </a:ext>
            </a:extLst>
          </p:cNvPr>
          <p:cNvPicPr>
            <a:picLocks noChangeAspect="1"/>
          </p:cNvPicPr>
          <p:nvPr/>
        </p:nvPicPr>
        <p:blipFill>
          <a:blip r:embed="rId2"/>
          <a:stretch>
            <a:fillRect/>
          </a:stretch>
        </p:blipFill>
        <p:spPr>
          <a:xfrm>
            <a:off x="2578249" y="3103037"/>
            <a:ext cx="7035502" cy="3163619"/>
          </a:xfrm>
          <a:prstGeom prst="rect">
            <a:avLst/>
          </a:prstGeom>
        </p:spPr>
      </p:pic>
      <p:sp>
        <p:nvSpPr>
          <p:cNvPr id="11" name="Left Arrow 4">
            <a:extLst>
              <a:ext uri="{FF2B5EF4-FFF2-40B4-BE49-F238E27FC236}">
                <a16:creationId xmlns:a16="http://schemas.microsoft.com/office/drawing/2014/main" id="{9F8B92DA-E212-F606-27BE-A566596736C4}"/>
              </a:ext>
            </a:extLst>
          </p:cNvPr>
          <p:cNvSpPr/>
          <p:nvPr/>
        </p:nvSpPr>
        <p:spPr>
          <a:xfrm rot="20495809">
            <a:off x="6863537" y="4939487"/>
            <a:ext cx="642903" cy="19304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80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9821-98B6-40CC-9F78-38FC7CF0CBF7}"/>
              </a:ext>
            </a:extLst>
          </p:cNvPr>
          <p:cNvSpPr>
            <a:spLocks noGrp="1"/>
          </p:cNvSpPr>
          <p:nvPr>
            <p:ph type="title"/>
          </p:nvPr>
        </p:nvSpPr>
        <p:spPr>
          <a:xfrm>
            <a:off x="3488634" y="610865"/>
            <a:ext cx="7338519" cy="561049"/>
          </a:xfrm>
        </p:spPr>
        <p:txBody>
          <a:bodyPr>
            <a:normAutofit fontScale="90000"/>
          </a:bodyPr>
          <a:lstStyle/>
          <a:p>
            <a:pPr algn="ctr"/>
            <a:r>
              <a:rPr lang="en-US" dirty="0">
                <a:latin typeface="Trebuchet MS" panose="020B0603020202020204" pitchFamily="34" charset="0"/>
              </a:rPr>
              <a:t>Certification Date</a:t>
            </a:r>
          </a:p>
        </p:txBody>
      </p:sp>
      <p:sp>
        <p:nvSpPr>
          <p:cNvPr id="3" name="Content Placeholder 2">
            <a:extLst>
              <a:ext uri="{FF2B5EF4-FFF2-40B4-BE49-F238E27FC236}">
                <a16:creationId xmlns:a16="http://schemas.microsoft.com/office/drawing/2014/main" id="{4B98BE54-9D14-45F0-ACF5-D72AC54ACEF9}"/>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rPr>
              <a:t>The certification date is the most important date for the application</a:t>
            </a:r>
          </a:p>
          <a:p>
            <a:r>
              <a:rPr lang="en-US" altLang="en-US" dirty="0">
                <a:solidFill>
                  <a:schemeClr val="tx1"/>
                </a:solidFill>
                <a:latin typeface="Trebuchet MS" panose="020B0603020202020204" pitchFamily="34" charset="0"/>
              </a:rPr>
              <a:t>The certification date must be on or after the application date; it must be within 30 days of the application date, but cannot be a date in the future</a:t>
            </a:r>
          </a:p>
          <a:p>
            <a:r>
              <a:rPr lang="en-US" altLang="en-US" dirty="0">
                <a:solidFill>
                  <a:schemeClr val="tx1"/>
                </a:solidFill>
                <a:latin typeface="Trebuchet MS" panose="020B0603020202020204" pitchFamily="34" charset="0"/>
              </a:rPr>
              <a:t>The date that is recorded as the certification date for a client means all documentation, including the signed application, must be dated on or before the recorded “Certification Date”</a:t>
            </a:r>
          </a:p>
          <a:p>
            <a:endParaRPr lang="en-US" dirty="0"/>
          </a:p>
        </p:txBody>
      </p:sp>
      <p:sp>
        <p:nvSpPr>
          <p:cNvPr id="4" name="Footer Placeholder 3">
            <a:extLst>
              <a:ext uri="{FF2B5EF4-FFF2-40B4-BE49-F238E27FC236}">
                <a16:creationId xmlns:a16="http://schemas.microsoft.com/office/drawing/2014/main" id="{EA652010-8D37-4D8E-A1D9-19B3E54E22F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05942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CF3E-F372-4903-836A-3712605C56D4}"/>
              </a:ext>
            </a:extLst>
          </p:cNvPr>
          <p:cNvSpPr>
            <a:spLocks noGrp="1"/>
          </p:cNvSpPr>
          <p:nvPr>
            <p:ph type="title"/>
          </p:nvPr>
        </p:nvSpPr>
        <p:spPr>
          <a:xfrm>
            <a:off x="2941983" y="610865"/>
            <a:ext cx="7885170" cy="561049"/>
          </a:xfrm>
        </p:spPr>
        <p:txBody>
          <a:bodyPr>
            <a:normAutofit fontScale="90000"/>
          </a:bodyPr>
          <a:lstStyle/>
          <a:p>
            <a:pPr algn="ctr"/>
            <a:r>
              <a:rPr lang="en-US" dirty="0">
                <a:latin typeface="Trebuchet MS" panose="020B0603020202020204" pitchFamily="34" charset="0"/>
              </a:rPr>
              <a:t>Certification</a:t>
            </a:r>
          </a:p>
        </p:txBody>
      </p:sp>
      <p:sp>
        <p:nvSpPr>
          <p:cNvPr id="3" name="Content Placeholder 2">
            <a:extLst>
              <a:ext uri="{FF2B5EF4-FFF2-40B4-BE49-F238E27FC236}">
                <a16:creationId xmlns:a16="http://schemas.microsoft.com/office/drawing/2014/main" id="{581F69D8-4FE7-46FA-938F-403E81718264}"/>
              </a:ext>
            </a:extLst>
          </p:cNvPr>
          <p:cNvSpPr>
            <a:spLocks noGrp="1"/>
          </p:cNvSpPr>
          <p:nvPr>
            <p:ph idx="1"/>
          </p:nvPr>
        </p:nvSpPr>
        <p:spPr>
          <a:xfrm>
            <a:off x="838200" y="1532900"/>
            <a:ext cx="10515600" cy="4644063"/>
          </a:xfrm>
        </p:spPr>
        <p:txBody>
          <a:bodyPr/>
          <a:lstStyle/>
          <a:p>
            <a:pPr marL="0" indent="0">
              <a:buNone/>
            </a:pPr>
            <a:r>
              <a:rPr lang="en-US" dirty="0">
                <a:solidFill>
                  <a:schemeClr val="tx1"/>
                </a:solidFill>
                <a:latin typeface="Trebuchet MS" panose="020B0603020202020204" pitchFamily="34" charset="0"/>
              </a:rPr>
              <a:t>In this instance, the certification date is 6/14/2023, which is the same date as the application (not required, could be up to 30 days); then hit “next”.</a:t>
            </a:r>
          </a:p>
        </p:txBody>
      </p:sp>
      <p:sp>
        <p:nvSpPr>
          <p:cNvPr id="4" name="Footer Placeholder 3">
            <a:extLst>
              <a:ext uri="{FF2B5EF4-FFF2-40B4-BE49-F238E27FC236}">
                <a16:creationId xmlns:a16="http://schemas.microsoft.com/office/drawing/2014/main" id="{D6722462-B434-485D-9B9B-0FF471B4F34D}"/>
              </a:ext>
            </a:extLst>
          </p:cNvPr>
          <p:cNvSpPr>
            <a:spLocks noGrp="1"/>
          </p:cNvSpPr>
          <p:nvPr>
            <p:ph type="ftr" sz="quarter" idx="11"/>
          </p:nvPr>
        </p:nvSpPr>
        <p:spPr/>
        <p:txBody>
          <a:bodyPr/>
          <a:lstStyle/>
          <a:p>
            <a:r>
              <a:rPr lang="en-US" dirty="0"/>
              <a:t>June 22nd, 2023</a:t>
            </a:r>
          </a:p>
        </p:txBody>
      </p:sp>
      <p:pic>
        <p:nvPicPr>
          <p:cNvPr id="14" name="Picture 13">
            <a:extLst>
              <a:ext uri="{FF2B5EF4-FFF2-40B4-BE49-F238E27FC236}">
                <a16:creationId xmlns:a16="http://schemas.microsoft.com/office/drawing/2014/main" id="{B0B61864-0FAD-EEB9-14E0-1A3D62ECDF66}"/>
              </a:ext>
            </a:extLst>
          </p:cNvPr>
          <p:cNvPicPr>
            <a:picLocks noChangeAspect="1"/>
          </p:cNvPicPr>
          <p:nvPr/>
        </p:nvPicPr>
        <p:blipFill>
          <a:blip r:embed="rId2"/>
          <a:stretch>
            <a:fillRect/>
          </a:stretch>
        </p:blipFill>
        <p:spPr>
          <a:xfrm>
            <a:off x="2256184" y="2852530"/>
            <a:ext cx="7812156" cy="3414127"/>
          </a:xfrm>
          <a:prstGeom prst="rect">
            <a:avLst/>
          </a:prstGeom>
        </p:spPr>
      </p:pic>
      <p:sp>
        <p:nvSpPr>
          <p:cNvPr id="15" name="Left Arrow 4">
            <a:extLst>
              <a:ext uri="{FF2B5EF4-FFF2-40B4-BE49-F238E27FC236}">
                <a16:creationId xmlns:a16="http://schemas.microsoft.com/office/drawing/2014/main" id="{8CE5589A-FA4C-CD92-34B5-7D4015632710}"/>
              </a:ext>
            </a:extLst>
          </p:cNvPr>
          <p:cNvSpPr/>
          <p:nvPr/>
        </p:nvSpPr>
        <p:spPr>
          <a:xfrm rot="20495809">
            <a:off x="7124931" y="5359112"/>
            <a:ext cx="642903" cy="20315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 Arrow 4">
            <a:extLst>
              <a:ext uri="{FF2B5EF4-FFF2-40B4-BE49-F238E27FC236}">
                <a16:creationId xmlns:a16="http://schemas.microsoft.com/office/drawing/2014/main" id="{22EFC266-762A-FCE4-E915-7DE09035D297}"/>
              </a:ext>
            </a:extLst>
          </p:cNvPr>
          <p:cNvSpPr/>
          <p:nvPr/>
        </p:nvSpPr>
        <p:spPr>
          <a:xfrm rot="10800000" flipV="1">
            <a:off x="7783462" y="5901273"/>
            <a:ext cx="691364" cy="2136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8660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75A8-B233-434E-BAA5-146D043BEFBD}"/>
              </a:ext>
            </a:extLst>
          </p:cNvPr>
          <p:cNvSpPr>
            <a:spLocks noGrp="1"/>
          </p:cNvSpPr>
          <p:nvPr>
            <p:ph type="title"/>
          </p:nvPr>
        </p:nvSpPr>
        <p:spPr>
          <a:xfrm>
            <a:off x="2852530" y="610865"/>
            <a:ext cx="7974624" cy="561049"/>
          </a:xfrm>
        </p:spPr>
        <p:txBody>
          <a:bodyPr>
            <a:normAutofit fontScale="90000"/>
          </a:bodyPr>
          <a:lstStyle/>
          <a:p>
            <a:pPr algn="ctr"/>
            <a:r>
              <a:rPr lang="en-US" dirty="0">
                <a:latin typeface="Trebuchet MS" panose="020B0603020202020204" pitchFamily="34" charset="0"/>
              </a:rPr>
              <a:t>WIOA Eligibility Results</a:t>
            </a:r>
          </a:p>
        </p:txBody>
      </p:sp>
      <p:sp>
        <p:nvSpPr>
          <p:cNvPr id="3" name="Content Placeholder 2">
            <a:extLst>
              <a:ext uri="{FF2B5EF4-FFF2-40B4-BE49-F238E27FC236}">
                <a16:creationId xmlns:a16="http://schemas.microsoft.com/office/drawing/2014/main" id="{76D4823A-9953-4837-9DCD-6E3A8ECB936D}"/>
              </a:ext>
            </a:extLst>
          </p:cNvPr>
          <p:cNvSpPr>
            <a:spLocks noGrp="1"/>
          </p:cNvSpPr>
          <p:nvPr>
            <p:ph idx="1"/>
          </p:nvPr>
        </p:nvSpPr>
        <p:spPr/>
        <p:txBody>
          <a:bodyPr>
            <a:normAutofit fontScale="92500"/>
          </a:bodyPr>
          <a:lstStyle/>
          <a:p>
            <a:r>
              <a:rPr lang="en-US" altLang="en-US" dirty="0">
                <a:solidFill>
                  <a:schemeClr val="tx1"/>
                </a:solidFill>
                <a:latin typeface="Trebuchet MS" panose="020B0603020202020204" pitchFamily="34" charset="0"/>
              </a:rPr>
              <a:t>After the customer is determined eligible by hitting “Next”, they go from being an “Inquirant” to an “Applicant”</a:t>
            </a:r>
          </a:p>
          <a:p>
            <a:r>
              <a:rPr lang="en-US" altLang="en-US" dirty="0">
                <a:solidFill>
                  <a:schemeClr val="tx1"/>
                </a:solidFill>
                <a:latin typeface="Trebuchet MS" panose="020B0603020202020204" pitchFamily="34" charset="0"/>
              </a:rPr>
              <a:t> Most of the information in the IWDS application is now locked and saved as it was entered into the system at the time of application </a:t>
            </a:r>
          </a:p>
          <a:p>
            <a:r>
              <a:rPr lang="en-US" altLang="en-US" dirty="0">
                <a:solidFill>
                  <a:schemeClr val="tx1"/>
                </a:solidFill>
                <a:latin typeface="Trebuchet MS" panose="020B0603020202020204" pitchFamily="34" charset="0"/>
              </a:rPr>
              <a:t>OET Career Planning Policy provides guidance that “</a:t>
            </a:r>
            <a:r>
              <a:rPr lang="en-US" dirty="0">
                <a:solidFill>
                  <a:schemeClr val="tx1"/>
                </a:solidFill>
                <a:latin typeface="Trebuchet MS" panose="020B0603020202020204" pitchFamily="34" charset="0"/>
              </a:rPr>
              <a:t>The applicant must be enrolled in a WIOA Title IB service within forty-five (45) days from the date their eligibility was certified</a:t>
            </a:r>
            <a:r>
              <a:rPr lang="en-US" dirty="0"/>
              <a:t>.</a:t>
            </a:r>
            <a:r>
              <a:rPr lang="en-US" dirty="0">
                <a:solidFill>
                  <a:schemeClr val="tx1"/>
                </a:solidFill>
                <a:latin typeface="Trebuchet MS" panose="020B0603020202020204" pitchFamily="34" charset="0"/>
              </a:rPr>
              <a:t>”</a:t>
            </a:r>
            <a:r>
              <a:rPr lang="en-US" dirty="0"/>
              <a:t> </a:t>
            </a:r>
          </a:p>
          <a:p>
            <a:pPr lvl="1"/>
            <a:r>
              <a:rPr lang="en-US" altLang="en-US" dirty="0">
                <a:solidFill>
                  <a:schemeClr val="tx1"/>
                </a:solidFill>
                <a:latin typeface="Trebuchet MS" panose="020B0603020202020204" pitchFamily="34" charset="0"/>
              </a:rPr>
              <a:t>If not enrolled in WIOA services within 45 days of the certification date, the record then locks, and nothing can be done with the record</a:t>
            </a:r>
          </a:p>
          <a:p>
            <a:endParaRPr lang="en-US" dirty="0"/>
          </a:p>
        </p:txBody>
      </p:sp>
      <p:sp>
        <p:nvSpPr>
          <p:cNvPr id="4" name="Footer Placeholder 3">
            <a:extLst>
              <a:ext uri="{FF2B5EF4-FFF2-40B4-BE49-F238E27FC236}">
                <a16:creationId xmlns:a16="http://schemas.microsoft.com/office/drawing/2014/main" id="{EBDA316C-96A7-481E-AFA4-4AE551E0A52B}"/>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497796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93DC-4E42-4FBD-ABE1-5DC5419774E4}"/>
              </a:ext>
            </a:extLst>
          </p:cNvPr>
          <p:cNvSpPr>
            <a:spLocks noGrp="1"/>
          </p:cNvSpPr>
          <p:nvPr>
            <p:ph type="title"/>
          </p:nvPr>
        </p:nvSpPr>
        <p:spPr>
          <a:xfrm>
            <a:off x="2981739" y="610865"/>
            <a:ext cx="7845414" cy="561049"/>
          </a:xfrm>
        </p:spPr>
        <p:txBody>
          <a:bodyPr>
            <a:normAutofit fontScale="90000"/>
          </a:bodyPr>
          <a:lstStyle/>
          <a:p>
            <a:pPr algn="ctr"/>
            <a:r>
              <a:rPr lang="en-US" dirty="0">
                <a:latin typeface="Trebuchet MS" panose="020B0603020202020204" pitchFamily="34" charset="0"/>
              </a:rPr>
              <a:t>Applicant Record in IWDS</a:t>
            </a:r>
          </a:p>
        </p:txBody>
      </p:sp>
      <p:sp>
        <p:nvSpPr>
          <p:cNvPr id="3" name="Content Placeholder 2">
            <a:extLst>
              <a:ext uri="{FF2B5EF4-FFF2-40B4-BE49-F238E27FC236}">
                <a16:creationId xmlns:a16="http://schemas.microsoft.com/office/drawing/2014/main" id="{969D48EC-EBF7-49F8-87D8-92BF89A87F4D}"/>
              </a:ext>
            </a:extLst>
          </p:cNvPr>
          <p:cNvSpPr>
            <a:spLocks noGrp="1"/>
          </p:cNvSpPr>
          <p:nvPr>
            <p:ph idx="1"/>
          </p:nvPr>
        </p:nvSpPr>
        <p:spPr>
          <a:xfrm>
            <a:off x="838200" y="1538344"/>
            <a:ext cx="10515600" cy="4638619"/>
          </a:xfrm>
        </p:spPr>
        <p:txBody>
          <a:bodyPr/>
          <a:lstStyle/>
          <a:p>
            <a:pPr marL="0" indent="0">
              <a:buNone/>
            </a:pPr>
            <a:r>
              <a:rPr lang="en-US" dirty="0">
                <a:solidFill>
                  <a:schemeClr val="tx1"/>
                </a:solidFill>
                <a:latin typeface="Trebuchet MS" panose="020B0603020202020204" pitchFamily="34" charset="0"/>
              </a:rPr>
              <a:t>The client record is now in “Applicant” Status; to move forward with enrolling in services hit “Add Enrolled Services”:</a:t>
            </a:r>
          </a:p>
        </p:txBody>
      </p:sp>
      <p:sp>
        <p:nvSpPr>
          <p:cNvPr id="4" name="Footer Placeholder 3">
            <a:extLst>
              <a:ext uri="{FF2B5EF4-FFF2-40B4-BE49-F238E27FC236}">
                <a16:creationId xmlns:a16="http://schemas.microsoft.com/office/drawing/2014/main" id="{32AC1DCC-B50C-4704-9B90-380587AB615F}"/>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263DCEA5-957E-7302-06A2-22194F7CB858}"/>
              </a:ext>
            </a:extLst>
          </p:cNvPr>
          <p:cNvPicPr>
            <a:picLocks noChangeAspect="1"/>
          </p:cNvPicPr>
          <p:nvPr/>
        </p:nvPicPr>
        <p:blipFill>
          <a:blip r:embed="rId2"/>
          <a:stretch>
            <a:fillRect/>
          </a:stretch>
        </p:blipFill>
        <p:spPr>
          <a:xfrm>
            <a:off x="1866122" y="2663831"/>
            <a:ext cx="8444205" cy="3602825"/>
          </a:xfrm>
          <a:prstGeom prst="rect">
            <a:avLst/>
          </a:prstGeom>
        </p:spPr>
      </p:pic>
      <p:sp>
        <p:nvSpPr>
          <p:cNvPr id="7" name="Left Arrow 4">
            <a:extLst>
              <a:ext uri="{FF2B5EF4-FFF2-40B4-BE49-F238E27FC236}">
                <a16:creationId xmlns:a16="http://schemas.microsoft.com/office/drawing/2014/main" id="{8CD3B2C5-8D31-C3AF-C23F-845E1722F3FA}"/>
              </a:ext>
            </a:extLst>
          </p:cNvPr>
          <p:cNvSpPr/>
          <p:nvPr/>
        </p:nvSpPr>
        <p:spPr>
          <a:xfrm rot="10800000">
            <a:off x="4354462" y="3857653"/>
            <a:ext cx="691364" cy="2087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D0D08063-0A95-7119-EC17-B2C75E95C956}"/>
              </a:ext>
            </a:extLst>
          </p:cNvPr>
          <p:cNvSpPr/>
          <p:nvPr/>
        </p:nvSpPr>
        <p:spPr>
          <a:xfrm rot="10800000">
            <a:off x="4354461" y="5734878"/>
            <a:ext cx="691364" cy="2087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85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C338-DBCA-40D2-8DA4-2BA4F075352A}"/>
              </a:ext>
            </a:extLst>
          </p:cNvPr>
          <p:cNvSpPr>
            <a:spLocks noGrp="1"/>
          </p:cNvSpPr>
          <p:nvPr>
            <p:ph type="title"/>
          </p:nvPr>
        </p:nvSpPr>
        <p:spPr>
          <a:xfrm>
            <a:off x="3031435" y="610865"/>
            <a:ext cx="7795718" cy="561049"/>
          </a:xfrm>
        </p:spPr>
        <p:txBody>
          <a:bodyPr>
            <a:noAutofit/>
          </a:bodyPr>
          <a:lstStyle/>
          <a:p>
            <a:pPr algn="ctr"/>
            <a:r>
              <a:rPr lang="en-US" sz="3600" dirty="0">
                <a:latin typeface="Trebuchet MS" panose="020B0603020202020204" pitchFamily="34" charset="0"/>
              </a:rPr>
              <a:t>WIOA Titles and Requirements</a:t>
            </a:r>
          </a:p>
        </p:txBody>
      </p:sp>
      <p:sp>
        <p:nvSpPr>
          <p:cNvPr id="3" name="Content Placeholder 2">
            <a:extLst>
              <a:ext uri="{FF2B5EF4-FFF2-40B4-BE49-F238E27FC236}">
                <a16:creationId xmlns:a16="http://schemas.microsoft.com/office/drawing/2014/main" id="{C080EB58-F4E8-45DB-9FCE-1BF2BD8260A6}"/>
              </a:ext>
            </a:extLst>
          </p:cNvPr>
          <p:cNvSpPr>
            <a:spLocks noGrp="1"/>
          </p:cNvSpPr>
          <p:nvPr>
            <p:ph idx="1"/>
          </p:nvPr>
        </p:nvSpPr>
        <p:spPr>
          <a:xfrm>
            <a:off x="838200" y="1796143"/>
            <a:ext cx="10515600" cy="4380820"/>
          </a:xfrm>
        </p:spPr>
        <p:txBody>
          <a:bodyPr/>
          <a:lstStyle/>
          <a:p>
            <a:r>
              <a:rPr lang="en-US" altLang="en-US" dirty="0">
                <a:solidFill>
                  <a:schemeClr val="tx1"/>
                </a:solidFill>
                <a:latin typeface="Trebuchet MS" panose="020B0603020202020204" pitchFamily="34" charset="0"/>
              </a:rPr>
              <a:t>This client has been certified under 1A Adult (both priority of BSD and Low-Income); and under the 1Y Youth (Out-of-School Youth) title </a:t>
            </a:r>
          </a:p>
          <a:p>
            <a:r>
              <a:rPr lang="en-US" altLang="en-US" dirty="0">
                <a:solidFill>
                  <a:schemeClr val="tx1"/>
                </a:solidFill>
                <a:latin typeface="Trebuchet MS" panose="020B0603020202020204" pitchFamily="34" charset="0"/>
              </a:rPr>
              <a:t>For this client, all services must be either under the 1A or 1Y titles; </a:t>
            </a:r>
          </a:p>
          <a:p>
            <a:pPr lvl="1"/>
            <a:r>
              <a:rPr lang="en-US" altLang="en-US" dirty="0">
                <a:solidFill>
                  <a:schemeClr val="tx1"/>
                </a:solidFill>
                <a:latin typeface="Trebuchet MS" panose="020B0603020202020204" pitchFamily="34" charset="0"/>
              </a:rPr>
              <a:t>If the client is enrolled in services under both titles, the client will be considered co-enrolled and cannot exit from one title until finished being served under all titles enrolled</a:t>
            </a:r>
          </a:p>
          <a:p>
            <a:r>
              <a:rPr lang="en-US" altLang="en-US" dirty="0">
                <a:solidFill>
                  <a:schemeClr val="tx1"/>
                </a:solidFill>
                <a:latin typeface="Trebuchet MS" panose="020B0603020202020204" pitchFamily="34" charset="0"/>
              </a:rPr>
              <a:t>The next several slides will demonstrate enrollment in WIOA Services under both the 1Y and the 1A title</a:t>
            </a:r>
          </a:p>
          <a:p>
            <a:endParaRPr lang="en-US" dirty="0"/>
          </a:p>
        </p:txBody>
      </p:sp>
      <p:sp>
        <p:nvSpPr>
          <p:cNvPr id="4" name="Footer Placeholder 3">
            <a:extLst>
              <a:ext uri="{FF2B5EF4-FFF2-40B4-BE49-F238E27FC236}">
                <a16:creationId xmlns:a16="http://schemas.microsoft.com/office/drawing/2014/main" id="{DCB70F7A-C89E-4682-8460-6B6A6329E27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79667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173B-873A-49A2-BD93-3A9BDC3EFBB4}"/>
              </a:ext>
            </a:extLst>
          </p:cNvPr>
          <p:cNvSpPr>
            <a:spLocks noGrp="1"/>
          </p:cNvSpPr>
          <p:nvPr>
            <p:ph type="title"/>
          </p:nvPr>
        </p:nvSpPr>
        <p:spPr>
          <a:xfrm>
            <a:off x="3200400" y="610865"/>
            <a:ext cx="7626754" cy="561049"/>
          </a:xfrm>
        </p:spPr>
        <p:txBody>
          <a:bodyPr>
            <a:normAutofit fontScale="90000"/>
          </a:bodyPr>
          <a:lstStyle/>
          <a:p>
            <a:pPr algn="ctr"/>
            <a:r>
              <a:rPr lang="en-US" dirty="0">
                <a:latin typeface="Trebuchet MS" panose="020B0603020202020204" pitchFamily="34" charset="0"/>
              </a:rPr>
              <a:t>Enrollment in 1Y Youth</a:t>
            </a:r>
          </a:p>
        </p:txBody>
      </p:sp>
      <p:sp>
        <p:nvSpPr>
          <p:cNvPr id="3" name="Content Placeholder 2">
            <a:extLst>
              <a:ext uri="{FF2B5EF4-FFF2-40B4-BE49-F238E27FC236}">
                <a16:creationId xmlns:a16="http://schemas.microsoft.com/office/drawing/2014/main" id="{D41FA458-2A67-40F0-A72A-96E43208A5DB}"/>
              </a:ext>
            </a:extLst>
          </p:cNvPr>
          <p:cNvSpPr>
            <a:spLocks noGrp="1"/>
          </p:cNvSpPr>
          <p:nvPr>
            <p:ph idx="1"/>
          </p:nvPr>
        </p:nvSpPr>
        <p:spPr/>
        <p:txBody>
          <a:bodyPr/>
          <a:lstStyle/>
          <a:p>
            <a:pPr marL="0" indent="0">
              <a:buNone/>
            </a:pPr>
            <a:r>
              <a:rPr lang="en-US" sz="3200" dirty="0">
                <a:solidFill>
                  <a:schemeClr val="tx1"/>
                </a:solidFill>
                <a:latin typeface="Trebuchet MS" panose="020B0603020202020204" pitchFamily="34" charset="0"/>
              </a:rPr>
              <a:t>As previously addressed in the WIOA Assessment presentation, all Youth clients must have their three non-enrolling Youth activities recorded before any enrolling Youth activities can be recorded:</a:t>
            </a:r>
            <a:endParaRPr lang="en-US" dirty="0">
              <a:solidFill>
                <a:schemeClr val="tx1"/>
              </a:solidFill>
              <a:latin typeface="Trebuchet MS" panose="020B0603020202020204" pitchFamily="34" charset="0"/>
            </a:endParaRPr>
          </a:p>
          <a:p>
            <a:pPr lvl="1"/>
            <a:r>
              <a:rPr lang="en-US" sz="2800" dirty="0">
                <a:solidFill>
                  <a:schemeClr val="tx1"/>
                </a:solidFill>
                <a:latin typeface="Trebuchet MS" panose="020B0603020202020204" pitchFamily="34" charset="0"/>
              </a:rPr>
              <a:t>YOUTH Comprehensive and Specialized Assessments;</a:t>
            </a:r>
          </a:p>
          <a:p>
            <a:pPr lvl="1"/>
            <a:r>
              <a:rPr lang="en-US" sz="2800" dirty="0">
                <a:solidFill>
                  <a:schemeClr val="tx1"/>
                </a:solidFill>
                <a:latin typeface="Trebuchet MS" panose="020B0603020202020204" pitchFamily="34" charset="0"/>
              </a:rPr>
              <a:t>Development of an Individual Service Strategy (ISS);</a:t>
            </a:r>
          </a:p>
          <a:p>
            <a:pPr lvl="1"/>
            <a:r>
              <a:rPr lang="en-US" sz="2800" dirty="0">
                <a:solidFill>
                  <a:schemeClr val="tx1"/>
                </a:solidFill>
                <a:latin typeface="Trebuchet MS" panose="020B0603020202020204" pitchFamily="34" charset="0"/>
              </a:rPr>
              <a:t>YOUTH Career Planning (Case Management)  </a:t>
            </a:r>
          </a:p>
          <a:p>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BC7A76A9-73D1-4BBB-A31F-8D5AD4D1CACB}"/>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6660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6E73-01B2-49D4-86C9-74394CCDCD1B}"/>
              </a:ext>
            </a:extLst>
          </p:cNvPr>
          <p:cNvSpPr>
            <a:spLocks noGrp="1"/>
          </p:cNvSpPr>
          <p:nvPr>
            <p:ph type="title"/>
          </p:nvPr>
        </p:nvSpPr>
        <p:spPr>
          <a:xfrm>
            <a:off x="3211010" y="610865"/>
            <a:ext cx="6867267" cy="561049"/>
          </a:xfrm>
        </p:spPr>
        <p:txBody>
          <a:bodyPr>
            <a:normAutofit fontScale="90000"/>
          </a:bodyPr>
          <a:lstStyle/>
          <a:p>
            <a:pPr algn="ctr"/>
            <a:r>
              <a:rPr lang="en-US" dirty="0">
                <a:latin typeface="Trebuchet MS" panose="020B0603020202020204" pitchFamily="34" charset="0"/>
              </a:rPr>
              <a:t>Eligibility and Certification</a:t>
            </a:r>
          </a:p>
        </p:txBody>
      </p:sp>
      <p:sp>
        <p:nvSpPr>
          <p:cNvPr id="3" name="Content Placeholder 2">
            <a:extLst>
              <a:ext uri="{FF2B5EF4-FFF2-40B4-BE49-F238E27FC236}">
                <a16:creationId xmlns:a16="http://schemas.microsoft.com/office/drawing/2014/main" id="{0B597716-DB58-4E6D-B1E2-B7AC45274EA0}"/>
              </a:ext>
            </a:extLst>
          </p:cNvPr>
          <p:cNvSpPr>
            <a:spLocks noGrp="1"/>
          </p:cNvSpPr>
          <p:nvPr>
            <p:ph idx="1"/>
          </p:nvPr>
        </p:nvSpPr>
        <p:spPr>
          <a:xfrm>
            <a:off x="838200" y="2413415"/>
            <a:ext cx="10515600" cy="3763547"/>
          </a:xfrm>
        </p:spPr>
        <p:txBody>
          <a:bodyPr/>
          <a:lstStyle/>
          <a:p>
            <a:pPr marL="0" indent="0">
              <a:buNone/>
            </a:pPr>
            <a:r>
              <a:rPr lang="en-US" dirty="0">
                <a:solidFill>
                  <a:schemeClr val="tx1"/>
                </a:solidFill>
                <a:latin typeface="Trebuchet MS" panose="020B0603020202020204" pitchFamily="34" charset="0"/>
              </a:rPr>
              <a:t>We are going to pick up the previously created client John WIOA within the “Training” platform of IWDS; this is an example client who had a guided application for an Out-of-School Youth, Adult Career and Training Services; and Dislocated Worker Unlikely to Return to Previous Industry or Occupation Career Services completed. </a:t>
            </a:r>
          </a:p>
        </p:txBody>
      </p:sp>
      <p:sp>
        <p:nvSpPr>
          <p:cNvPr id="4" name="Footer Placeholder 3">
            <a:extLst>
              <a:ext uri="{FF2B5EF4-FFF2-40B4-BE49-F238E27FC236}">
                <a16:creationId xmlns:a16="http://schemas.microsoft.com/office/drawing/2014/main" id="{CBAF9BAB-641B-4A64-A80A-C32A0CE68E0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95272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6E01-8CC6-4887-81ED-8C1477DD7C71}"/>
              </a:ext>
            </a:extLst>
          </p:cNvPr>
          <p:cNvSpPr>
            <a:spLocks noGrp="1"/>
          </p:cNvSpPr>
          <p:nvPr>
            <p:ph type="title"/>
          </p:nvPr>
        </p:nvSpPr>
        <p:spPr>
          <a:xfrm>
            <a:off x="3478696" y="610865"/>
            <a:ext cx="7837004" cy="561049"/>
          </a:xfrm>
        </p:spPr>
        <p:txBody>
          <a:bodyPr>
            <a:noAutofit/>
          </a:bodyPr>
          <a:lstStyle/>
          <a:p>
            <a:pPr algn="ctr"/>
            <a:r>
              <a:rPr lang="en-US" sz="3800" dirty="0">
                <a:latin typeface="Trebuchet MS" panose="020B0603020202020204" pitchFamily="34" charset="0"/>
              </a:rPr>
              <a:t>Enrolling in 1Y Activity </a:t>
            </a:r>
          </a:p>
        </p:txBody>
      </p:sp>
      <p:sp>
        <p:nvSpPr>
          <p:cNvPr id="3" name="Content Placeholder 2">
            <a:extLst>
              <a:ext uri="{FF2B5EF4-FFF2-40B4-BE49-F238E27FC236}">
                <a16:creationId xmlns:a16="http://schemas.microsoft.com/office/drawing/2014/main" id="{906D46EE-9356-424E-9583-EFBAFD888A91}"/>
              </a:ext>
            </a:extLst>
          </p:cNvPr>
          <p:cNvSpPr>
            <a:spLocks noGrp="1"/>
          </p:cNvSpPr>
          <p:nvPr>
            <p:ph idx="1"/>
          </p:nvPr>
        </p:nvSpPr>
        <p:spPr>
          <a:xfrm>
            <a:off x="838200" y="2118167"/>
            <a:ext cx="10657114" cy="4058796"/>
          </a:xfrm>
        </p:spPr>
        <p:txBody>
          <a:bodyPr>
            <a:normAutofit/>
          </a:bodyPr>
          <a:lstStyle/>
          <a:p>
            <a:pPr marL="0" indent="0">
              <a:buNone/>
            </a:pPr>
            <a:r>
              <a:rPr lang="en-US" sz="2700" dirty="0">
                <a:solidFill>
                  <a:schemeClr val="tx1"/>
                </a:solidFill>
                <a:latin typeface="Trebuchet MS" panose="020B0603020202020204" pitchFamily="34" charset="0"/>
              </a:rPr>
              <a:t>Select the Youth Title, which is “1Y” and then select the “Start Date” of the activity:</a:t>
            </a:r>
          </a:p>
        </p:txBody>
      </p:sp>
      <p:sp>
        <p:nvSpPr>
          <p:cNvPr id="4" name="Footer Placeholder 3">
            <a:extLst>
              <a:ext uri="{FF2B5EF4-FFF2-40B4-BE49-F238E27FC236}">
                <a16:creationId xmlns:a16="http://schemas.microsoft.com/office/drawing/2014/main" id="{676E4165-7CE2-42F5-84A8-0568DFB77988}"/>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192AD9CE-A5E9-2F0C-C739-DF1C536A7034}"/>
              </a:ext>
            </a:extLst>
          </p:cNvPr>
          <p:cNvPicPr>
            <a:picLocks noChangeAspect="1"/>
          </p:cNvPicPr>
          <p:nvPr/>
        </p:nvPicPr>
        <p:blipFill>
          <a:blip r:embed="rId2"/>
          <a:stretch>
            <a:fillRect/>
          </a:stretch>
        </p:blipFill>
        <p:spPr>
          <a:xfrm>
            <a:off x="988538" y="3429000"/>
            <a:ext cx="4928786" cy="1917441"/>
          </a:xfrm>
          <a:prstGeom prst="rect">
            <a:avLst/>
          </a:prstGeom>
        </p:spPr>
      </p:pic>
      <p:pic>
        <p:nvPicPr>
          <p:cNvPr id="6" name="Picture 5">
            <a:extLst>
              <a:ext uri="{FF2B5EF4-FFF2-40B4-BE49-F238E27FC236}">
                <a16:creationId xmlns:a16="http://schemas.microsoft.com/office/drawing/2014/main" id="{D8AD9448-60A7-906A-079F-6298792A3A78}"/>
              </a:ext>
            </a:extLst>
          </p:cNvPr>
          <p:cNvPicPr>
            <a:picLocks noChangeAspect="1"/>
          </p:cNvPicPr>
          <p:nvPr/>
        </p:nvPicPr>
        <p:blipFill>
          <a:blip r:embed="rId3"/>
          <a:stretch>
            <a:fillRect/>
          </a:stretch>
        </p:blipFill>
        <p:spPr>
          <a:xfrm>
            <a:off x="6226471" y="3380882"/>
            <a:ext cx="4976991" cy="1965559"/>
          </a:xfrm>
          <a:prstGeom prst="rect">
            <a:avLst/>
          </a:prstGeom>
        </p:spPr>
      </p:pic>
    </p:spTree>
    <p:extLst>
      <p:ext uri="{BB962C8B-B14F-4D97-AF65-F5344CB8AC3E}">
        <p14:creationId xmlns:p14="http://schemas.microsoft.com/office/powerpoint/2010/main" val="4270129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F3D9-6420-4813-90C4-F217D714D95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Non-Enrolling Activities</a:t>
            </a:r>
            <a:endParaRPr lang="en-US" dirty="0"/>
          </a:p>
        </p:txBody>
      </p:sp>
      <p:sp>
        <p:nvSpPr>
          <p:cNvPr id="3" name="Content Placeholder 2">
            <a:extLst>
              <a:ext uri="{FF2B5EF4-FFF2-40B4-BE49-F238E27FC236}">
                <a16:creationId xmlns:a16="http://schemas.microsoft.com/office/drawing/2014/main" id="{178DD358-1DC2-49F6-B1CC-D402C8C141C0}"/>
              </a:ext>
            </a:extLst>
          </p:cNvPr>
          <p:cNvSpPr>
            <a:spLocks noGrp="1"/>
          </p:cNvSpPr>
          <p:nvPr>
            <p:ph idx="1"/>
          </p:nvPr>
        </p:nvSpPr>
        <p:spPr>
          <a:xfrm>
            <a:off x="838200" y="2118167"/>
            <a:ext cx="3684814" cy="4058796"/>
          </a:xfrm>
        </p:spPr>
        <p:txBody>
          <a:bodyPr/>
          <a:lstStyle/>
          <a:p>
            <a:pPr marL="0" indent="0">
              <a:buNone/>
            </a:pPr>
            <a:r>
              <a:rPr lang="en-US" dirty="0">
                <a:solidFill>
                  <a:schemeClr val="tx1"/>
                </a:solidFill>
                <a:latin typeface="Trebuchet MS" panose="020B0603020202020204" pitchFamily="34" charset="0"/>
              </a:rPr>
              <a:t>As mentioned previously, the first activity/service recorded for Youth after certification should be the Individual Service Strategy.  </a:t>
            </a:r>
          </a:p>
        </p:txBody>
      </p:sp>
      <p:sp>
        <p:nvSpPr>
          <p:cNvPr id="4" name="Footer Placeholder 3">
            <a:extLst>
              <a:ext uri="{FF2B5EF4-FFF2-40B4-BE49-F238E27FC236}">
                <a16:creationId xmlns:a16="http://schemas.microsoft.com/office/drawing/2014/main" id="{0F020A91-FCBC-4F6C-9302-DC61C58BA1B1}"/>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8B9BD8B9-C3F2-4203-AC97-4BF2B9112EF0}"/>
              </a:ext>
            </a:extLst>
          </p:cNvPr>
          <p:cNvPicPr>
            <a:picLocks noChangeAspect="1"/>
          </p:cNvPicPr>
          <p:nvPr/>
        </p:nvPicPr>
        <p:blipFill>
          <a:blip r:embed="rId2"/>
          <a:stretch>
            <a:fillRect/>
          </a:stretch>
        </p:blipFill>
        <p:spPr>
          <a:xfrm>
            <a:off x="4841482" y="1351300"/>
            <a:ext cx="6756886" cy="5237439"/>
          </a:xfrm>
          <a:prstGeom prst="rect">
            <a:avLst/>
          </a:prstGeom>
        </p:spPr>
      </p:pic>
      <p:sp>
        <p:nvSpPr>
          <p:cNvPr id="7" name="Left Arrow 4">
            <a:extLst>
              <a:ext uri="{FF2B5EF4-FFF2-40B4-BE49-F238E27FC236}">
                <a16:creationId xmlns:a16="http://schemas.microsoft.com/office/drawing/2014/main" id="{40BC99D3-1E92-82D4-B79C-F272206A703E}"/>
              </a:ext>
            </a:extLst>
          </p:cNvPr>
          <p:cNvSpPr/>
          <p:nvPr/>
        </p:nvSpPr>
        <p:spPr>
          <a:xfrm rot="10800000" flipV="1">
            <a:off x="5404636" y="6327986"/>
            <a:ext cx="691364" cy="2180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672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FA1A-C3E3-43DF-847D-2AC8E16B62B8}"/>
              </a:ext>
            </a:extLst>
          </p:cNvPr>
          <p:cNvSpPr>
            <a:spLocks noGrp="1"/>
          </p:cNvSpPr>
          <p:nvPr>
            <p:ph type="title"/>
          </p:nvPr>
        </p:nvSpPr>
        <p:spPr>
          <a:xfrm>
            <a:off x="3048000" y="451945"/>
            <a:ext cx="7779153" cy="1072055"/>
          </a:xfrm>
        </p:spPr>
        <p:txBody>
          <a:bodyPr>
            <a:normAutofit fontScale="90000"/>
          </a:bodyPr>
          <a:lstStyle/>
          <a:p>
            <a:pPr algn="ctr"/>
            <a:r>
              <a:rPr lang="en-US" dirty="0">
                <a:latin typeface="Trebuchet MS" panose="020B0603020202020204" pitchFamily="34" charset="0"/>
              </a:rPr>
              <a:t>Youth Comprehensive and Specialized Assessment</a:t>
            </a:r>
          </a:p>
        </p:txBody>
      </p:sp>
      <p:sp>
        <p:nvSpPr>
          <p:cNvPr id="3" name="Content Placeholder 2">
            <a:extLst>
              <a:ext uri="{FF2B5EF4-FFF2-40B4-BE49-F238E27FC236}">
                <a16:creationId xmlns:a16="http://schemas.microsoft.com/office/drawing/2014/main" id="{6426E0AB-F3E8-4037-802A-7FED88D7C30B}"/>
              </a:ext>
            </a:extLst>
          </p:cNvPr>
          <p:cNvSpPr>
            <a:spLocks noGrp="1"/>
          </p:cNvSpPr>
          <p:nvPr>
            <p:ph idx="1"/>
          </p:nvPr>
        </p:nvSpPr>
        <p:spPr>
          <a:xfrm>
            <a:off x="838200" y="1877785"/>
            <a:ext cx="4191000" cy="4364492"/>
          </a:xfrm>
        </p:spPr>
        <p:txBody>
          <a:bodyPr>
            <a:normAutofit lnSpcReduction="10000"/>
          </a:bodyPr>
          <a:lstStyle/>
          <a:p>
            <a:r>
              <a:rPr lang="en-US" dirty="0">
                <a:solidFill>
                  <a:schemeClr val="tx1"/>
                </a:solidFill>
                <a:latin typeface="Trebuchet MS" panose="020B0603020202020204" pitchFamily="34" charset="0"/>
              </a:rPr>
              <a:t>Must record the accurate grant that will fund the service</a:t>
            </a:r>
          </a:p>
          <a:p>
            <a:r>
              <a:rPr lang="en-US" dirty="0">
                <a:solidFill>
                  <a:schemeClr val="tx1"/>
                </a:solidFill>
                <a:latin typeface="Trebuchet MS" panose="020B0603020202020204" pitchFamily="34" charset="0"/>
              </a:rPr>
              <a:t>Must record the appropriate provider</a:t>
            </a:r>
          </a:p>
          <a:p>
            <a:pPr lvl="1"/>
            <a:r>
              <a:rPr lang="en-US" dirty="0">
                <a:solidFill>
                  <a:schemeClr val="tx1"/>
                </a:solidFill>
                <a:latin typeface="Trebuchet MS" panose="020B0603020202020204" pitchFamily="34" charset="0"/>
              </a:rPr>
              <a:t>If the provider you need is not available when you “Search Provider”, contact your Local Systems Administrator who is responsible for managing the providers  </a:t>
            </a:r>
          </a:p>
        </p:txBody>
      </p:sp>
      <p:sp>
        <p:nvSpPr>
          <p:cNvPr id="4" name="Footer Placeholder 3">
            <a:extLst>
              <a:ext uri="{FF2B5EF4-FFF2-40B4-BE49-F238E27FC236}">
                <a16:creationId xmlns:a16="http://schemas.microsoft.com/office/drawing/2014/main" id="{DBD2856F-7E72-4134-856E-4BB0A640A87B}"/>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795376B4-98EF-40A3-5A05-63166C7AA40A}"/>
              </a:ext>
            </a:extLst>
          </p:cNvPr>
          <p:cNvPicPr>
            <a:picLocks noChangeAspect="1"/>
          </p:cNvPicPr>
          <p:nvPr/>
        </p:nvPicPr>
        <p:blipFill>
          <a:blip r:embed="rId2"/>
          <a:stretch>
            <a:fillRect/>
          </a:stretch>
        </p:blipFill>
        <p:spPr>
          <a:xfrm>
            <a:off x="5413554" y="1718204"/>
            <a:ext cx="5940246" cy="4687851"/>
          </a:xfrm>
          <a:prstGeom prst="rect">
            <a:avLst/>
          </a:prstGeom>
        </p:spPr>
      </p:pic>
      <p:sp>
        <p:nvSpPr>
          <p:cNvPr id="7" name="Left Arrow 4">
            <a:extLst>
              <a:ext uri="{FF2B5EF4-FFF2-40B4-BE49-F238E27FC236}">
                <a16:creationId xmlns:a16="http://schemas.microsoft.com/office/drawing/2014/main" id="{D5F39B92-5F33-54C9-1F72-6DA8AAFB293B}"/>
              </a:ext>
            </a:extLst>
          </p:cNvPr>
          <p:cNvSpPr/>
          <p:nvPr/>
        </p:nvSpPr>
        <p:spPr>
          <a:xfrm flipV="1">
            <a:off x="8165518" y="3613053"/>
            <a:ext cx="691364" cy="2180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80A3FB2C-C6FF-84C9-0502-A67C8EEBF578}"/>
              </a:ext>
            </a:extLst>
          </p:cNvPr>
          <p:cNvSpPr/>
          <p:nvPr/>
        </p:nvSpPr>
        <p:spPr>
          <a:xfrm flipV="1">
            <a:off x="9834166" y="3394972"/>
            <a:ext cx="691364" cy="2180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171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13CA-6935-47DC-B821-DBD853D53203}"/>
              </a:ext>
            </a:extLst>
          </p:cNvPr>
          <p:cNvSpPr>
            <a:spLocks noGrp="1"/>
          </p:cNvSpPr>
          <p:nvPr>
            <p:ph type="title"/>
          </p:nvPr>
        </p:nvSpPr>
        <p:spPr>
          <a:xfrm>
            <a:off x="3220278" y="610865"/>
            <a:ext cx="7606875" cy="561049"/>
          </a:xfrm>
        </p:spPr>
        <p:txBody>
          <a:bodyPr>
            <a:normAutofit fontScale="90000"/>
          </a:bodyPr>
          <a:lstStyle/>
          <a:p>
            <a:pPr algn="ctr"/>
            <a:r>
              <a:rPr lang="en-US" dirty="0">
                <a:latin typeface="Trebuchet MS" panose="020B0603020202020204" pitchFamily="34" charset="0"/>
              </a:rPr>
              <a:t>Same Day Service</a:t>
            </a:r>
          </a:p>
        </p:txBody>
      </p:sp>
      <p:sp>
        <p:nvSpPr>
          <p:cNvPr id="3" name="Content Placeholder 2">
            <a:extLst>
              <a:ext uri="{FF2B5EF4-FFF2-40B4-BE49-F238E27FC236}">
                <a16:creationId xmlns:a16="http://schemas.microsoft.com/office/drawing/2014/main" id="{C9B06B5C-1BC9-4489-9E63-AE02DCA0925A}"/>
              </a:ext>
            </a:extLst>
          </p:cNvPr>
          <p:cNvSpPr>
            <a:spLocks noGrp="1"/>
          </p:cNvSpPr>
          <p:nvPr>
            <p:ph idx="1"/>
          </p:nvPr>
        </p:nvSpPr>
        <p:spPr>
          <a:xfrm>
            <a:off x="838200" y="2118167"/>
            <a:ext cx="4725473" cy="4058796"/>
          </a:xfrm>
        </p:spPr>
        <p:txBody>
          <a:bodyPr>
            <a:normAutofit lnSpcReduction="10000"/>
          </a:bodyPr>
          <a:lstStyle/>
          <a:p>
            <a:r>
              <a:rPr lang="en-US" dirty="0">
                <a:solidFill>
                  <a:schemeClr val="tx1"/>
                </a:solidFill>
                <a:latin typeface="Trebuchet MS" panose="020B0603020202020204" pitchFamily="34" charset="0"/>
              </a:rPr>
              <a:t>All three of the non-enrolling Youth activities are “</a:t>
            </a:r>
            <a:r>
              <a:rPr lang="en-US" dirty="0">
                <a:solidFill>
                  <a:srgbClr val="FF0000"/>
                </a:solidFill>
                <a:latin typeface="Trebuchet MS" panose="020B0603020202020204" pitchFamily="34" charset="0"/>
              </a:rPr>
              <a:t>Same Day Services</a:t>
            </a:r>
            <a:r>
              <a:rPr lang="en-US" dirty="0">
                <a:solidFill>
                  <a:schemeClr val="tx1"/>
                </a:solidFill>
                <a:latin typeface="Trebuchet MS" panose="020B0603020202020204" pitchFamily="34" charset="0"/>
              </a:rPr>
              <a:t>”, meaning they must be closed on the date the service was provided</a:t>
            </a:r>
          </a:p>
          <a:p>
            <a:r>
              <a:rPr lang="en-US" dirty="0">
                <a:solidFill>
                  <a:schemeClr val="tx1"/>
                </a:solidFill>
                <a:latin typeface="Trebuchet MS" panose="020B0603020202020204" pitchFamily="34" charset="0"/>
              </a:rPr>
              <a:t>Each of the non-enrolling Youth activities should be closed with the current status of “Successful Completion” </a:t>
            </a:r>
          </a:p>
        </p:txBody>
      </p:sp>
      <p:sp>
        <p:nvSpPr>
          <p:cNvPr id="4" name="Footer Placeholder 3">
            <a:extLst>
              <a:ext uri="{FF2B5EF4-FFF2-40B4-BE49-F238E27FC236}">
                <a16:creationId xmlns:a16="http://schemas.microsoft.com/office/drawing/2014/main" id="{E76902D4-2A2C-403D-8519-F2A180320936}"/>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F7602B08-E151-934C-1E02-33C2EE62511C}"/>
              </a:ext>
            </a:extLst>
          </p:cNvPr>
          <p:cNvPicPr>
            <a:picLocks noChangeAspect="1"/>
          </p:cNvPicPr>
          <p:nvPr/>
        </p:nvPicPr>
        <p:blipFill>
          <a:blip r:embed="rId2"/>
          <a:stretch>
            <a:fillRect/>
          </a:stretch>
        </p:blipFill>
        <p:spPr>
          <a:xfrm>
            <a:off x="5921275" y="1493349"/>
            <a:ext cx="5432525" cy="4773308"/>
          </a:xfrm>
          <a:prstGeom prst="rect">
            <a:avLst/>
          </a:prstGeom>
        </p:spPr>
      </p:pic>
      <p:sp>
        <p:nvSpPr>
          <p:cNvPr id="11" name="Left Arrow 4">
            <a:extLst>
              <a:ext uri="{FF2B5EF4-FFF2-40B4-BE49-F238E27FC236}">
                <a16:creationId xmlns:a16="http://schemas.microsoft.com/office/drawing/2014/main" id="{A850CEA3-841D-BF4C-4907-767726ABA3A7}"/>
              </a:ext>
            </a:extLst>
          </p:cNvPr>
          <p:cNvSpPr/>
          <p:nvPr/>
        </p:nvSpPr>
        <p:spPr>
          <a:xfrm>
            <a:off x="11277599" y="3011557"/>
            <a:ext cx="582898" cy="1273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4">
            <a:extLst>
              <a:ext uri="{FF2B5EF4-FFF2-40B4-BE49-F238E27FC236}">
                <a16:creationId xmlns:a16="http://schemas.microsoft.com/office/drawing/2014/main" id="{618E8404-46B1-1A70-8225-91D784E4B18A}"/>
              </a:ext>
            </a:extLst>
          </p:cNvPr>
          <p:cNvSpPr/>
          <p:nvPr/>
        </p:nvSpPr>
        <p:spPr>
          <a:xfrm>
            <a:off x="7971181" y="3880003"/>
            <a:ext cx="582898" cy="1273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4">
            <a:extLst>
              <a:ext uri="{FF2B5EF4-FFF2-40B4-BE49-F238E27FC236}">
                <a16:creationId xmlns:a16="http://schemas.microsoft.com/office/drawing/2014/main" id="{1AF56FD3-A2CE-4CD5-4D8B-5F5A9BCC07C7}"/>
              </a:ext>
            </a:extLst>
          </p:cNvPr>
          <p:cNvSpPr/>
          <p:nvPr/>
        </p:nvSpPr>
        <p:spPr>
          <a:xfrm>
            <a:off x="8853236" y="4101183"/>
            <a:ext cx="582898" cy="1273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4851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85D9-6D59-4EB8-B096-E08590D47C3D}"/>
              </a:ext>
            </a:extLst>
          </p:cNvPr>
          <p:cNvSpPr>
            <a:spLocks noGrp="1"/>
          </p:cNvSpPr>
          <p:nvPr>
            <p:ph type="title"/>
          </p:nvPr>
        </p:nvSpPr>
        <p:spPr>
          <a:xfrm>
            <a:off x="3101008" y="610865"/>
            <a:ext cx="7726145" cy="561049"/>
          </a:xfrm>
        </p:spPr>
        <p:txBody>
          <a:bodyPr>
            <a:normAutofit fontScale="90000"/>
          </a:bodyPr>
          <a:lstStyle/>
          <a:p>
            <a:pPr algn="ctr"/>
            <a:r>
              <a:rPr lang="en-US" dirty="0">
                <a:latin typeface="Trebuchet MS" panose="020B0603020202020204" pitchFamily="34" charset="0"/>
              </a:rPr>
              <a:t>Same Day Service Case Note </a:t>
            </a:r>
          </a:p>
        </p:txBody>
      </p:sp>
      <p:sp>
        <p:nvSpPr>
          <p:cNvPr id="3" name="Content Placeholder 2">
            <a:extLst>
              <a:ext uri="{FF2B5EF4-FFF2-40B4-BE49-F238E27FC236}">
                <a16:creationId xmlns:a16="http://schemas.microsoft.com/office/drawing/2014/main" id="{13C4B247-B52D-498B-BD20-94BCEA6C8034}"/>
              </a:ext>
            </a:extLst>
          </p:cNvPr>
          <p:cNvSpPr>
            <a:spLocks noGrp="1"/>
          </p:cNvSpPr>
          <p:nvPr>
            <p:ph idx="1"/>
          </p:nvPr>
        </p:nvSpPr>
        <p:spPr>
          <a:xfrm>
            <a:off x="838200" y="1560444"/>
            <a:ext cx="10515600" cy="4616520"/>
          </a:xfrm>
        </p:spPr>
        <p:txBody>
          <a:bodyPr>
            <a:normAutofit/>
          </a:bodyPr>
          <a:lstStyle/>
          <a:p>
            <a:pPr marL="0" indent="0">
              <a:buNone/>
            </a:pPr>
            <a:r>
              <a:rPr lang="en-US" sz="2600" dirty="0">
                <a:solidFill>
                  <a:schemeClr val="tx1"/>
                </a:solidFill>
                <a:latin typeface="Trebuchet MS" panose="020B0603020202020204" pitchFamily="34" charset="0"/>
              </a:rPr>
              <a:t>All same day services are required to have a same day service Case Note that supports the actions taken for the service/activity:</a:t>
            </a:r>
          </a:p>
        </p:txBody>
      </p:sp>
      <p:sp>
        <p:nvSpPr>
          <p:cNvPr id="4" name="Footer Placeholder 3">
            <a:extLst>
              <a:ext uri="{FF2B5EF4-FFF2-40B4-BE49-F238E27FC236}">
                <a16:creationId xmlns:a16="http://schemas.microsoft.com/office/drawing/2014/main" id="{DE0113A7-BC22-4097-ABEA-955CABCAF7ED}"/>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30F8D708-69F4-242F-3C0D-9E69C4631C37}"/>
              </a:ext>
            </a:extLst>
          </p:cNvPr>
          <p:cNvPicPr>
            <a:picLocks noChangeAspect="1"/>
          </p:cNvPicPr>
          <p:nvPr/>
        </p:nvPicPr>
        <p:blipFill>
          <a:blip r:embed="rId2"/>
          <a:stretch>
            <a:fillRect/>
          </a:stretch>
        </p:blipFill>
        <p:spPr>
          <a:xfrm>
            <a:off x="1163044" y="2385391"/>
            <a:ext cx="9488224" cy="3970959"/>
          </a:xfrm>
          <a:prstGeom prst="rect">
            <a:avLst/>
          </a:prstGeom>
        </p:spPr>
      </p:pic>
      <p:sp>
        <p:nvSpPr>
          <p:cNvPr id="8" name="Left Arrow 4">
            <a:extLst>
              <a:ext uri="{FF2B5EF4-FFF2-40B4-BE49-F238E27FC236}">
                <a16:creationId xmlns:a16="http://schemas.microsoft.com/office/drawing/2014/main" id="{5B8C07FE-755E-0DB6-6992-CD4FCD1B6753}"/>
              </a:ext>
            </a:extLst>
          </p:cNvPr>
          <p:cNvSpPr/>
          <p:nvPr/>
        </p:nvSpPr>
        <p:spPr>
          <a:xfrm flipV="1">
            <a:off x="6833675" y="6138094"/>
            <a:ext cx="691364" cy="2180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3368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ADBE-9EAB-1471-7156-90A70AC14089}"/>
              </a:ext>
            </a:extLst>
          </p:cNvPr>
          <p:cNvSpPr>
            <a:spLocks noGrp="1"/>
          </p:cNvSpPr>
          <p:nvPr>
            <p:ph type="title"/>
          </p:nvPr>
        </p:nvSpPr>
        <p:spPr>
          <a:xfrm>
            <a:off x="3211010" y="437322"/>
            <a:ext cx="7616143" cy="1055147"/>
          </a:xfrm>
        </p:spPr>
        <p:txBody>
          <a:bodyPr>
            <a:normAutofit fontScale="90000"/>
          </a:bodyPr>
          <a:lstStyle/>
          <a:p>
            <a:pPr algn="ctr"/>
            <a:r>
              <a:rPr lang="en-US" dirty="0">
                <a:latin typeface="Trebuchet MS" panose="020B0603020202020204" pitchFamily="34" charset="0"/>
              </a:rPr>
              <a:t>Development of Individual Service Strategy</a:t>
            </a:r>
          </a:p>
        </p:txBody>
      </p:sp>
      <p:sp>
        <p:nvSpPr>
          <p:cNvPr id="3" name="Content Placeholder 2">
            <a:extLst>
              <a:ext uri="{FF2B5EF4-FFF2-40B4-BE49-F238E27FC236}">
                <a16:creationId xmlns:a16="http://schemas.microsoft.com/office/drawing/2014/main" id="{8D6C4D53-577A-F727-3E12-7D81867CE263}"/>
              </a:ext>
            </a:extLst>
          </p:cNvPr>
          <p:cNvSpPr>
            <a:spLocks noGrp="1"/>
          </p:cNvSpPr>
          <p:nvPr>
            <p:ph idx="1"/>
          </p:nvPr>
        </p:nvSpPr>
        <p:spPr>
          <a:xfrm>
            <a:off x="838200" y="2118167"/>
            <a:ext cx="4469524" cy="4058796"/>
          </a:xfrm>
        </p:spPr>
        <p:txBody>
          <a:bodyPr>
            <a:normAutofit fontScale="92500" lnSpcReduction="10000"/>
          </a:bodyPr>
          <a:lstStyle/>
          <a:p>
            <a:r>
              <a:rPr lang="en-US" dirty="0">
                <a:solidFill>
                  <a:schemeClr val="tx1"/>
                </a:solidFill>
                <a:latin typeface="Trebuchet MS" panose="020B0603020202020204" pitchFamily="34" charset="0"/>
              </a:rPr>
              <a:t>The second non-enrolling activity recorded should be the Youth non-enrolling activity of Development of an ISS </a:t>
            </a:r>
          </a:p>
          <a:p>
            <a:r>
              <a:rPr lang="en-US" dirty="0">
                <a:solidFill>
                  <a:schemeClr val="tx1"/>
                </a:solidFill>
                <a:latin typeface="Trebuchet MS" panose="020B0603020202020204" pitchFamily="34" charset="0"/>
              </a:rPr>
              <a:t>System does require “Weekly Hours”, which should be an estimate of the number of hours that had been used for the initial assessment and creating the ISS</a:t>
            </a:r>
          </a:p>
        </p:txBody>
      </p:sp>
      <p:sp>
        <p:nvSpPr>
          <p:cNvPr id="4" name="Footer Placeholder 3">
            <a:extLst>
              <a:ext uri="{FF2B5EF4-FFF2-40B4-BE49-F238E27FC236}">
                <a16:creationId xmlns:a16="http://schemas.microsoft.com/office/drawing/2014/main" id="{60D84B3B-317A-D8C1-8CE8-C9032B8F0E40}"/>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8FA6B791-0490-B51A-8434-F30EEAD24D62}"/>
              </a:ext>
            </a:extLst>
          </p:cNvPr>
          <p:cNvPicPr>
            <a:picLocks noChangeAspect="1"/>
          </p:cNvPicPr>
          <p:nvPr/>
        </p:nvPicPr>
        <p:blipFill>
          <a:blip r:embed="rId3"/>
          <a:stretch>
            <a:fillRect/>
          </a:stretch>
        </p:blipFill>
        <p:spPr>
          <a:xfrm>
            <a:off x="5665304" y="1694767"/>
            <a:ext cx="5985254" cy="4905596"/>
          </a:xfrm>
          <a:prstGeom prst="rect">
            <a:avLst/>
          </a:prstGeom>
        </p:spPr>
      </p:pic>
      <p:sp>
        <p:nvSpPr>
          <p:cNvPr id="8" name="Left Arrow 4">
            <a:extLst>
              <a:ext uri="{FF2B5EF4-FFF2-40B4-BE49-F238E27FC236}">
                <a16:creationId xmlns:a16="http://schemas.microsoft.com/office/drawing/2014/main" id="{15A8DBFD-E67D-1979-E066-89C20292EF13}"/>
              </a:ext>
            </a:extLst>
          </p:cNvPr>
          <p:cNvSpPr/>
          <p:nvPr/>
        </p:nvSpPr>
        <p:spPr>
          <a:xfrm flipV="1">
            <a:off x="7819836" y="4298853"/>
            <a:ext cx="691364" cy="2180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4">
            <a:extLst>
              <a:ext uri="{FF2B5EF4-FFF2-40B4-BE49-F238E27FC236}">
                <a16:creationId xmlns:a16="http://schemas.microsoft.com/office/drawing/2014/main" id="{FFFC5707-3B1E-8B0B-5EA2-B2238AC52668}"/>
              </a:ext>
            </a:extLst>
          </p:cNvPr>
          <p:cNvSpPr/>
          <p:nvPr/>
        </p:nvSpPr>
        <p:spPr>
          <a:xfrm rot="10800000" flipV="1">
            <a:off x="7280936" y="6348402"/>
            <a:ext cx="691364" cy="2180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5847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C6A1-B71F-7F07-E2F9-674508222C7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Same Day Service Case Note</a:t>
            </a:r>
          </a:p>
        </p:txBody>
      </p:sp>
      <p:sp>
        <p:nvSpPr>
          <p:cNvPr id="3" name="Content Placeholder 2">
            <a:extLst>
              <a:ext uri="{FF2B5EF4-FFF2-40B4-BE49-F238E27FC236}">
                <a16:creationId xmlns:a16="http://schemas.microsoft.com/office/drawing/2014/main" id="{945C173E-5A1C-24D3-C230-3916DC4DF486}"/>
              </a:ext>
            </a:extLst>
          </p:cNvPr>
          <p:cNvSpPr>
            <a:spLocks noGrp="1"/>
          </p:cNvSpPr>
          <p:nvPr>
            <p:ph idx="1"/>
          </p:nvPr>
        </p:nvSpPr>
        <p:spPr>
          <a:xfrm>
            <a:off x="838200" y="1920272"/>
            <a:ext cx="4763813" cy="4256691"/>
          </a:xfrm>
        </p:spPr>
        <p:txBody>
          <a:bodyPr>
            <a:normAutofit fontScale="85000" lnSpcReduction="20000"/>
          </a:bodyPr>
          <a:lstStyle/>
          <a:p>
            <a:r>
              <a:rPr lang="en-US" dirty="0">
                <a:solidFill>
                  <a:schemeClr val="tx1"/>
                </a:solidFill>
                <a:latin typeface="Trebuchet MS" panose="020B0603020202020204" pitchFamily="34" charset="0"/>
              </a:rPr>
              <a:t>For the Non-enrolling  Youth activity of “Development of Individual Service Strategy”, since it is a same day service, there will be a same day service case note</a:t>
            </a:r>
          </a:p>
          <a:p>
            <a:r>
              <a:rPr lang="en-US" dirty="0">
                <a:solidFill>
                  <a:schemeClr val="tx1"/>
                </a:solidFill>
                <a:latin typeface="Trebuchet MS" panose="020B0603020202020204" pitchFamily="34" charset="0"/>
              </a:rPr>
              <a:t>In instances where a hard copy document of the ISS was used, it would be acceptable to reference those details in the same day service case note</a:t>
            </a:r>
          </a:p>
          <a:p>
            <a:r>
              <a:rPr lang="en-US" dirty="0">
                <a:solidFill>
                  <a:schemeClr val="tx1"/>
                </a:solidFill>
                <a:latin typeface="Trebuchet MS" panose="020B0603020202020204" pitchFamily="34" charset="0"/>
              </a:rPr>
              <a:t>OR, the entire ISS could be spelled out in the case note if that is your local process</a:t>
            </a:r>
          </a:p>
        </p:txBody>
      </p:sp>
      <p:sp>
        <p:nvSpPr>
          <p:cNvPr id="4" name="Footer Placeholder 3">
            <a:extLst>
              <a:ext uri="{FF2B5EF4-FFF2-40B4-BE49-F238E27FC236}">
                <a16:creationId xmlns:a16="http://schemas.microsoft.com/office/drawing/2014/main" id="{C1914137-60AB-D0EE-EB11-D09F4B54725A}"/>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A85E9465-3A20-7214-4703-366245530CBA}"/>
              </a:ext>
            </a:extLst>
          </p:cNvPr>
          <p:cNvPicPr>
            <a:picLocks noChangeAspect="1"/>
          </p:cNvPicPr>
          <p:nvPr/>
        </p:nvPicPr>
        <p:blipFill>
          <a:blip r:embed="rId2"/>
          <a:stretch>
            <a:fillRect/>
          </a:stretch>
        </p:blipFill>
        <p:spPr>
          <a:xfrm>
            <a:off x="6096000" y="1403504"/>
            <a:ext cx="5468219" cy="4721255"/>
          </a:xfrm>
          <a:prstGeom prst="rect">
            <a:avLst/>
          </a:prstGeom>
        </p:spPr>
      </p:pic>
    </p:spTree>
    <p:extLst>
      <p:ext uri="{BB962C8B-B14F-4D97-AF65-F5344CB8AC3E}">
        <p14:creationId xmlns:p14="http://schemas.microsoft.com/office/powerpoint/2010/main" val="351245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00FF-1B39-AAEA-EB81-71D2B74E3AAE}"/>
              </a:ext>
            </a:extLst>
          </p:cNvPr>
          <p:cNvSpPr>
            <a:spLocks noGrp="1"/>
          </p:cNvSpPr>
          <p:nvPr>
            <p:ph type="title"/>
          </p:nvPr>
        </p:nvSpPr>
        <p:spPr>
          <a:xfrm>
            <a:off x="3211010" y="457200"/>
            <a:ext cx="7616143" cy="1213945"/>
          </a:xfrm>
        </p:spPr>
        <p:txBody>
          <a:bodyPr>
            <a:normAutofit fontScale="90000"/>
          </a:bodyPr>
          <a:lstStyle/>
          <a:p>
            <a:pPr algn="ctr"/>
            <a:r>
              <a:rPr lang="en-US" dirty="0">
                <a:solidFill>
                  <a:schemeClr val="tx1"/>
                </a:solidFill>
                <a:latin typeface="Trebuchet MS" panose="020B0603020202020204" pitchFamily="34" charset="0"/>
              </a:rPr>
              <a:t> </a:t>
            </a:r>
            <a:r>
              <a:rPr lang="en-US" dirty="0">
                <a:latin typeface="Trebuchet MS" panose="020B0603020202020204" pitchFamily="34" charset="0"/>
              </a:rPr>
              <a:t>Youth Career Planning </a:t>
            </a:r>
            <a:br>
              <a:rPr lang="en-US" dirty="0">
                <a:latin typeface="Trebuchet MS" panose="020B0603020202020204" pitchFamily="34" charset="0"/>
              </a:rPr>
            </a:br>
            <a:r>
              <a:rPr lang="en-US" dirty="0">
                <a:latin typeface="Trebuchet MS" panose="020B0603020202020204" pitchFamily="34" charset="0"/>
              </a:rPr>
              <a:t>(Case Management)   </a:t>
            </a:r>
            <a:endParaRPr lang="en-US" dirty="0"/>
          </a:p>
        </p:txBody>
      </p:sp>
      <p:sp>
        <p:nvSpPr>
          <p:cNvPr id="3" name="Content Placeholder 2">
            <a:extLst>
              <a:ext uri="{FF2B5EF4-FFF2-40B4-BE49-F238E27FC236}">
                <a16:creationId xmlns:a16="http://schemas.microsoft.com/office/drawing/2014/main" id="{08F3287A-9E49-BA97-2C61-9BC94BEDF5AB}"/>
              </a:ext>
            </a:extLst>
          </p:cNvPr>
          <p:cNvSpPr>
            <a:spLocks noGrp="1"/>
          </p:cNvSpPr>
          <p:nvPr>
            <p:ph idx="1"/>
          </p:nvPr>
        </p:nvSpPr>
        <p:spPr>
          <a:xfrm>
            <a:off x="838200" y="2118167"/>
            <a:ext cx="4826876" cy="4058796"/>
          </a:xfrm>
        </p:spPr>
        <p:txBody>
          <a:bodyPr>
            <a:normAutofit/>
          </a:bodyPr>
          <a:lstStyle/>
          <a:p>
            <a:r>
              <a:rPr lang="en-US" dirty="0">
                <a:solidFill>
                  <a:schemeClr val="tx1"/>
                </a:solidFill>
                <a:latin typeface="Trebuchet MS" panose="020B0603020202020204" pitchFamily="34" charset="0"/>
              </a:rPr>
              <a:t>YOUTH Career Planning (Case Management) should be the third non-enrolling Youth activity that is recorded</a:t>
            </a:r>
          </a:p>
          <a:p>
            <a:r>
              <a:rPr lang="en-US" dirty="0">
                <a:solidFill>
                  <a:schemeClr val="tx1"/>
                </a:solidFill>
                <a:latin typeface="Trebuchet MS" panose="020B0603020202020204" pitchFamily="34" charset="0"/>
              </a:rPr>
              <a:t>Technically, there is no required order that these three non-enrolling activities must be recorded</a:t>
            </a:r>
          </a:p>
          <a:p>
            <a:endParaRPr lang="en-US" dirty="0"/>
          </a:p>
        </p:txBody>
      </p:sp>
      <p:sp>
        <p:nvSpPr>
          <p:cNvPr id="4" name="Footer Placeholder 3">
            <a:extLst>
              <a:ext uri="{FF2B5EF4-FFF2-40B4-BE49-F238E27FC236}">
                <a16:creationId xmlns:a16="http://schemas.microsoft.com/office/drawing/2014/main" id="{6B946697-BE55-7471-436F-5F372246FD07}"/>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86C6AE5E-8B22-DB89-23DF-23EC68744DD0}"/>
              </a:ext>
            </a:extLst>
          </p:cNvPr>
          <p:cNvPicPr>
            <a:picLocks noChangeAspect="1"/>
          </p:cNvPicPr>
          <p:nvPr/>
        </p:nvPicPr>
        <p:blipFill>
          <a:blip r:embed="rId2"/>
          <a:stretch>
            <a:fillRect/>
          </a:stretch>
        </p:blipFill>
        <p:spPr>
          <a:xfrm>
            <a:off x="5861233" y="1810527"/>
            <a:ext cx="5717394" cy="4058796"/>
          </a:xfrm>
          <a:prstGeom prst="rect">
            <a:avLst/>
          </a:prstGeom>
        </p:spPr>
      </p:pic>
    </p:spTree>
    <p:extLst>
      <p:ext uri="{BB962C8B-B14F-4D97-AF65-F5344CB8AC3E}">
        <p14:creationId xmlns:p14="http://schemas.microsoft.com/office/powerpoint/2010/main" val="509917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521C-1AAB-7243-BD15-D55176EE683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Same Day Service Case Note</a:t>
            </a:r>
          </a:p>
        </p:txBody>
      </p:sp>
      <p:sp>
        <p:nvSpPr>
          <p:cNvPr id="3" name="Content Placeholder 2">
            <a:extLst>
              <a:ext uri="{FF2B5EF4-FFF2-40B4-BE49-F238E27FC236}">
                <a16:creationId xmlns:a16="http://schemas.microsoft.com/office/drawing/2014/main" id="{05F784F4-7074-AC26-4B46-692215D69887}"/>
              </a:ext>
            </a:extLst>
          </p:cNvPr>
          <p:cNvSpPr>
            <a:spLocks noGrp="1"/>
          </p:cNvSpPr>
          <p:nvPr>
            <p:ph idx="1"/>
          </p:nvPr>
        </p:nvSpPr>
        <p:spPr>
          <a:xfrm>
            <a:off x="838201" y="1820950"/>
            <a:ext cx="3942522" cy="4356013"/>
          </a:xfrm>
        </p:spPr>
        <p:txBody>
          <a:bodyPr>
            <a:normAutofit/>
          </a:bodyPr>
          <a:lstStyle/>
          <a:p>
            <a:pPr marL="0" indent="0">
              <a:buNone/>
            </a:pPr>
            <a:r>
              <a:rPr lang="en-US" dirty="0">
                <a:solidFill>
                  <a:schemeClr val="tx1"/>
                </a:solidFill>
                <a:latin typeface="Trebuchet MS" panose="020B0603020202020204" pitchFamily="34" charset="0"/>
              </a:rPr>
              <a:t>For a Youth client, under the non-enrolling Youth activity of Career Planning (Case Management) should be where the two-way communication between the client and the Career Planner is recorded.</a:t>
            </a:r>
          </a:p>
        </p:txBody>
      </p:sp>
      <p:sp>
        <p:nvSpPr>
          <p:cNvPr id="4" name="Footer Placeholder 3">
            <a:extLst>
              <a:ext uri="{FF2B5EF4-FFF2-40B4-BE49-F238E27FC236}">
                <a16:creationId xmlns:a16="http://schemas.microsoft.com/office/drawing/2014/main" id="{EA155706-2A45-38F2-FCFA-4F83485B18F1}"/>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4B2B8299-2F9B-2471-59A1-53B66F870C67}"/>
              </a:ext>
            </a:extLst>
          </p:cNvPr>
          <p:cNvPicPr>
            <a:picLocks noChangeAspect="1"/>
          </p:cNvPicPr>
          <p:nvPr/>
        </p:nvPicPr>
        <p:blipFill>
          <a:blip r:embed="rId2"/>
          <a:stretch>
            <a:fillRect/>
          </a:stretch>
        </p:blipFill>
        <p:spPr>
          <a:xfrm>
            <a:off x="5166634" y="1820950"/>
            <a:ext cx="6531706" cy="4426185"/>
          </a:xfrm>
          <a:prstGeom prst="rect">
            <a:avLst/>
          </a:prstGeom>
        </p:spPr>
      </p:pic>
    </p:spTree>
    <p:extLst>
      <p:ext uri="{BB962C8B-B14F-4D97-AF65-F5344CB8AC3E}">
        <p14:creationId xmlns:p14="http://schemas.microsoft.com/office/powerpoint/2010/main" val="3288057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4D66-ADD5-15E8-97B3-106475F7A4D6}"/>
              </a:ext>
            </a:extLst>
          </p:cNvPr>
          <p:cNvSpPr>
            <a:spLocks noGrp="1"/>
          </p:cNvSpPr>
          <p:nvPr>
            <p:ph type="title"/>
          </p:nvPr>
        </p:nvSpPr>
        <p:spPr>
          <a:xfrm>
            <a:off x="3211010" y="610865"/>
            <a:ext cx="7616143" cy="800492"/>
          </a:xfrm>
        </p:spPr>
        <p:txBody>
          <a:bodyPr>
            <a:normAutofit fontScale="90000"/>
          </a:bodyPr>
          <a:lstStyle/>
          <a:p>
            <a:pPr algn="ctr"/>
            <a:r>
              <a:rPr lang="en-US" dirty="0">
                <a:latin typeface="Trebuchet MS" panose="020B0603020202020204" pitchFamily="34" charset="0"/>
              </a:rPr>
              <a:t>Three Non-enrolling Youth Activities</a:t>
            </a:r>
          </a:p>
        </p:txBody>
      </p:sp>
      <p:sp>
        <p:nvSpPr>
          <p:cNvPr id="3" name="Content Placeholder 2">
            <a:extLst>
              <a:ext uri="{FF2B5EF4-FFF2-40B4-BE49-F238E27FC236}">
                <a16:creationId xmlns:a16="http://schemas.microsoft.com/office/drawing/2014/main" id="{7DE59449-9D48-DC51-7C62-99505CB980EE}"/>
              </a:ext>
            </a:extLst>
          </p:cNvPr>
          <p:cNvSpPr>
            <a:spLocks noGrp="1"/>
          </p:cNvSpPr>
          <p:nvPr>
            <p:ph idx="1"/>
          </p:nvPr>
        </p:nvSpPr>
        <p:spPr>
          <a:xfrm>
            <a:off x="838200" y="2118167"/>
            <a:ext cx="3535017" cy="4058796"/>
          </a:xfrm>
        </p:spPr>
        <p:txBody>
          <a:bodyPr>
            <a:normAutofit fontScale="92500" lnSpcReduction="10000"/>
          </a:bodyPr>
          <a:lstStyle/>
          <a:p>
            <a:pPr marL="0" indent="0">
              <a:buNone/>
            </a:pPr>
            <a:r>
              <a:rPr lang="en-US" dirty="0">
                <a:solidFill>
                  <a:schemeClr val="tx1"/>
                </a:solidFill>
                <a:latin typeface="Trebuchet MS" panose="020B0603020202020204" pitchFamily="34" charset="0"/>
              </a:rPr>
              <a:t>As mentioned previously, these three non-enrolling Youth activities do not register the client into the WIOA Youth program but are required before the system will allow the client to be enrolled in any WIOA enrolling Youth activities.  </a:t>
            </a:r>
          </a:p>
        </p:txBody>
      </p:sp>
      <p:sp>
        <p:nvSpPr>
          <p:cNvPr id="4" name="Footer Placeholder 3">
            <a:extLst>
              <a:ext uri="{FF2B5EF4-FFF2-40B4-BE49-F238E27FC236}">
                <a16:creationId xmlns:a16="http://schemas.microsoft.com/office/drawing/2014/main" id="{42B0B798-CEC6-1A02-4F45-DE98A6EFE59A}"/>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C0F4410F-91C9-0488-219C-824DC91D2582}"/>
              </a:ext>
            </a:extLst>
          </p:cNvPr>
          <p:cNvPicPr>
            <a:picLocks noChangeAspect="1"/>
          </p:cNvPicPr>
          <p:nvPr/>
        </p:nvPicPr>
        <p:blipFill>
          <a:blip r:embed="rId2"/>
          <a:stretch>
            <a:fillRect/>
          </a:stretch>
        </p:blipFill>
        <p:spPr>
          <a:xfrm>
            <a:off x="4681330" y="1767564"/>
            <a:ext cx="7028249" cy="4232578"/>
          </a:xfrm>
          <a:prstGeom prst="rect">
            <a:avLst/>
          </a:prstGeom>
        </p:spPr>
      </p:pic>
    </p:spTree>
    <p:extLst>
      <p:ext uri="{BB962C8B-B14F-4D97-AF65-F5344CB8AC3E}">
        <p14:creationId xmlns:p14="http://schemas.microsoft.com/office/powerpoint/2010/main" val="368928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ACA8-B5D2-46D3-936E-F52E7C6F7966}"/>
              </a:ext>
            </a:extLst>
          </p:cNvPr>
          <p:cNvSpPr>
            <a:spLocks noGrp="1"/>
          </p:cNvSpPr>
          <p:nvPr>
            <p:ph type="title"/>
          </p:nvPr>
        </p:nvSpPr>
        <p:spPr>
          <a:xfrm>
            <a:off x="3211010" y="610865"/>
            <a:ext cx="8089781" cy="561049"/>
          </a:xfrm>
        </p:spPr>
        <p:txBody>
          <a:bodyPr>
            <a:normAutofit fontScale="90000"/>
          </a:bodyPr>
          <a:lstStyle/>
          <a:p>
            <a:pPr algn="ctr"/>
            <a:r>
              <a:rPr lang="en-US" altLang="en-US" dirty="0">
                <a:latin typeface="Trebuchet MS" panose="020B0603020202020204" pitchFamily="34" charset="0"/>
              </a:rPr>
              <a:t>Eligibility Determination Screen</a:t>
            </a:r>
            <a:r>
              <a:rPr lang="en-US" dirty="0">
                <a:latin typeface="Trebuchet MS" panose="020B0603020202020204" pitchFamily="34" charset="0"/>
              </a:rPr>
              <a:t> </a:t>
            </a:r>
          </a:p>
        </p:txBody>
      </p:sp>
      <p:pic>
        <p:nvPicPr>
          <p:cNvPr id="5" name="Content Placeholder 4">
            <a:extLst>
              <a:ext uri="{FF2B5EF4-FFF2-40B4-BE49-F238E27FC236}">
                <a16:creationId xmlns:a16="http://schemas.microsoft.com/office/drawing/2014/main" id="{C63EA3EF-C815-4A17-BDA3-CB454448DEC5}"/>
              </a:ext>
            </a:extLst>
          </p:cNvPr>
          <p:cNvPicPr>
            <a:picLocks noGrp="1" noChangeAspect="1"/>
          </p:cNvPicPr>
          <p:nvPr>
            <p:ph idx="1"/>
          </p:nvPr>
        </p:nvPicPr>
        <p:blipFill>
          <a:blip r:embed="rId2"/>
          <a:stretch>
            <a:fillRect/>
          </a:stretch>
        </p:blipFill>
        <p:spPr>
          <a:xfrm>
            <a:off x="2404135" y="1921791"/>
            <a:ext cx="7204814" cy="3200715"/>
          </a:xfrm>
          <a:prstGeom prst="rect">
            <a:avLst/>
          </a:prstGeom>
        </p:spPr>
      </p:pic>
      <p:sp>
        <p:nvSpPr>
          <p:cNvPr id="4" name="Footer Placeholder 3">
            <a:extLst>
              <a:ext uri="{FF2B5EF4-FFF2-40B4-BE49-F238E27FC236}">
                <a16:creationId xmlns:a16="http://schemas.microsoft.com/office/drawing/2014/main" id="{F5EA3632-1B9C-4D9C-9FA7-AF4D077DD47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171392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1B41-20F8-6D70-2097-4DEFA708CE61}"/>
              </a:ext>
            </a:extLst>
          </p:cNvPr>
          <p:cNvSpPr>
            <a:spLocks noGrp="1"/>
          </p:cNvSpPr>
          <p:nvPr>
            <p:ph type="title"/>
          </p:nvPr>
        </p:nvSpPr>
        <p:spPr>
          <a:xfrm>
            <a:off x="2862470" y="610865"/>
            <a:ext cx="8627165" cy="561049"/>
          </a:xfrm>
        </p:spPr>
        <p:txBody>
          <a:bodyPr>
            <a:normAutofit fontScale="90000"/>
          </a:bodyPr>
          <a:lstStyle/>
          <a:p>
            <a:pPr algn="ctr"/>
            <a:r>
              <a:rPr lang="en-US" dirty="0">
                <a:latin typeface="Trebuchet MS" panose="020B0603020202020204" pitchFamily="34" charset="0"/>
              </a:rPr>
              <a:t>Client is still in “Applicant” Status  </a:t>
            </a:r>
          </a:p>
        </p:txBody>
      </p:sp>
      <p:sp>
        <p:nvSpPr>
          <p:cNvPr id="3" name="Content Placeholder 2">
            <a:extLst>
              <a:ext uri="{FF2B5EF4-FFF2-40B4-BE49-F238E27FC236}">
                <a16:creationId xmlns:a16="http://schemas.microsoft.com/office/drawing/2014/main" id="{8ABDCCF4-E94A-5289-B4B9-C98A3D6EB79A}"/>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Since this client currently only has the three non-enrolling Youth activities recorded on the IWDS record, the client is still reflected as an “Applicant” in IWDS:</a:t>
            </a:r>
          </a:p>
          <a:p>
            <a:pPr marL="0" indent="0">
              <a:buNone/>
            </a:pPr>
            <a:endParaRPr lang="en-US" sz="8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As a reminder, an “Applicant” record in IWDS is a client record that has had WIOA Eligibility certified, but the client has not yet been enrolled in any WIOA enrolling services</a:t>
            </a:r>
          </a:p>
          <a:p>
            <a:pPr lvl="1"/>
            <a:r>
              <a:rPr lang="en-US" dirty="0">
                <a:solidFill>
                  <a:schemeClr val="tx1"/>
                </a:solidFill>
                <a:latin typeface="Trebuchet MS" panose="020B0603020202020204" pitchFamily="34" charset="0"/>
              </a:rPr>
              <a:t>A key point to understand, internal logic within IWDS does require that a client record must be registered in one or more enrolling WIOA services within 45 days of the date the client had their WIOA Eligibility certifies</a:t>
            </a:r>
          </a:p>
        </p:txBody>
      </p:sp>
      <p:sp>
        <p:nvSpPr>
          <p:cNvPr id="4" name="Footer Placeholder 3">
            <a:extLst>
              <a:ext uri="{FF2B5EF4-FFF2-40B4-BE49-F238E27FC236}">
                <a16:creationId xmlns:a16="http://schemas.microsoft.com/office/drawing/2014/main" id="{7DEDED0F-366F-9331-4C2C-85B54494760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030765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AE8F-150C-4034-AF34-F44D51685D7D}"/>
              </a:ext>
            </a:extLst>
          </p:cNvPr>
          <p:cNvSpPr>
            <a:spLocks noGrp="1"/>
          </p:cNvSpPr>
          <p:nvPr>
            <p:ph type="title"/>
          </p:nvPr>
        </p:nvSpPr>
        <p:spPr>
          <a:xfrm>
            <a:off x="2723322" y="610865"/>
            <a:ext cx="8103831" cy="561049"/>
          </a:xfrm>
        </p:spPr>
        <p:txBody>
          <a:bodyPr>
            <a:normAutofit fontScale="90000"/>
          </a:bodyPr>
          <a:lstStyle/>
          <a:p>
            <a:pPr algn="ctr"/>
            <a:r>
              <a:rPr lang="en-US" dirty="0">
                <a:latin typeface="Trebuchet MS" panose="020B0603020202020204" pitchFamily="34" charset="0"/>
              </a:rPr>
              <a:t>Co-Enrolled Under Adult Title</a:t>
            </a:r>
          </a:p>
        </p:txBody>
      </p:sp>
      <p:sp>
        <p:nvSpPr>
          <p:cNvPr id="3" name="Content Placeholder 2">
            <a:extLst>
              <a:ext uri="{FF2B5EF4-FFF2-40B4-BE49-F238E27FC236}">
                <a16:creationId xmlns:a16="http://schemas.microsoft.com/office/drawing/2014/main" id="{6C85C8B1-81BB-43FA-97A5-9013010AFE96}"/>
              </a:ext>
            </a:extLst>
          </p:cNvPr>
          <p:cNvSpPr>
            <a:spLocks noGrp="1"/>
          </p:cNvSpPr>
          <p:nvPr>
            <p:ph idx="1"/>
          </p:nvPr>
        </p:nvSpPr>
        <p:spPr>
          <a:xfrm>
            <a:off x="838200" y="1681843"/>
            <a:ext cx="10515600" cy="4495120"/>
          </a:xfrm>
        </p:spPr>
        <p:txBody>
          <a:bodyPr/>
          <a:lstStyle/>
          <a:p>
            <a:pPr marL="0" indent="0">
              <a:buNone/>
            </a:pPr>
            <a:r>
              <a:rPr lang="en-US" dirty="0">
                <a:solidFill>
                  <a:schemeClr val="tx1"/>
                </a:solidFill>
                <a:latin typeface="Trebuchet MS" panose="020B0603020202020204" pitchFamily="34" charset="0"/>
              </a:rPr>
              <a:t>We will now demonstrate co-enrolling the client under the Adult title. Select the 1A title and then choose the service level and start date of the Adult Service. </a:t>
            </a:r>
          </a:p>
        </p:txBody>
      </p:sp>
      <p:sp>
        <p:nvSpPr>
          <p:cNvPr id="4" name="Footer Placeholder 3">
            <a:extLst>
              <a:ext uri="{FF2B5EF4-FFF2-40B4-BE49-F238E27FC236}">
                <a16:creationId xmlns:a16="http://schemas.microsoft.com/office/drawing/2014/main" id="{4377D472-5848-494E-8FDC-1E9411FDBC55}"/>
              </a:ext>
            </a:extLst>
          </p:cNvPr>
          <p:cNvSpPr>
            <a:spLocks noGrp="1"/>
          </p:cNvSpPr>
          <p:nvPr>
            <p:ph type="ftr" sz="quarter" idx="11"/>
          </p:nvPr>
        </p:nvSpPr>
        <p:spPr/>
        <p:txBody>
          <a:bodyPr/>
          <a:lstStyle/>
          <a:p>
            <a:r>
              <a:rPr lang="en-US" dirty="0"/>
              <a:t>June 22nd, 2023</a:t>
            </a:r>
          </a:p>
        </p:txBody>
      </p:sp>
      <p:pic>
        <p:nvPicPr>
          <p:cNvPr id="9" name="Picture 8">
            <a:extLst>
              <a:ext uri="{FF2B5EF4-FFF2-40B4-BE49-F238E27FC236}">
                <a16:creationId xmlns:a16="http://schemas.microsoft.com/office/drawing/2014/main" id="{F86D7573-10E6-3E1F-39AF-7293659F90D5}"/>
              </a:ext>
            </a:extLst>
          </p:cNvPr>
          <p:cNvPicPr>
            <a:picLocks noChangeAspect="1"/>
          </p:cNvPicPr>
          <p:nvPr/>
        </p:nvPicPr>
        <p:blipFill>
          <a:blip r:embed="rId2"/>
          <a:stretch>
            <a:fillRect/>
          </a:stretch>
        </p:blipFill>
        <p:spPr>
          <a:xfrm>
            <a:off x="920526" y="3429000"/>
            <a:ext cx="4860235" cy="2087218"/>
          </a:xfrm>
          <a:prstGeom prst="rect">
            <a:avLst/>
          </a:prstGeom>
        </p:spPr>
      </p:pic>
      <p:sp>
        <p:nvSpPr>
          <p:cNvPr id="10" name="Left Arrow 4">
            <a:extLst>
              <a:ext uri="{FF2B5EF4-FFF2-40B4-BE49-F238E27FC236}">
                <a16:creationId xmlns:a16="http://schemas.microsoft.com/office/drawing/2014/main" id="{2F4B2A8D-3FCD-075E-AF53-D0BFFC543266}"/>
              </a:ext>
            </a:extLst>
          </p:cNvPr>
          <p:cNvSpPr/>
          <p:nvPr/>
        </p:nvSpPr>
        <p:spPr>
          <a:xfrm>
            <a:off x="4303456" y="4364264"/>
            <a:ext cx="582898" cy="2166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1A15201-ED12-FDFB-2C9D-FF8C5EECF042}"/>
              </a:ext>
            </a:extLst>
          </p:cNvPr>
          <p:cNvPicPr>
            <a:picLocks noChangeAspect="1"/>
          </p:cNvPicPr>
          <p:nvPr/>
        </p:nvPicPr>
        <p:blipFill>
          <a:blip r:embed="rId3"/>
          <a:stretch>
            <a:fillRect/>
          </a:stretch>
        </p:blipFill>
        <p:spPr>
          <a:xfrm>
            <a:off x="5956852" y="2872410"/>
            <a:ext cx="5573039" cy="2713382"/>
          </a:xfrm>
          <a:prstGeom prst="rect">
            <a:avLst/>
          </a:prstGeom>
        </p:spPr>
      </p:pic>
    </p:spTree>
    <p:extLst>
      <p:ext uri="{BB962C8B-B14F-4D97-AF65-F5344CB8AC3E}">
        <p14:creationId xmlns:p14="http://schemas.microsoft.com/office/powerpoint/2010/main" val="2882182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C138-D965-81CF-355E-1E81D1835042}"/>
              </a:ext>
            </a:extLst>
          </p:cNvPr>
          <p:cNvSpPr>
            <a:spLocks noGrp="1"/>
          </p:cNvSpPr>
          <p:nvPr>
            <p:ph type="title"/>
          </p:nvPr>
        </p:nvSpPr>
        <p:spPr>
          <a:xfrm>
            <a:off x="2872409" y="610865"/>
            <a:ext cx="8481391" cy="989335"/>
          </a:xfrm>
        </p:spPr>
        <p:txBody>
          <a:bodyPr>
            <a:normAutofit fontScale="90000"/>
          </a:bodyPr>
          <a:lstStyle/>
          <a:p>
            <a:pPr algn="ctr"/>
            <a:r>
              <a:rPr lang="en-US" dirty="0">
                <a:latin typeface="Trebuchet MS" panose="020B0603020202020204" pitchFamily="34" charset="0"/>
              </a:rPr>
              <a:t>Adult/Dislocated Worker </a:t>
            </a:r>
            <a:br>
              <a:rPr lang="en-US" dirty="0">
                <a:latin typeface="Trebuchet MS" panose="020B0603020202020204" pitchFamily="34" charset="0"/>
              </a:rPr>
            </a:br>
            <a:r>
              <a:rPr lang="en-US" dirty="0">
                <a:latin typeface="Trebuchet MS" panose="020B0603020202020204" pitchFamily="34" charset="0"/>
              </a:rPr>
              <a:t>Assessment Service(s)</a:t>
            </a:r>
          </a:p>
        </p:txBody>
      </p:sp>
      <p:sp>
        <p:nvSpPr>
          <p:cNvPr id="3" name="Content Placeholder 2">
            <a:extLst>
              <a:ext uri="{FF2B5EF4-FFF2-40B4-BE49-F238E27FC236}">
                <a16:creationId xmlns:a16="http://schemas.microsoft.com/office/drawing/2014/main" id="{D5ECEEAC-DCEB-EA7C-37BC-608A1502D5C8}"/>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OET Career Planning Policy 4.2 requires that all Adult and Dislocated Worker clients must have an assessment completed</a:t>
            </a:r>
          </a:p>
          <a:p>
            <a:r>
              <a:rPr lang="en-US" dirty="0">
                <a:solidFill>
                  <a:schemeClr val="tx1"/>
                </a:solidFill>
                <a:latin typeface="Trebuchet MS" panose="020B0603020202020204" pitchFamily="34" charset="0"/>
              </a:rPr>
              <a:t>The level of the assessment for the Adult/Dislocated Worker is based on if the client will only need Career Services or if the client will need both Career and Training Services</a:t>
            </a:r>
          </a:p>
          <a:p>
            <a:r>
              <a:rPr lang="en-US" dirty="0">
                <a:solidFill>
                  <a:schemeClr val="tx1"/>
                </a:solidFill>
                <a:latin typeface="Trebuchet MS" panose="020B0603020202020204" pitchFamily="34" charset="0"/>
              </a:rPr>
              <a:t>If it is thought that the client is only going to require Career Services to gain/regain self-sustaining employment, the assessment is truncated, as compared to an individual that will receive WIOA funded training services, where a much more in-depth assessment is required</a:t>
            </a:r>
          </a:p>
          <a:p>
            <a:endParaRPr lang="en-US" dirty="0"/>
          </a:p>
        </p:txBody>
      </p:sp>
      <p:sp>
        <p:nvSpPr>
          <p:cNvPr id="4" name="Footer Placeholder 3">
            <a:extLst>
              <a:ext uri="{FF2B5EF4-FFF2-40B4-BE49-F238E27FC236}">
                <a16:creationId xmlns:a16="http://schemas.microsoft.com/office/drawing/2014/main" id="{FD70077D-DF43-06D8-8266-80E482368AB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34271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18AE-DDAF-1B3E-EBE4-3D953066987B}"/>
              </a:ext>
            </a:extLst>
          </p:cNvPr>
          <p:cNvSpPr>
            <a:spLocks noGrp="1"/>
          </p:cNvSpPr>
          <p:nvPr>
            <p:ph type="title"/>
          </p:nvPr>
        </p:nvSpPr>
        <p:spPr>
          <a:xfrm>
            <a:off x="2932714" y="496957"/>
            <a:ext cx="7616143" cy="1043608"/>
          </a:xfrm>
        </p:spPr>
        <p:txBody>
          <a:bodyPr>
            <a:normAutofit fontScale="90000"/>
          </a:bodyPr>
          <a:lstStyle/>
          <a:p>
            <a:pPr algn="ctr"/>
            <a:r>
              <a:rPr lang="en-US" dirty="0">
                <a:latin typeface="Trebuchet MS" panose="020B0603020202020204" pitchFamily="34" charset="0"/>
              </a:rPr>
              <a:t>Adult/Dislocated Worker </a:t>
            </a:r>
            <a:br>
              <a:rPr lang="en-US" dirty="0">
                <a:latin typeface="Trebuchet MS" panose="020B0603020202020204" pitchFamily="34" charset="0"/>
              </a:rPr>
            </a:br>
            <a:r>
              <a:rPr lang="en-US" dirty="0">
                <a:latin typeface="Trebuchet MS" panose="020B0603020202020204" pitchFamily="34" charset="0"/>
              </a:rPr>
              <a:t>Assessment Service(s)</a:t>
            </a:r>
            <a:endParaRPr lang="en-US" dirty="0"/>
          </a:p>
        </p:txBody>
      </p:sp>
      <p:sp>
        <p:nvSpPr>
          <p:cNvPr id="3" name="Content Placeholder 2">
            <a:extLst>
              <a:ext uri="{FF2B5EF4-FFF2-40B4-BE49-F238E27FC236}">
                <a16:creationId xmlns:a16="http://schemas.microsoft.com/office/drawing/2014/main" id="{C3784C9F-24E7-4227-EC2C-3CF45044D3BF}"/>
              </a:ext>
            </a:extLst>
          </p:cNvPr>
          <p:cNvSpPr>
            <a:spLocks noGrp="1"/>
          </p:cNvSpPr>
          <p:nvPr>
            <p:ph idx="1"/>
          </p:nvPr>
        </p:nvSpPr>
        <p:spPr>
          <a:xfrm>
            <a:off x="838200" y="1888435"/>
            <a:ext cx="10515600" cy="4288528"/>
          </a:xfrm>
        </p:spPr>
        <p:txBody>
          <a:bodyPr/>
          <a:lstStyle/>
          <a:p>
            <a:pPr marL="0" indent="0">
              <a:buNone/>
            </a:pPr>
            <a:r>
              <a:rPr lang="en-US" dirty="0">
                <a:solidFill>
                  <a:schemeClr val="tx1"/>
                </a:solidFill>
                <a:latin typeface="Trebuchet MS" panose="020B0603020202020204" pitchFamily="34" charset="0"/>
              </a:rPr>
              <a:t>For an Adult/Dislocated Worker who should only receive WIOA Career Services, then the Assessment Service would be “Initial Assessment of Skill Levels &amp; Other Service Needs (STAFF ASSISTED)” as shown in the example below:</a:t>
            </a:r>
          </a:p>
          <a:p>
            <a:pPr marL="0" indent="0">
              <a:buNone/>
            </a:pPr>
            <a:r>
              <a:rPr lang="en-US" dirty="0"/>
              <a:t> </a:t>
            </a:r>
          </a:p>
        </p:txBody>
      </p:sp>
      <p:sp>
        <p:nvSpPr>
          <p:cNvPr id="4" name="Footer Placeholder 3">
            <a:extLst>
              <a:ext uri="{FF2B5EF4-FFF2-40B4-BE49-F238E27FC236}">
                <a16:creationId xmlns:a16="http://schemas.microsoft.com/office/drawing/2014/main" id="{1DC361ED-B706-A450-B2EA-D31B81648EF2}"/>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0A0119A0-53AE-6A75-6B26-11B91AD80792}"/>
              </a:ext>
            </a:extLst>
          </p:cNvPr>
          <p:cNvPicPr>
            <a:picLocks noChangeAspect="1"/>
          </p:cNvPicPr>
          <p:nvPr/>
        </p:nvPicPr>
        <p:blipFill>
          <a:blip r:embed="rId2"/>
          <a:stretch>
            <a:fillRect/>
          </a:stretch>
        </p:blipFill>
        <p:spPr>
          <a:xfrm>
            <a:off x="1822739" y="3566749"/>
            <a:ext cx="8726118" cy="2610214"/>
          </a:xfrm>
          <a:prstGeom prst="rect">
            <a:avLst/>
          </a:prstGeom>
        </p:spPr>
      </p:pic>
      <p:sp>
        <p:nvSpPr>
          <p:cNvPr id="9" name="Left Arrow 4">
            <a:extLst>
              <a:ext uri="{FF2B5EF4-FFF2-40B4-BE49-F238E27FC236}">
                <a16:creationId xmlns:a16="http://schemas.microsoft.com/office/drawing/2014/main" id="{BECA7118-95AA-1AAF-5ECE-12BD15288FA7}"/>
              </a:ext>
            </a:extLst>
          </p:cNvPr>
          <p:cNvSpPr/>
          <p:nvPr/>
        </p:nvSpPr>
        <p:spPr>
          <a:xfrm flipV="1">
            <a:off x="10548857" y="5134030"/>
            <a:ext cx="691364" cy="2180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8938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05B9-32A7-077B-0DA1-3DF353DD4206}"/>
              </a:ext>
            </a:extLst>
          </p:cNvPr>
          <p:cNvSpPr>
            <a:spLocks noGrp="1"/>
          </p:cNvSpPr>
          <p:nvPr>
            <p:ph type="title"/>
          </p:nvPr>
        </p:nvSpPr>
        <p:spPr>
          <a:xfrm>
            <a:off x="3211010" y="437322"/>
            <a:ext cx="7616143" cy="1053547"/>
          </a:xfrm>
        </p:spPr>
        <p:txBody>
          <a:bodyPr>
            <a:normAutofit fontScale="90000"/>
          </a:bodyPr>
          <a:lstStyle/>
          <a:p>
            <a:pPr algn="ctr"/>
            <a:r>
              <a:rPr lang="en-US" dirty="0">
                <a:latin typeface="Trebuchet MS" panose="020B0603020202020204" pitchFamily="34" charset="0"/>
              </a:rPr>
              <a:t>Adult/Dislocated Worker </a:t>
            </a:r>
            <a:br>
              <a:rPr lang="en-US" dirty="0">
                <a:latin typeface="Trebuchet MS" panose="020B0603020202020204" pitchFamily="34" charset="0"/>
              </a:rPr>
            </a:br>
            <a:r>
              <a:rPr lang="en-US" dirty="0">
                <a:latin typeface="Trebuchet MS" panose="020B0603020202020204" pitchFamily="34" charset="0"/>
              </a:rPr>
              <a:t>Assessment Service(s)</a:t>
            </a:r>
            <a:endParaRPr lang="en-US" dirty="0"/>
          </a:p>
        </p:txBody>
      </p:sp>
      <p:sp>
        <p:nvSpPr>
          <p:cNvPr id="3" name="Content Placeholder 2">
            <a:extLst>
              <a:ext uri="{FF2B5EF4-FFF2-40B4-BE49-F238E27FC236}">
                <a16:creationId xmlns:a16="http://schemas.microsoft.com/office/drawing/2014/main" id="{E00903CF-808C-24C0-E4DC-A5771CDF1573}"/>
              </a:ext>
            </a:extLst>
          </p:cNvPr>
          <p:cNvSpPr>
            <a:spLocks noGrp="1"/>
          </p:cNvSpPr>
          <p:nvPr>
            <p:ph idx="1"/>
          </p:nvPr>
        </p:nvSpPr>
        <p:spPr>
          <a:xfrm>
            <a:off x="838200" y="1789043"/>
            <a:ext cx="10515600" cy="4387920"/>
          </a:xfrm>
        </p:spPr>
        <p:txBody>
          <a:bodyPr/>
          <a:lstStyle/>
          <a:p>
            <a:pPr marL="0" indent="0">
              <a:buNone/>
            </a:pPr>
            <a:r>
              <a:rPr lang="en-US" dirty="0">
                <a:solidFill>
                  <a:schemeClr val="tx1"/>
                </a:solidFill>
                <a:latin typeface="Trebuchet MS" panose="020B0603020202020204" pitchFamily="34" charset="0"/>
              </a:rPr>
              <a:t>For an Adult/Dislocated Worker that will receive WIOA Training Services, then the complete assessment must be conducted, and the service is titled “Comprehensive and Specialized Assessment”:   </a:t>
            </a:r>
          </a:p>
          <a:p>
            <a:endParaRPr lang="en-US" dirty="0"/>
          </a:p>
        </p:txBody>
      </p:sp>
      <p:sp>
        <p:nvSpPr>
          <p:cNvPr id="4" name="Footer Placeholder 3">
            <a:extLst>
              <a:ext uri="{FF2B5EF4-FFF2-40B4-BE49-F238E27FC236}">
                <a16:creationId xmlns:a16="http://schemas.microsoft.com/office/drawing/2014/main" id="{0B06542E-F927-4F9B-B32E-A78ABCF8CB5F}"/>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AD35A6FF-D5CD-3323-B292-819908A8047B}"/>
              </a:ext>
            </a:extLst>
          </p:cNvPr>
          <p:cNvPicPr>
            <a:picLocks noChangeAspect="1"/>
          </p:cNvPicPr>
          <p:nvPr/>
        </p:nvPicPr>
        <p:blipFill>
          <a:blip r:embed="rId2"/>
          <a:stretch>
            <a:fillRect/>
          </a:stretch>
        </p:blipFill>
        <p:spPr>
          <a:xfrm>
            <a:off x="1599382" y="3504604"/>
            <a:ext cx="8754697" cy="2572109"/>
          </a:xfrm>
          <a:prstGeom prst="rect">
            <a:avLst/>
          </a:prstGeom>
        </p:spPr>
      </p:pic>
      <p:sp>
        <p:nvSpPr>
          <p:cNvPr id="7" name="Left Arrow 4">
            <a:extLst>
              <a:ext uri="{FF2B5EF4-FFF2-40B4-BE49-F238E27FC236}">
                <a16:creationId xmlns:a16="http://schemas.microsoft.com/office/drawing/2014/main" id="{38A66559-7112-4350-E6A1-BFAF8934478E}"/>
              </a:ext>
            </a:extLst>
          </p:cNvPr>
          <p:cNvSpPr/>
          <p:nvPr/>
        </p:nvSpPr>
        <p:spPr>
          <a:xfrm flipV="1">
            <a:off x="7462036" y="5050220"/>
            <a:ext cx="691364" cy="2595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0015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D304-55FA-536D-28C8-F03F0301D406}"/>
              </a:ext>
            </a:extLst>
          </p:cNvPr>
          <p:cNvSpPr>
            <a:spLocks noGrp="1"/>
          </p:cNvSpPr>
          <p:nvPr>
            <p:ph type="title"/>
          </p:nvPr>
        </p:nvSpPr>
        <p:spPr>
          <a:xfrm>
            <a:off x="3211010" y="447261"/>
            <a:ext cx="7616143" cy="1113182"/>
          </a:xfrm>
        </p:spPr>
        <p:txBody>
          <a:bodyPr>
            <a:normAutofit fontScale="90000"/>
          </a:bodyPr>
          <a:lstStyle/>
          <a:p>
            <a:pPr algn="ctr"/>
            <a:r>
              <a:rPr lang="en-US" dirty="0">
                <a:latin typeface="Trebuchet MS" panose="020B0603020202020204" pitchFamily="34" charset="0"/>
              </a:rPr>
              <a:t>Adult/Dislocated Worker </a:t>
            </a:r>
            <a:br>
              <a:rPr lang="en-US" dirty="0">
                <a:latin typeface="Trebuchet MS" panose="020B0603020202020204" pitchFamily="34" charset="0"/>
              </a:rPr>
            </a:br>
            <a:r>
              <a:rPr lang="en-US" dirty="0">
                <a:latin typeface="Trebuchet MS" panose="020B0603020202020204" pitchFamily="34" charset="0"/>
              </a:rPr>
              <a:t>Assessment Service(s)</a:t>
            </a:r>
            <a:endParaRPr lang="en-US" dirty="0"/>
          </a:p>
        </p:txBody>
      </p:sp>
      <p:sp>
        <p:nvSpPr>
          <p:cNvPr id="3" name="Content Placeholder 2">
            <a:extLst>
              <a:ext uri="{FF2B5EF4-FFF2-40B4-BE49-F238E27FC236}">
                <a16:creationId xmlns:a16="http://schemas.microsoft.com/office/drawing/2014/main" id="{43F00DFE-D530-71C3-9D73-670A200577B1}"/>
              </a:ext>
            </a:extLst>
          </p:cNvPr>
          <p:cNvSpPr>
            <a:spLocks noGrp="1"/>
          </p:cNvSpPr>
          <p:nvPr>
            <p:ph idx="1"/>
          </p:nvPr>
        </p:nvSpPr>
        <p:spPr>
          <a:xfrm>
            <a:off x="838199" y="2335695"/>
            <a:ext cx="4817165" cy="3841267"/>
          </a:xfrm>
        </p:spPr>
        <p:txBody>
          <a:bodyPr>
            <a:normAutofit fontScale="92500" lnSpcReduction="10000"/>
          </a:bodyPr>
          <a:lstStyle/>
          <a:p>
            <a:r>
              <a:rPr lang="en-US" dirty="0">
                <a:solidFill>
                  <a:schemeClr val="tx1"/>
                </a:solidFill>
                <a:latin typeface="Trebuchet MS" panose="020B0603020202020204" pitchFamily="34" charset="0"/>
              </a:rPr>
              <a:t>This example Adult client has been certified up to the WOIA Training services level, so the “Comprehensive and Specialized Assessment” is the correct assessment service to record</a:t>
            </a:r>
          </a:p>
          <a:p>
            <a:r>
              <a:rPr lang="en-US" dirty="0">
                <a:solidFill>
                  <a:schemeClr val="tx1"/>
                </a:solidFill>
                <a:latin typeface="Trebuchet MS" panose="020B0603020202020204" pitchFamily="34" charset="0"/>
              </a:rPr>
              <a:t>This is a same day service, meaning the service must be completed the day it began  </a:t>
            </a:r>
          </a:p>
          <a:p>
            <a:pPr marL="0" indent="0">
              <a:buNone/>
            </a:pPr>
            <a:r>
              <a:rPr lang="en-US" dirty="0"/>
              <a:t> </a:t>
            </a:r>
          </a:p>
        </p:txBody>
      </p:sp>
      <p:sp>
        <p:nvSpPr>
          <p:cNvPr id="4" name="Footer Placeholder 3">
            <a:extLst>
              <a:ext uri="{FF2B5EF4-FFF2-40B4-BE49-F238E27FC236}">
                <a16:creationId xmlns:a16="http://schemas.microsoft.com/office/drawing/2014/main" id="{E7B98D52-BA97-5ED8-F9B0-08F98B9E2EE8}"/>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F2C748FB-96C6-15A0-8B59-EFA1A8700A6B}"/>
              </a:ext>
            </a:extLst>
          </p:cNvPr>
          <p:cNvPicPr>
            <a:picLocks noChangeAspect="1"/>
          </p:cNvPicPr>
          <p:nvPr/>
        </p:nvPicPr>
        <p:blipFill>
          <a:blip r:embed="rId2"/>
          <a:stretch>
            <a:fillRect/>
          </a:stretch>
        </p:blipFill>
        <p:spPr>
          <a:xfrm>
            <a:off x="5816447" y="1560443"/>
            <a:ext cx="5754864" cy="4795907"/>
          </a:xfrm>
          <a:prstGeom prst="rect">
            <a:avLst/>
          </a:prstGeom>
        </p:spPr>
      </p:pic>
      <p:sp>
        <p:nvSpPr>
          <p:cNvPr id="5" name="Left Arrow 4">
            <a:extLst>
              <a:ext uri="{FF2B5EF4-FFF2-40B4-BE49-F238E27FC236}">
                <a16:creationId xmlns:a16="http://schemas.microsoft.com/office/drawing/2014/main" id="{3656EDBE-53DC-5F0A-08D0-D22A3B91568F}"/>
              </a:ext>
            </a:extLst>
          </p:cNvPr>
          <p:cNvSpPr/>
          <p:nvPr/>
        </p:nvSpPr>
        <p:spPr>
          <a:xfrm rot="19665353" flipV="1">
            <a:off x="9757974" y="2674766"/>
            <a:ext cx="691364" cy="2595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6970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1825-80A6-8BCC-04E7-664DCDAD3B0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Same Day Service Case Note</a:t>
            </a:r>
          </a:p>
        </p:txBody>
      </p:sp>
      <p:sp>
        <p:nvSpPr>
          <p:cNvPr id="3" name="Content Placeholder 2">
            <a:extLst>
              <a:ext uri="{FF2B5EF4-FFF2-40B4-BE49-F238E27FC236}">
                <a16:creationId xmlns:a16="http://schemas.microsoft.com/office/drawing/2014/main" id="{DC29D31F-34D9-F084-43F8-CEAF22EC96E0}"/>
              </a:ext>
            </a:extLst>
          </p:cNvPr>
          <p:cNvSpPr>
            <a:spLocks noGrp="1"/>
          </p:cNvSpPr>
          <p:nvPr>
            <p:ph idx="1"/>
          </p:nvPr>
        </p:nvSpPr>
        <p:spPr>
          <a:xfrm>
            <a:off x="838199" y="2118167"/>
            <a:ext cx="3465443" cy="4058796"/>
          </a:xfrm>
        </p:spPr>
        <p:txBody>
          <a:bodyPr/>
          <a:lstStyle/>
          <a:p>
            <a:pPr marL="0" indent="0">
              <a:buNone/>
            </a:pPr>
            <a:r>
              <a:rPr lang="en-US" dirty="0">
                <a:solidFill>
                  <a:schemeClr val="tx1"/>
                </a:solidFill>
                <a:latin typeface="Trebuchet MS" panose="020B0603020202020204" pitchFamily="34" charset="0"/>
              </a:rPr>
              <a:t>All same day services must have a same day service case note that describes the details of the service/activity. </a:t>
            </a:r>
          </a:p>
        </p:txBody>
      </p:sp>
      <p:sp>
        <p:nvSpPr>
          <p:cNvPr id="4" name="Footer Placeholder 3">
            <a:extLst>
              <a:ext uri="{FF2B5EF4-FFF2-40B4-BE49-F238E27FC236}">
                <a16:creationId xmlns:a16="http://schemas.microsoft.com/office/drawing/2014/main" id="{962488C3-3E49-B3E0-C8F6-D07699FB3979}"/>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C60B2429-283F-E0B5-6A90-E9F8526B6DD2}"/>
              </a:ext>
            </a:extLst>
          </p:cNvPr>
          <p:cNvPicPr>
            <a:picLocks noChangeAspect="1"/>
          </p:cNvPicPr>
          <p:nvPr/>
        </p:nvPicPr>
        <p:blipFill>
          <a:blip r:embed="rId2"/>
          <a:stretch>
            <a:fillRect/>
          </a:stretch>
        </p:blipFill>
        <p:spPr>
          <a:xfrm>
            <a:off x="4983185" y="1421295"/>
            <a:ext cx="6370615" cy="4302566"/>
          </a:xfrm>
          <a:prstGeom prst="rect">
            <a:avLst/>
          </a:prstGeom>
        </p:spPr>
      </p:pic>
      <p:sp>
        <p:nvSpPr>
          <p:cNvPr id="7" name="Left Arrow 4">
            <a:extLst>
              <a:ext uri="{FF2B5EF4-FFF2-40B4-BE49-F238E27FC236}">
                <a16:creationId xmlns:a16="http://schemas.microsoft.com/office/drawing/2014/main" id="{68CEB1DA-3601-D1C4-9C19-8DE9A7BD6560}"/>
              </a:ext>
            </a:extLst>
          </p:cNvPr>
          <p:cNvSpPr/>
          <p:nvPr/>
        </p:nvSpPr>
        <p:spPr>
          <a:xfrm flipV="1">
            <a:off x="10149041" y="3929484"/>
            <a:ext cx="691364" cy="2180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6888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D645-282F-41DA-F4BB-ABB463795A03}"/>
              </a:ext>
            </a:extLst>
          </p:cNvPr>
          <p:cNvSpPr>
            <a:spLocks noGrp="1"/>
          </p:cNvSpPr>
          <p:nvPr>
            <p:ph type="title"/>
          </p:nvPr>
        </p:nvSpPr>
        <p:spPr>
          <a:xfrm>
            <a:off x="2852530" y="650316"/>
            <a:ext cx="8686800" cy="561049"/>
          </a:xfrm>
        </p:spPr>
        <p:txBody>
          <a:bodyPr>
            <a:noAutofit/>
          </a:bodyPr>
          <a:lstStyle/>
          <a:p>
            <a:pPr algn="ctr"/>
            <a:r>
              <a:rPr lang="en-US" sz="3600" dirty="0">
                <a:latin typeface="Trebuchet MS" panose="020B0603020202020204" pitchFamily="34" charset="0"/>
              </a:rPr>
              <a:t>Transition from Applicant to Registrant</a:t>
            </a:r>
          </a:p>
        </p:txBody>
      </p:sp>
      <p:sp>
        <p:nvSpPr>
          <p:cNvPr id="3" name="Content Placeholder 2">
            <a:extLst>
              <a:ext uri="{FF2B5EF4-FFF2-40B4-BE49-F238E27FC236}">
                <a16:creationId xmlns:a16="http://schemas.microsoft.com/office/drawing/2014/main" id="{AECEE553-D899-B647-EB19-7A6AE9F1EE2A}"/>
              </a:ext>
            </a:extLst>
          </p:cNvPr>
          <p:cNvSpPr>
            <a:spLocks noGrp="1"/>
          </p:cNvSpPr>
          <p:nvPr>
            <p:ph idx="1"/>
          </p:nvPr>
        </p:nvSpPr>
        <p:spPr>
          <a:xfrm>
            <a:off x="437323" y="2385391"/>
            <a:ext cx="4572000" cy="3110949"/>
          </a:xfrm>
        </p:spPr>
        <p:txBody>
          <a:bodyPr>
            <a:normAutofit lnSpcReduction="10000"/>
          </a:bodyPr>
          <a:lstStyle/>
          <a:p>
            <a:pPr marL="0" indent="0">
              <a:buNone/>
            </a:pPr>
            <a:r>
              <a:rPr lang="en-US" sz="2400" dirty="0">
                <a:solidFill>
                  <a:schemeClr val="tx1"/>
                </a:solidFill>
                <a:latin typeface="Trebuchet MS" panose="020B0603020202020204" pitchFamily="34" charset="0"/>
              </a:rPr>
              <a:t>The service of “Comprehensive and Specialized Assessment” OR the shorter, “Initial Assessment of Skill Levels &amp; Other Service Needs (STAFF ASSISTED)” are both considered enrolling services under the Adult or Dislocated Worker titles.</a:t>
            </a:r>
          </a:p>
          <a:p>
            <a:pPr marL="0" indent="0">
              <a:buNone/>
            </a:pPr>
            <a:r>
              <a:rPr lang="en-US"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58A4EA0A-D7FA-3CE2-6B2D-F2FF090882F7}"/>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1FFEEAEB-3B15-D99E-484A-36B45FAFAE6B}"/>
              </a:ext>
            </a:extLst>
          </p:cNvPr>
          <p:cNvPicPr>
            <a:picLocks noChangeAspect="1"/>
          </p:cNvPicPr>
          <p:nvPr/>
        </p:nvPicPr>
        <p:blipFill>
          <a:blip r:embed="rId2"/>
          <a:stretch>
            <a:fillRect/>
          </a:stretch>
        </p:blipFill>
        <p:spPr>
          <a:xfrm>
            <a:off x="5267739" y="1580322"/>
            <a:ext cx="6384234" cy="4324477"/>
          </a:xfrm>
          <a:prstGeom prst="rect">
            <a:avLst/>
          </a:prstGeom>
        </p:spPr>
      </p:pic>
    </p:spTree>
    <p:extLst>
      <p:ext uri="{BB962C8B-B14F-4D97-AF65-F5344CB8AC3E}">
        <p14:creationId xmlns:p14="http://schemas.microsoft.com/office/powerpoint/2010/main" val="3900848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5454-EE2F-2B6E-0BCA-325B3FE519C4}"/>
              </a:ext>
            </a:extLst>
          </p:cNvPr>
          <p:cNvSpPr>
            <a:spLocks noGrp="1"/>
          </p:cNvSpPr>
          <p:nvPr>
            <p:ph type="title"/>
          </p:nvPr>
        </p:nvSpPr>
        <p:spPr>
          <a:xfrm>
            <a:off x="2961861" y="610865"/>
            <a:ext cx="8686800" cy="561049"/>
          </a:xfrm>
        </p:spPr>
        <p:txBody>
          <a:bodyPr>
            <a:noAutofit/>
          </a:bodyPr>
          <a:lstStyle/>
          <a:p>
            <a:pPr algn="ctr"/>
            <a:r>
              <a:rPr lang="en-US" sz="3600" dirty="0">
                <a:latin typeface="Trebuchet MS" panose="020B0603020202020204" pitchFamily="34" charset="0"/>
              </a:rPr>
              <a:t>Transition from Applicant to Registrant</a:t>
            </a:r>
            <a:endParaRPr lang="en-US" sz="3600" dirty="0"/>
          </a:p>
        </p:txBody>
      </p:sp>
      <p:sp>
        <p:nvSpPr>
          <p:cNvPr id="3" name="Content Placeholder 2">
            <a:extLst>
              <a:ext uri="{FF2B5EF4-FFF2-40B4-BE49-F238E27FC236}">
                <a16:creationId xmlns:a16="http://schemas.microsoft.com/office/drawing/2014/main" id="{62F579BC-57AD-0E4F-02CA-99CF19FB82FB}"/>
              </a:ext>
            </a:extLst>
          </p:cNvPr>
          <p:cNvSpPr>
            <a:spLocks noGrp="1"/>
          </p:cNvSpPr>
          <p:nvPr>
            <p:ph idx="1"/>
          </p:nvPr>
        </p:nvSpPr>
        <p:spPr>
          <a:xfrm>
            <a:off x="838200" y="2118167"/>
            <a:ext cx="10581861" cy="4058796"/>
          </a:xfrm>
        </p:spPr>
        <p:txBody>
          <a:bodyPr/>
          <a:lstStyle/>
          <a:p>
            <a:pPr marL="0" indent="0">
              <a:buNone/>
            </a:pPr>
            <a:r>
              <a:rPr lang="en-US" dirty="0">
                <a:solidFill>
                  <a:schemeClr val="tx1"/>
                </a:solidFill>
                <a:latin typeface="Trebuchet MS" panose="020B0603020202020204" pitchFamily="34" charset="0"/>
              </a:rPr>
              <a:t>As shown below, with that enrolling service related to the Adult assessment, this client is now considered a WIOA “Registrant”: </a:t>
            </a:r>
          </a:p>
        </p:txBody>
      </p:sp>
      <p:sp>
        <p:nvSpPr>
          <p:cNvPr id="4" name="Footer Placeholder 3">
            <a:extLst>
              <a:ext uri="{FF2B5EF4-FFF2-40B4-BE49-F238E27FC236}">
                <a16:creationId xmlns:a16="http://schemas.microsoft.com/office/drawing/2014/main" id="{6119AD11-0979-47CC-2D37-BB940F5B2054}"/>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634105C4-EFE1-AEA2-05F0-52265002876D}"/>
              </a:ext>
            </a:extLst>
          </p:cNvPr>
          <p:cNvPicPr>
            <a:picLocks noChangeAspect="1"/>
          </p:cNvPicPr>
          <p:nvPr/>
        </p:nvPicPr>
        <p:blipFill>
          <a:blip r:embed="rId2"/>
          <a:stretch>
            <a:fillRect/>
          </a:stretch>
        </p:blipFill>
        <p:spPr>
          <a:xfrm>
            <a:off x="1454370" y="3428999"/>
            <a:ext cx="9707330" cy="2747963"/>
          </a:xfrm>
          <a:prstGeom prst="rect">
            <a:avLst/>
          </a:prstGeom>
        </p:spPr>
      </p:pic>
      <p:sp>
        <p:nvSpPr>
          <p:cNvPr id="5" name="Left Arrow 4">
            <a:extLst>
              <a:ext uri="{FF2B5EF4-FFF2-40B4-BE49-F238E27FC236}">
                <a16:creationId xmlns:a16="http://schemas.microsoft.com/office/drawing/2014/main" id="{DBEE66CD-7497-C4FC-20FF-0630290C1E9C}"/>
              </a:ext>
            </a:extLst>
          </p:cNvPr>
          <p:cNvSpPr/>
          <p:nvPr/>
        </p:nvSpPr>
        <p:spPr>
          <a:xfrm rot="19665353" flipV="1">
            <a:off x="7807718" y="4871313"/>
            <a:ext cx="691364" cy="2595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9819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82CB-7620-4C05-885F-EFA85105AFFC}"/>
              </a:ext>
            </a:extLst>
          </p:cNvPr>
          <p:cNvSpPr>
            <a:spLocks noGrp="1"/>
          </p:cNvSpPr>
          <p:nvPr>
            <p:ph type="title"/>
          </p:nvPr>
        </p:nvSpPr>
        <p:spPr>
          <a:xfrm>
            <a:off x="3150704" y="610865"/>
            <a:ext cx="7676449" cy="561049"/>
          </a:xfrm>
        </p:spPr>
        <p:txBody>
          <a:bodyPr>
            <a:normAutofit fontScale="90000"/>
          </a:bodyPr>
          <a:lstStyle/>
          <a:p>
            <a:pPr algn="ctr"/>
            <a:r>
              <a:rPr lang="en-US" dirty="0">
                <a:latin typeface="Trebuchet MS" panose="020B0603020202020204" pitchFamily="34" charset="0"/>
              </a:rPr>
              <a:t>Individual Employment Plan</a:t>
            </a:r>
          </a:p>
        </p:txBody>
      </p:sp>
      <p:sp>
        <p:nvSpPr>
          <p:cNvPr id="3" name="Content Placeholder 2">
            <a:extLst>
              <a:ext uri="{FF2B5EF4-FFF2-40B4-BE49-F238E27FC236}">
                <a16:creationId xmlns:a16="http://schemas.microsoft.com/office/drawing/2014/main" id="{0ED32C9A-9E9C-4203-B751-18A4847D75CB}"/>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OET Career Planning Policy 4.2 requires that all Adult and Dislocated Worker clients must have an Individual Employment Plan (IEP) created to support enrollment in the WIOA program </a:t>
            </a:r>
          </a:p>
          <a:p>
            <a:r>
              <a:rPr lang="en-US" dirty="0">
                <a:solidFill>
                  <a:schemeClr val="tx1"/>
                </a:solidFill>
                <a:latin typeface="Trebuchet MS" panose="020B0603020202020204" pitchFamily="34" charset="0"/>
              </a:rPr>
              <a:t>After the appropriate Career Service assessment has been recorded, then any Adult client (or Dislocated Worker client) must have the service of “Development of an IEP” recorded </a:t>
            </a:r>
          </a:p>
        </p:txBody>
      </p:sp>
      <p:sp>
        <p:nvSpPr>
          <p:cNvPr id="4" name="Footer Placeholder 3">
            <a:extLst>
              <a:ext uri="{FF2B5EF4-FFF2-40B4-BE49-F238E27FC236}">
                <a16:creationId xmlns:a16="http://schemas.microsoft.com/office/drawing/2014/main" id="{3F4E2266-5AD9-479C-90E4-974D9AE32C2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6386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93B3-4CB8-46D1-A114-12CBF61087F0}"/>
              </a:ext>
            </a:extLst>
          </p:cNvPr>
          <p:cNvSpPr>
            <a:spLocks noGrp="1"/>
          </p:cNvSpPr>
          <p:nvPr>
            <p:ph type="title"/>
          </p:nvPr>
        </p:nvSpPr>
        <p:spPr>
          <a:xfrm>
            <a:off x="3211011" y="610865"/>
            <a:ext cx="6409508" cy="561049"/>
          </a:xfrm>
        </p:spPr>
        <p:txBody>
          <a:bodyPr>
            <a:normAutofit fontScale="90000"/>
          </a:bodyPr>
          <a:lstStyle/>
          <a:p>
            <a:pPr algn="ctr"/>
            <a:r>
              <a:rPr lang="en-US" dirty="0">
                <a:latin typeface="Trebuchet MS" panose="020B0603020202020204" pitchFamily="34" charset="0"/>
              </a:rPr>
              <a:t>Application Date</a:t>
            </a:r>
          </a:p>
        </p:txBody>
      </p:sp>
      <p:sp>
        <p:nvSpPr>
          <p:cNvPr id="3" name="Content Placeholder 2">
            <a:extLst>
              <a:ext uri="{FF2B5EF4-FFF2-40B4-BE49-F238E27FC236}">
                <a16:creationId xmlns:a16="http://schemas.microsoft.com/office/drawing/2014/main" id="{B1D84B70-8DA7-4F84-8DB3-603C2C2F136D}"/>
              </a:ext>
            </a:extLst>
          </p:cNvPr>
          <p:cNvSpPr>
            <a:spLocks noGrp="1"/>
          </p:cNvSpPr>
          <p:nvPr>
            <p:ph idx="1"/>
          </p:nvPr>
        </p:nvSpPr>
        <p:spPr>
          <a:xfrm>
            <a:off x="838200" y="2118167"/>
            <a:ext cx="4369231" cy="4058796"/>
          </a:xfrm>
        </p:spPr>
        <p:txBody>
          <a:bodyPr>
            <a:normAutofit lnSpcReduction="10000"/>
          </a:bodyPr>
          <a:lstStyle/>
          <a:p>
            <a:r>
              <a:rPr lang="en-US" altLang="en-US" dirty="0">
                <a:solidFill>
                  <a:schemeClr val="tx1"/>
                </a:solidFill>
                <a:latin typeface="Trebuchet MS" panose="020B0603020202020204" pitchFamily="34" charset="0"/>
              </a:rPr>
              <a:t>The Application date can be on or after any date from the original application contact date</a:t>
            </a:r>
          </a:p>
          <a:p>
            <a:r>
              <a:rPr lang="en-US" altLang="en-US" dirty="0">
                <a:solidFill>
                  <a:schemeClr val="tx1"/>
                </a:solidFill>
                <a:latin typeface="Trebuchet MS" panose="020B0603020202020204" pitchFamily="34" charset="0"/>
              </a:rPr>
              <a:t>For this client, the original contact date was 5/1/2023</a:t>
            </a:r>
          </a:p>
          <a:p>
            <a:r>
              <a:rPr lang="en-US" altLang="en-US" dirty="0">
                <a:solidFill>
                  <a:schemeClr val="tx1"/>
                </a:solidFill>
                <a:latin typeface="Trebuchet MS" panose="020B0603020202020204" pitchFamily="34" charset="0"/>
              </a:rPr>
              <a:t>Any date on or after 5/1/2023 could be the application date in IWDS  </a:t>
            </a:r>
          </a:p>
          <a:p>
            <a:endParaRPr lang="en-US" dirty="0"/>
          </a:p>
        </p:txBody>
      </p:sp>
      <p:sp>
        <p:nvSpPr>
          <p:cNvPr id="4" name="Footer Placeholder 3">
            <a:extLst>
              <a:ext uri="{FF2B5EF4-FFF2-40B4-BE49-F238E27FC236}">
                <a16:creationId xmlns:a16="http://schemas.microsoft.com/office/drawing/2014/main" id="{6C981993-C968-47AD-8391-F11794709BCB}"/>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BB9B6188-8F56-5E4E-D344-9CCA9C3EFE00}"/>
              </a:ext>
            </a:extLst>
          </p:cNvPr>
          <p:cNvPicPr>
            <a:picLocks noChangeAspect="1"/>
          </p:cNvPicPr>
          <p:nvPr/>
        </p:nvPicPr>
        <p:blipFill>
          <a:blip r:embed="rId2"/>
          <a:stretch>
            <a:fillRect/>
          </a:stretch>
        </p:blipFill>
        <p:spPr>
          <a:xfrm>
            <a:off x="5288973" y="1796527"/>
            <a:ext cx="6064828" cy="4260538"/>
          </a:xfrm>
          <a:prstGeom prst="rect">
            <a:avLst/>
          </a:prstGeom>
        </p:spPr>
      </p:pic>
      <p:sp>
        <p:nvSpPr>
          <p:cNvPr id="8" name="Left Arrow 4">
            <a:extLst>
              <a:ext uri="{FF2B5EF4-FFF2-40B4-BE49-F238E27FC236}">
                <a16:creationId xmlns:a16="http://schemas.microsoft.com/office/drawing/2014/main" id="{D2B3CA9F-DA7D-8195-009D-352D7C1FE39D}"/>
              </a:ext>
            </a:extLst>
          </p:cNvPr>
          <p:cNvSpPr/>
          <p:nvPr/>
        </p:nvSpPr>
        <p:spPr>
          <a:xfrm>
            <a:off x="8321387" y="4307928"/>
            <a:ext cx="584137" cy="1488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6705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5687-4FF0-3C82-5F91-238A5483B18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Selecting the Correct Title</a:t>
            </a:r>
          </a:p>
        </p:txBody>
      </p:sp>
      <p:sp>
        <p:nvSpPr>
          <p:cNvPr id="3" name="Content Placeholder 2">
            <a:extLst>
              <a:ext uri="{FF2B5EF4-FFF2-40B4-BE49-F238E27FC236}">
                <a16:creationId xmlns:a16="http://schemas.microsoft.com/office/drawing/2014/main" id="{7A23FD0C-DEB5-466C-A002-543F680E4B91}"/>
              </a:ext>
            </a:extLst>
          </p:cNvPr>
          <p:cNvSpPr>
            <a:spLocks noGrp="1"/>
          </p:cNvSpPr>
          <p:nvPr>
            <p:ph idx="1"/>
          </p:nvPr>
        </p:nvSpPr>
        <p:spPr>
          <a:xfrm>
            <a:off x="546652" y="1630017"/>
            <a:ext cx="4780039" cy="4617117"/>
          </a:xfrm>
        </p:spPr>
        <p:txBody>
          <a:bodyPr>
            <a:normAutofit fontScale="92500"/>
          </a:bodyPr>
          <a:lstStyle/>
          <a:p>
            <a:r>
              <a:rPr lang="en-US" dirty="0">
                <a:solidFill>
                  <a:schemeClr val="tx1"/>
                </a:solidFill>
                <a:latin typeface="Trebuchet MS" panose="020B0603020202020204" pitchFamily="34" charset="0"/>
              </a:rPr>
              <a:t>Within IWDS, after the first enrolling service has been recorded, when additional enrolling services are going to be recorded and when choosing the title, you will now notice there is an option of “OTH” for a Title: </a:t>
            </a:r>
          </a:p>
          <a:p>
            <a:r>
              <a:rPr lang="en-US" b="1" u="sng" dirty="0">
                <a:solidFill>
                  <a:schemeClr val="tx1"/>
                </a:solidFill>
                <a:latin typeface="Trebuchet MS" panose="020B0603020202020204" pitchFamily="34" charset="0"/>
              </a:rPr>
              <a:t>NEVER</a:t>
            </a:r>
            <a:r>
              <a:rPr lang="en-US" dirty="0">
                <a:solidFill>
                  <a:schemeClr val="tx1"/>
                </a:solidFill>
                <a:latin typeface="Trebuchet MS" panose="020B0603020202020204" pitchFamily="34" charset="0"/>
              </a:rPr>
              <a:t> select the title of “</a:t>
            </a:r>
            <a:r>
              <a:rPr lang="en-US" b="1" dirty="0">
                <a:solidFill>
                  <a:schemeClr val="tx1"/>
                </a:solidFill>
                <a:latin typeface="Trebuchet MS" panose="020B0603020202020204" pitchFamily="34" charset="0"/>
              </a:rPr>
              <a:t>OTH</a:t>
            </a:r>
            <a:r>
              <a:rPr lang="en-US" dirty="0">
                <a:solidFill>
                  <a:schemeClr val="tx1"/>
                </a:solidFill>
                <a:latin typeface="Trebuchet MS" panose="020B0603020202020204" pitchFamily="34" charset="0"/>
              </a:rPr>
              <a:t>” when enrolling a client in WIOA services in IWDS</a:t>
            </a:r>
          </a:p>
        </p:txBody>
      </p:sp>
      <p:sp>
        <p:nvSpPr>
          <p:cNvPr id="4" name="Footer Placeholder 3">
            <a:extLst>
              <a:ext uri="{FF2B5EF4-FFF2-40B4-BE49-F238E27FC236}">
                <a16:creationId xmlns:a16="http://schemas.microsoft.com/office/drawing/2014/main" id="{33C2C4C4-6FE5-F6BD-AA40-D768128BB93D}"/>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E4A40D45-AB0E-A5F1-F397-28512F48AEE4}"/>
              </a:ext>
            </a:extLst>
          </p:cNvPr>
          <p:cNvPicPr>
            <a:picLocks noChangeAspect="1"/>
          </p:cNvPicPr>
          <p:nvPr/>
        </p:nvPicPr>
        <p:blipFill>
          <a:blip r:embed="rId2"/>
          <a:stretch>
            <a:fillRect/>
          </a:stretch>
        </p:blipFill>
        <p:spPr>
          <a:xfrm>
            <a:off x="5436295" y="2226365"/>
            <a:ext cx="6327773" cy="2501518"/>
          </a:xfrm>
          <a:prstGeom prst="rect">
            <a:avLst/>
          </a:prstGeom>
        </p:spPr>
      </p:pic>
    </p:spTree>
    <p:extLst>
      <p:ext uri="{BB962C8B-B14F-4D97-AF65-F5344CB8AC3E}">
        <p14:creationId xmlns:p14="http://schemas.microsoft.com/office/powerpoint/2010/main" val="3279596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022D-C2B0-4311-A176-91B24BE32F8A}"/>
              </a:ext>
            </a:extLst>
          </p:cNvPr>
          <p:cNvSpPr>
            <a:spLocks noGrp="1"/>
          </p:cNvSpPr>
          <p:nvPr>
            <p:ph type="title"/>
          </p:nvPr>
        </p:nvSpPr>
        <p:spPr>
          <a:xfrm>
            <a:off x="3108070" y="610865"/>
            <a:ext cx="8011688" cy="561049"/>
          </a:xfrm>
        </p:spPr>
        <p:txBody>
          <a:bodyPr>
            <a:noAutofit/>
          </a:bodyPr>
          <a:lstStyle/>
          <a:p>
            <a:r>
              <a:rPr lang="en-US" sz="3800" dirty="0">
                <a:latin typeface="Trebuchet MS" panose="020B0603020202020204" pitchFamily="34" charset="0"/>
              </a:rPr>
              <a:t>Enrollment</a:t>
            </a:r>
            <a:r>
              <a:rPr lang="en-US" sz="3800" dirty="0"/>
              <a:t> in Development of an IEP</a:t>
            </a:r>
          </a:p>
        </p:txBody>
      </p:sp>
      <p:sp>
        <p:nvSpPr>
          <p:cNvPr id="4" name="Footer Placeholder 3">
            <a:extLst>
              <a:ext uri="{FF2B5EF4-FFF2-40B4-BE49-F238E27FC236}">
                <a16:creationId xmlns:a16="http://schemas.microsoft.com/office/drawing/2014/main" id="{561FD40D-E926-4232-94FE-01B05B00572B}"/>
              </a:ext>
            </a:extLst>
          </p:cNvPr>
          <p:cNvSpPr>
            <a:spLocks noGrp="1"/>
          </p:cNvSpPr>
          <p:nvPr>
            <p:ph type="ftr" sz="quarter" idx="11"/>
          </p:nvPr>
        </p:nvSpPr>
        <p:spPr>
          <a:xfrm>
            <a:off x="327133" y="6247135"/>
            <a:ext cx="7315200" cy="365125"/>
          </a:xfrm>
        </p:spPr>
        <p:txBody>
          <a:bodyPr/>
          <a:lstStyle/>
          <a:p>
            <a:r>
              <a:rPr lang="en-US" dirty="0"/>
              <a:t>June 22nd, 2023</a:t>
            </a:r>
          </a:p>
        </p:txBody>
      </p:sp>
      <p:pic>
        <p:nvPicPr>
          <p:cNvPr id="11" name="Content Placeholder 10">
            <a:extLst>
              <a:ext uri="{FF2B5EF4-FFF2-40B4-BE49-F238E27FC236}">
                <a16:creationId xmlns:a16="http://schemas.microsoft.com/office/drawing/2014/main" id="{45319537-B158-FD87-B067-5C7408842350}"/>
              </a:ext>
            </a:extLst>
          </p:cNvPr>
          <p:cNvPicPr>
            <a:picLocks noGrp="1" noChangeAspect="1"/>
          </p:cNvPicPr>
          <p:nvPr>
            <p:ph idx="1"/>
          </p:nvPr>
        </p:nvPicPr>
        <p:blipFill>
          <a:blip r:embed="rId2"/>
          <a:stretch>
            <a:fillRect/>
          </a:stretch>
        </p:blipFill>
        <p:spPr>
          <a:xfrm>
            <a:off x="1184360" y="1808922"/>
            <a:ext cx="5180942" cy="4323521"/>
          </a:xfrm>
        </p:spPr>
      </p:pic>
      <p:pic>
        <p:nvPicPr>
          <p:cNvPr id="13" name="Picture 12">
            <a:extLst>
              <a:ext uri="{FF2B5EF4-FFF2-40B4-BE49-F238E27FC236}">
                <a16:creationId xmlns:a16="http://schemas.microsoft.com/office/drawing/2014/main" id="{6E2AF06B-3EFB-B36B-5B2B-04593ADA38E8}"/>
              </a:ext>
            </a:extLst>
          </p:cNvPr>
          <p:cNvPicPr>
            <a:picLocks noChangeAspect="1"/>
          </p:cNvPicPr>
          <p:nvPr/>
        </p:nvPicPr>
        <p:blipFill>
          <a:blip r:embed="rId3"/>
          <a:stretch>
            <a:fillRect/>
          </a:stretch>
        </p:blipFill>
        <p:spPr>
          <a:xfrm>
            <a:off x="6878776" y="2771191"/>
            <a:ext cx="4484077" cy="2185043"/>
          </a:xfrm>
          <a:prstGeom prst="rect">
            <a:avLst/>
          </a:prstGeom>
        </p:spPr>
      </p:pic>
      <p:sp>
        <p:nvSpPr>
          <p:cNvPr id="3" name="Left Arrow 4">
            <a:extLst>
              <a:ext uri="{FF2B5EF4-FFF2-40B4-BE49-F238E27FC236}">
                <a16:creationId xmlns:a16="http://schemas.microsoft.com/office/drawing/2014/main" id="{B210082C-C05B-DCF9-FE87-FB37D7F8D1C4}"/>
              </a:ext>
            </a:extLst>
          </p:cNvPr>
          <p:cNvSpPr/>
          <p:nvPr/>
        </p:nvSpPr>
        <p:spPr>
          <a:xfrm>
            <a:off x="3483382" y="3568737"/>
            <a:ext cx="582898" cy="1814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a:extLst>
              <a:ext uri="{FF2B5EF4-FFF2-40B4-BE49-F238E27FC236}">
                <a16:creationId xmlns:a16="http://schemas.microsoft.com/office/drawing/2014/main" id="{F9D8EC23-8E95-FA6A-7FF9-30C6B59D547D}"/>
              </a:ext>
            </a:extLst>
          </p:cNvPr>
          <p:cNvSpPr/>
          <p:nvPr/>
        </p:nvSpPr>
        <p:spPr>
          <a:xfrm flipV="1">
            <a:off x="8829365" y="4072558"/>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52207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C2E9-42CC-4103-85EA-7E2F16A5ED0B}"/>
              </a:ext>
            </a:extLst>
          </p:cNvPr>
          <p:cNvSpPr>
            <a:spLocks noGrp="1"/>
          </p:cNvSpPr>
          <p:nvPr>
            <p:ph type="title"/>
          </p:nvPr>
        </p:nvSpPr>
        <p:spPr>
          <a:xfrm>
            <a:off x="2892286" y="610865"/>
            <a:ext cx="8746436" cy="561049"/>
          </a:xfrm>
        </p:spPr>
        <p:txBody>
          <a:bodyPr>
            <a:noAutofit/>
          </a:bodyPr>
          <a:lstStyle/>
          <a:p>
            <a:pPr algn="ctr"/>
            <a:r>
              <a:rPr lang="en-US" sz="3800" dirty="0">
                <a:latin typeface="Trebuchet MS" panose="020B0603020202020204" pitchFamily="34" charset="0"/>
              </a:rPr>
              <a:t>Enrollment in Development of an IEP</a:t>
            </a:r>
          </a:p>
        </p:txBody>
      </p:sp>
      <p:sp>
        <p:nvSpPr>
          <p:cNvPr id="3" name="Content Placeholder 2">
            <a:extLst>
              <a:ext uri="{FF2B5EF4-FFF2-40B4-BE49-F238E27FC236}">
                <a16:creationId xmlns:a16="http://schemas.microsoft.com/office/drawing/2014/main" id="{104E6F43-5D1C-4012-AD98-EBD56F96FD9D}"/>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rPr>
              <a:t>The service of “Development of an IEP” is a same day service, meaning it must be closed on the date the service was opened:</a:t>
            </a:r>
          </a:p>
          <a:p>
            <a:pPr lvl="1"/>
            <a:r>
              <a:rPr lang="en-US" sz="2600" dirty="0">
                <a:solidFill>
                  <a:schemeClr val="tx1"/>
                </a:solidFill>
                <a:latin typeface="Trebuchet MS" panose="020B0603020202020204" pitchFamily="34" charset="0"/>
              </a:rPr>
              <a:t>Will require populating the end date of the service; </a:t>
            </a:r>
          </a:p>
          <a:p>
            <a:pPr lvl="1"/>
            <a:r>
              <a:rPr lang="en-US" sz="2600" dirty="0">
                <a:solidFill>
                  <a:schemeClr val="tx1"/>
                </a:solidFill>
                <a:latin typeface="Trebuchet MS" panose="020B0603020202020204" pitchFamily="34" charset="0"/>
              </a:rPr>
              <a:t>Updating the Status to “Successful”;</a:t>
            </a:r>
          </a:p>
          <a:p>
            <a:pPr lvl="1"/>
            <a:r>
              <a:rPr lang="en-US" sz="2600" dirty="0">
                <a:solidFill>
                  <a:schemeClr val="tx1"/>
                </a:solidFill>
                <a:latin typeface="Trebuchet MS" panose="020B0603020202020204" pitchFamily="34" charset="0"/>
              </a:rPr>
              <a:t>Recording the “Weekly Hours” – (estimate the time required to complete the IEP)</a:t>
            </a:r>
          </a:p>
          <a:p>
            <a:pPr lvl="1"/>
            <a:r>
              <a:rPr lang="en-US" sz="2600" dirty="0">
                <a:solidFill>
                  <a:schemeClr val="tx1"/>
                </a:solidFill>
                <a:latin typeface="Trebuchet MS" panose="020B0603020202020204" pitchFamily="34" charset="0"/>
              </a:rPr>
              <a:t>Complete the Same Day Service Case Note about the service</a:t>
            </a:r>
          </a:p>
        </p:txBody>
      </p:sp>
      <p:sp>
        <p:nvSpPr>
          <p:cNvPr id="4" name="Footer Placeholder 3">
            <a:extLst>
              <a:ext uri="{FF2B5EF4-FFF2-40B4-BE49-F238E27FC236}">
                <a16:creationId xmlns:a16="http://schemas.microsoft.com/office/drawing/2014/main" id="{FDFC3C38-EC4E-44D1-B472-CB0D6CE2484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56337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2DC8-289F-43D5-9888-A38682D9A5E8}"/>
              </a:ext>
            </a:extLst>
          </p:cNvPr>
          <p:cNvSpPr>
            <a:spLocks noGrp="1"/>
          </p:cNvSpPr>
          <p:nvPr>
            <p:ph type="title"/>
          </p:nvPr>
        </p:nvSpPr>
        <p:spPr>
          <a:xfrm>
            <a:off x="2971799" y="610865"/>
            <a:ext cx="8060635" cy="561049"/>
          </a:xfrm>
        </p:spPr>
        <p:txBody>
          <a:bodyPr>
            <a:noAutofit/>
          </a:bodyPr>
          <a:lstStyle/>
          <a:p>
            <a:pPr algn="ctr"/>
            <a:r>
              <a:rPr lang="en-US" sz="3800" dirty="0">
                <a:latin typeface="Trebuchet MS" panose="020B0603020202020204" pitchFamily="34" charset="0"/>
              </a:rPr>
              <a:t>Enrolling in Development of an IEP</a:t>
            </a:r>
          </a:p>
        </p:txBody>
      </p:sp>
      <p:sp>
        <p:nvSpPr>
          <p:cNvPr id="4" name="Footer Placeholder 3">
            <a:extLst>
              <a:ext uri="{FF2B5EF4-FFF2-40B4-BE49-F238E27FC236}">
                <a16:creationId xmlns:a16="http://schemas.microsoft.com/office/drawing/2014/main" id="{907908E9-97FE-48B5-9314-57054978B4A4}"/>
              </a:ext>
            </a:extLst>
          </p:cNvPr>
          <p:cNvSpPr>
            <a:spLocks noGrp="1"/>
          </p:cNvSpPr>
          <p:nvPr>
            <p:ph type="ftr" sz="quarter" idx="11"/>
          </p:nvPr>
        </p:nvSpPr>
        <p:spPr/>
        <p:txBody>
          <a:bodyPr/>
          <a:lstStyle/>
          <a:p>
            <a:r>
              <a:rPr lang="en-US" dirty="0"/>
              <a:t>June 22nd, 2023</a:t>
            </a:r>
          </a:p>
        </p:txBody>
      </p:sp>
      <p:pic>
        <p:nvPicPr>
          <p:cNvPr id="14" name="Content Placeholder 13">
            <a:extLst>
              <a:ext uri="{FF2B5EF4-FFF2-40B4-BE49-F238E27FC236}">
                <a16:creationId xmlns:a16="http://schemas.microsoft.com/office/drawing/2014/main" id="{062A1107-7705-64DA-B570-C6B28D0C8AB8}"/>
              </a:ext>
            </a:extLst>
          </p:cNvPr>
          <p:cNvPicPr>
            <a:picLocks noGrp="1" noChangeAspect="1"/>
          </p:cNvPicPr>
          <p:nvPr>
            <p:ph idx="1"/>
          </p:nvPr>
        </p:nvPicPr>
        <p:blipFill>
          <a:blip r:embed="rId2"/>
          <a:stretch>
            <a:fillRect/>
          </a:stretch>
        </p:blipFill>
        <p:spPr>
          <a:xfrm>
            <a:off x="1153510" y="1853888"/>
            <a:ext cx="4729334" cy="4059238"/>
          </a:xfrm>
        </p:spPr>
      </p:pic>
      <p:pic>
        <p:nvPicPr>
          <p:cNvPr id="16" name="Picture 15">
            <a:extLst>
              <a:ext uri="{FF2B5EF4-FFF2-40B4-BE49-F238E27FC236}">
                <a16:creationId xmlns:a16="http://schemas.microsoft.com/office/drawing/2014/main" id="{D254D0A0-BE11-F111-4843-9D2667A01DDD}"/>
              </a:ext>
            </a:extLst>
          </p:cNvPr>
          <p:cNvPicPr>
            <a:picLocks noChangeAspect="1"/>
          </p:cNvPicPr>
          <p:nvPr/>
        </p:nvPicPr>
        <p:blipFill>
          <a:blip r:embed="rId3"/>
          <a:stretch>
            <a:fillRect/>
          </a:stretch>
        </p:blipFill>
        <p:spPr>
          <a:xfrm>
            <a:off x="6309158" y="1848678"/>
            <a:ext cx="4910750" cy="4114143"/>
          </a:xfrm>
          <a:prstGeom prst="rect">
            <a:avLst/>
          </a:prstGeom>
        </p:spPr>
      </p:pic>
      <p:sp>
        <p:nvSpPr>
          <p:cNvPr id="17" name="Left Arrow 4">
            <a:extLst>
              <a:ext uri="{FF2B5EF4-FFF2-40B4-BE49-F238E27FC236}">
                <a16:creationId xmlns:a16="http://schemas.microsoft.com/office/drawing/2014/main" id="{ED517C77-B433-6F3F-4CF1-27C831DAAEF5}"/>
              </a:ext>
            </a:extLst>
          </p:cNvPr>
          <p:cNvSpPr/>
          <p:nvPr/>
        </p:nvSpPr>
        <p:spPr>
          <a:xfrm>
            <a:off x="4972256" y="2951015"/>
            <a:ext cx="582898" cy="2394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 Arrow 4">
            <a:extLst>
              <a:ext uri="{FF2B5EF4-FFF2-40B4-BE49-F238E27FC236}">
                <a16:creationId xmlns:a16="http://schemas.microsoft.com/office/drawing/2014/main" id="{9D6121AF-2916-102C-60B8-3F5A1B42BEC8}"/>
              </a:ext>
            </a:extLst>
          </p:cNvPr>
          <p:cNvSpPr/>
          <p:nvPr/>
        </p:nvSpPr>
        <p:spPr>
          <a:xfrm>
            <a:off x="7715731" y="4092652"/>
            <a:ext cx="582898" cy="1814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eft Arrow 4">
            <a:extLst>
              <a:ext uri="{FF2B5EF4-FFF2-40B4-BE49-F238E27FC236}">
                <a16:creationId xmlns:a16="http://schemas.microsoft.com/office/drawing/2014/main" id="{2317C5B9-4207-CCF3-C8A4-5D3FF5D4AB0E}"/>
              </a:ext>
            </a:extLst>
          </p:cNvPr>
          <p:cNvSpPr/>
          <p:nvPr/>
        </p:nvSpPr>
        <p:spPr>
          <a:xfrm>
            <a:off x="9309305" y="3883507"/>
            <a:ext cx="582898" cy="2091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4">
            <a:extLst>
              <a:ext uri="{FF2B5EF4-FFF2-40B4-BE49-F238E27FC236}">
                <a16:creationId xmlns:a16="http://schemas.microsoft.com/office/drawing/2014/main" id="{3432E12E-919C-CD82-3D58-8D04661C19F7}"/>
              </a:ext>
            </a:extLst>
          </p:cNvPr>
          <p:cNvSpPr/>
          <p:nvPr/>
        </p:nvSpPr>
        <p:spPr>
          <a:xfrm flipV="1">
            <a:off x="8298629" y="3744359"/>
            <a:ext cx="582898" cy="1888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 Arrow 4">
            <a:extLst>
              <a:ext uri="{FF2B5EF4-FFF2-40B4-BE49-F238E27FC236}">
                <a16:creationId xmlns:a16="http://schemas.microsoft.com/office/drawing/2014/main" id="{570F0FD9-090A-CFE3-2DDA-CBFB341CBBE0}"/>
              </a:ext>
            </a:extLst>
          </p:cNvPr>
          <p:cNvSpPr/>
          <p:nvPr/>
        </p:nvSpPr>
        <p:spPr>
          <a:xfrm>
            <a:off x="11138500" y="3299565"/>
            <a:ext cx="582898" cy="1294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4576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5732-1014-46FD-A8A7-DE72ACD7FB8C}"/>
              </a:ext>
            </a:extLst>
          </p:cNvPr>
          <p:cNvSpPr>
            <a:spLocks noGrp="1"/>
          </p:cNvSpPr>
          <p:nvPr>
            <p:ph type="title"/>
          </p:nvPr>
        </p:nvSpPr>
        <p:spPr>
          <a:xfrm>
            <a:off x="2852530" y="610865"/>
            <a:ext cx="8438322" cy="561049"/>
          </a:xfrm>
        </p:spPr>
        <p:txBody>
          <a:bodyPr>
            <a:noAutofit/>
          </a:bodyPr>
          <a:lstStyle/>
          <a:p>
            <a:pPr algn="ctr"/>
            <a:r>
              <a:rPr lang="en-US" sz="3800" dirty="0">
                <a:latin typeface="Trebuchet MS" panose="020B0603020202020204" pitchFamily="34" charset="0"/>
              </a:rPr>
              <a:t>Enrolling in Development of an IEP</a:t>
            </a:r>
          </a:p>
        </p:txBody>
      </p:sp>
      <p:sp>
        <p:nvSpPr>
          <p:cNvPr id="3" name="Content Placeholder 2">
            <a:extLst>
              <a:ext uri="{FF2B5EF4-FFF2-40B4-BE49-F238E27FC236}">
                <a16:creationId xmlns:a16="http://schemas.microsoft.com/office/drawing/2014/main" id="{6603EC67-4221-426D-9543-03C802FAA20A}"/>
              </a:ext>
            </a:extLst>
          </p:cNvPr>
          <p:cNvSpPr>
            <a:spLocks noGrp="1"/>
          </p:cNvSpPr>
          <p:nvPr>
            <p:ph idx="1"/>
          </p:nvPr>
        </p:nvSpPr>
        <p:spPr>
          <a:xfrm>
            <a:off x="599661" y="1987826"/>
            <a:ext cx="3982279" cy="4189137"/>
          </a:xfrm>
        </p:spPr>
        <p:txBody>
          <a:bodyPr/>
          <a:lstStyle/>
          <a:p>
            <a:pPr marL="0" indent="0">
              <a:buNone/>
            </a:pPr>
            <a:r>
              <a:rPr lang="en-US" dirty="0">
                <a:solidFill>
                  <a:schemeClr val="tx1"/>
                </a:solidFill>
                <a:latin typeface="Trebuchet MS" panose="020B0603020202020204" pitchFamily="34" charset="0"/>
              </a:rPr>
              <a:t>The Same Day Service Case Notes are used to support the client’s enrollment in the 1A service of Development of an IEP. </a:t>
            </a:r>
          </a:p>
        </p:txBody>
      </p:sp>
      <p:sp>
        <p:nvSpPr>
          <p:cNvPr id="4" name="Footer Placeholder 3">
            <a:extLst>
              <a:ext uri="{FF2B5EF4-FFF2-40B4-BE49-F238E27FC236}">
                <a16:creationId xmlns:a16="http://schemas.microsoft.com/office/drawing/2014/main" id="{7DA9C27F-B9A4-42B9-9C7D-730AAAD3BEB6}"/>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BE909BC6-7A2B-B4FB-5133-84D0B469969B}"/>
              </a:ext>
            </a:extLst>
          </p:cNvPr>
          <p:cNvPicPr>
            <a:picLocks noChangeAspect="1"/>
          </p:cNvPicPr>
          <p:nvPr/>
        </p:nvPicPr>
        <p:blipFill>
          <a:blip r:embed="rId2"/>
          <a:stretch>
            <a:fillRect/>
          </a:stretch>
        </p:blipFill>
        <p:spPr>
          <a:xfrm>
            <a:off x="4970038" y="1848678"/>
            <a:ext cx="6622301" cy="4015409"/>
          </a:xfrm>
          <a:prstGeom prst="rect">
            <a:avLst/>
          </a:prstGeom>
        </p:spPr>
      </p:pic>
      <p:sp>
        <p:nvSpPr>
          <p:cNvPr id="8" name="Left Arrow 4">
            <a:extLst>
              <a:ext uri="{FF2B5EF4-FFF2-40B4-BE49-F238E27FC236}">
                <a16:creationId xmlns:a16="http://schemas.microsoft.com/office/drawing/2014/main" id="{BF474C14-0CB9-4B64-5440-0A857B6369DF}"/>
              </a:ext>
            </a:extLst>
          </p:cNvPr>
          <p:cNvSpPr/>
          <p:nvPr/>
        </p:nvSpPr>
        <p:spPr>
          <a:xfrm>
            <a:off x="10329821" y="4235587"/>
            <a:ext cx="582898" cy="2091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0065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0A7F-BB91-011A-4151-F730C3FDDC7C}"/>
              </a:ext>
            </a:extLst>
          </p:cNvPr>
          <p:cNvSpPr>
            <a:spLocks noGrp="1"/>
          </p:cNvSpPr>
          <p:nvPr>
            <p:ph type="title"/>
          </p:nvPr>
        </p:nvSpPr>
        <p:spPr>
          <a:xfrm>
            <a:off x="2713383" y="610865"/>
            <a:ext cx="8640417" cy="561049"/>
          </a:xfrm>
        </p:spPr>
        <p:txBody>
          <a:bodyPr>
            <a:normAutofit fontScale="90000"/>
          </a:bodyPr>
          <a:lstStyle/>
          <a:p>
            <a:pPr algn="ctr"/>
            <a:r>
              <a:rPr lang="en-US" dirty="0">
                <a:latin typeface="Trebuchet MS" panose="020B0603020202020204" pitchFamily="34" charset="0"/>
              </a:rPr>
              <a:t>Follow-Up Appointment </a:t>
            </a:r>
          </a:p>
        </p:txBody>
      </p:sp>
      <p:sp>
        <p:nvSpPr>
          <p:cNvPr id="3" name="Content Placeholder 2">
            <a:extLst>
              <a:ext uri="{FF2B5EF4-FFF2-40B4-BE49-F238E27FC236}">
                <a16:creationId xmlns:a16="http://schemas.microsoft.com/office/drawing/2014/main" id="{2084972B-291B-EB6D-BAD6-8FCD8803BF71}"/>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The client came back on Thursday, 6-15-2023, and spent significant time conducting Labor Market Information (LMI) research and met with Career Planner</a:t>
            </a:r>
          </a:p>
          <a:p>
            <a:r>
              <a:rPr lang="en-US" dirty="0">
                <a:solidFill>
                  <a:schemeClr val="tx1"/>
                </a:solidFill>
                <a:latin typeface="Trebuchet MS" panose="020B0603020202020204" pitchFamily="34" charset="0"/>
              </a:rPr>
              <a:t>His job in the Air Force was Aircraft Scheduler, he wants to transition to a different career, so he has researched the various Career Opportunities that would go along with his skill sets and current education</a:t>
            </a:r>
          </a:p>
          <a:p>
            <a:r>
              <a:rPr lang="en-US" dirty="0">
                <a:solidFill>
                  <a:schemeClr val="tx1"/>
                </a:solidFill>
                <a:latin typeface="Trebuchet MS" panose="020B0603020202020204" pitchFamily="34" charset="0"/>
              </a:rPr>
              <a:t>We will now demonstrate updating his services accordingly</a:t>
            </a:r>
          </a:p>
        </p:txBody>
      </p:sp>
      <p:sp>
        <p:nvSpPr>
          <p:cNvPr id="4" name="Footer Placeholder 3">
            <a:extLst>
              <a:ext uri="{FF2B5EF4-FFF2-40B4-BE49-F238E27FC236}">
                <a16:creationId xmlns:a16="http://schemas.microsoft.com/office/drawing/2014/main" id="{8EBB5B9F-3DA6-BDF6-292D-3943360F5E7A}"/>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705931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BB5E-B52B-5F00-D3A7-4628132A4166}"/>
              </a:ext>
            </a:extLst>
          </p:cNvPr>
          <p:cNvSpPr>
            <a:spLocks noGrp="1"/>
          </p:cNvSpPr>
          <p:nvPr>
            <p:ph type="title"/>
          </p:nvPr>
        </p:nvSpPr>
        <p:spPr>
          <a:xfrm>
            <a:off x="3211010" y="610865"/>
            <a:ext cx="7616143" cy="919761"/>
          </a:xfrm>
        </p:spPr>
        <p:txBody>
          <a:bodyPr>
            <a:normAutofit/>
          </a:bodyPr>
          <a:lstStyle/>
          <a:p>
            <a:pPr algn="ctr"/>
            <a:r>
              <a:rPr lang="en-US" dirty="0">
                <a:latin typeface="Trebuchet MS" panose="020B0603020202020204" pitchFamily="34" charset="0"/>
              </a:rPr>
              <a:t>Updating Services</a:t>
            </a:r>
          </a:p>
        </p:txBody>
      </p:sp>
      <p:pic>
        <p:nvPicPr>
          <p:cNvPr id="6" name="Content Placeholder 5">
            <a:extLst>
              <a:ext uri="{FF2B5EF4-FFF2-40B4-BE49-F238E27FC236}">
                <a16:creationId xmlns:a16="http://schemas.microsoft.com/office/drawing/2014/main" id="{DCAAE780-425A-EBC6-48C3-60231F02A5B8}"/>
              </a:ext>
            </a:extLst>
          </p:cNvPr>
          <p:cNvPicPr>
            <a:picLocks noGrp="1" noChangeAspect="1"/>
          </p:cNvPicPr>
          <p:nvPr>
            <p:ph idx="1"/>
          </p:nvPr>
        </p:nvPicPr>
        <p:blipFill>
          <a:blip r:embed="rId2"/>
          <a:stretch>
            <a:fillRect/>
          </a:stretch>
        </p:blipFill>
        <p:spPr>
          <a:xfrm>
            <a:off x="1029813" y="2912263"/>
            <a:ext cx="5257800" cy="2347092"/>
          </a:xfrm>
        </p:spPr>
      </p:pic>
      <p:sp>
        <p:nvSpPr>
          <p:cNvPr id="4" name="Footer Placeholder 3">
            <a:extLst>
              <a:ext uri="{FF2B5EF4-FFF2-40B4-BE49-F238E27FC236}">
                <a16:creationId xmlns:a16="http://schemas.microsoft.com/office/drawing/2014/main" id="{C0E9FD83-B03C-8797-2A94-C3EEFA9DB11F}"/>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A29CF90E-5296-1D70-CBBC-0C3F5018FE96}"/>
              </a:ext>
            </a:extLst>
          </p:cNvPr>
          <p:cNvPicPr>
            <a:picLocks noChangeAspect="1"/>
          </p:cNvPicPr>
          <p:nvPr/>
        </p:nvPicPr>
        <p:blipFill>
          <a:blip r:embed="rId3"/>
          <a:stretch>
            <a:fillRect/>
          </a:stretch>
        </p:blipFill>
        <p:spPr>
          <a:xfrm>
            <a:off x="6287613" y="2713382"/>
            <a:ext cx="5526157" cy="2943636"/>
          </a:xfrm>
          <a:prstGeom prst="rect">
            <a:avLst/>
          </a:prstGeom>
        </p:spPr>
      </p:pic>
      <p:sp>
        <p:nvSpPr>
          <p:cNvPr id="9" name="Left Arrow 4">
            <a:extLst>
              <a:ext uri="{FF2B5EF4-FFF2-40B4-BE49-F238E27FC236}">
                <a16:creationId xmlns:a16="http://schemas.microsoft.com/office/drawing/2014/main" id="{109D898D-20C0-5C7D-89E8-80AF7B38E63F}"/>
              </a:ext>
            </a:extLst>
          </p:cNvPr>
          <p:cNvSpPr/>
          <p:nvPr/>
        </p:nvSpPr>
        <p:spPr>
          <a:xfrm flipV="1">
            <a:off x="3789775" y="4728541"/>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F5E0A69F-0ECC-6BCC-AC76-C95B005A2E5D}"/>
              </a:ext>
            </a:extLst>
          </p:cNvPr>
          <p:cNvSpPr/>
          <p:nvPr/>
        </p:nvSpPr>
        <p:spPr>
          <a:xfrm flipV="1">
            <a:off x="8332409" y="4368246"/>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3377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822B-CC4A-B787-2367-C738D6C7B123}"/>
              </a:ext>
            </a:extLst>
          </p:cNvPr>
          <p:cNvSpPr>
            <a:spLocks noGrp="1"/>
          </p:cNvSpPr>
          <p:nvPr>
            <p:ph type="title"/>
          </p:nvPr>
        </p:nvSpPr>
        <p:spPr>
          <a:xfrm>
            <a:off x="3211010" y="597243"/>
            <a:ext cx="7616143" cy="1062592"/>
          </a:xfrm>
        </p:spPr>
        <p:txBody>
          <a:bodyPr>
            <a:normAutofit fontScale="90000"/>
          </a:bodyPr>
          <a:lstStyle/>
          <a:p>
            <a:pPr algn="ctr"/>
            <a:r>
              <a:rPr lang="en-US" dirty="0">
                <a:latin typeface="Trebuchet MS" panose="020B0603020202020204" pitchFamily="34" charset="0"/>
              </a:rPr>
              <a:t>WIOA Youth Activity of </a:t>
            </a:r>
            <a:br>
              <a:rPr lang="en-US" dirty="0">
                <a:latin typeface="Trebuchet MS" panose="020B0603020202020204" pitchFamily="34" charset="0"/>
              </a:rPr>
            </a:br>
            <a:r>
              <a:rPr lang="en-US" dirty="0">
                <a:latin typeface="Trebuchet MS" panose="020B0603020202020204" pitchFamily="34" charset="0"/>
              </a:rPr>
              <a:t>Labor Market Information (LMI)</a:t>
            </a:r>
            <a:endParaRPr lang="en-US" dirty="0"/>
          </a:p>
        </p:txBody>
      </p:sp>
      <p:pic>
        <p:nvPicPr>
          <p:cNvPr id="6" name="Content Placeholder 5">
            <a:extLst>
              <a:ext uri="{FF2B5EF4-FFF2-40B4-BE49-F238E27FC236}">
                <a16:creationId xmlns:a16="http://schemas.microsoft.com/office/drawing/2014/main" id="{6DFC8D34-75E6-8401-27CF-55E93D4473A1}"/>
              </a:ext>
            </a:extLst>
          </p:cNvPr>
          <p:cNvPicPr>
            <a:picLocks noGrp="1" noChangeAspect="1"/>
          </p:cNvPicPr>
          <p:nvPr>
            <p:ph idx="1"/>
          </p:nvPr>
        </p:nvPicPr>
        <p:blipFill>
          <a:blip r:embed="rId2"/>
          <a:stretch>
            <a:fillRect/>
          </a:stretch>
        </p:blipFill>
        <p:spPr>
          <a:xfrm>
            <a:off x="1091139" y="1978473"/>
            <a:ext cx="4706688" cy="4059238"/>
          </a:xfrm>
        </p:spPr>
      </p:pic>
      <p:sp>
        <p:nvSpPr>
          <p:cNvPr id="4" name="Footer Placeholder 3">
            <a:extLst>
              <a:ext uri="{FF2B5EF4-FFF2-40B4-BE49-F238E27FC236}">
                <a16:creationId xmlns:a16="http://schemas.microsoft.com/office/drawing/2014/main" id="{DD8F65F5-378A-3B0E-C202-56EC4E9F70C4}"/>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08CA2F57-4B65-B155-CD40-134360099C15}"/>
              </a:ext>
            </a:extLst>
          </p:cNvPr>
          <p:cNvPicPr>
            <a:picLocks noChangeAspect="1"/>
          </p:cNvPicPr>
          <p:nvPr/>
        </p:nvPicPr>
        <p:blipFill>
          <a:blip r:embed="rId3"/>
          <a:stretch>
            <a:fillRect/>
          </a:stretch>
        </p:blipFill>
        <p:spPr>
          <a:xfrm>
            <a:off x="6394174" y="1773996"/>
            <a:ext cx="5234505" cy="4582354"/>
          </a:xfrm>
          <a:prstGeom prst="rect">
            <a:avLst/>
          </a:prstGeom>
        </p:spPr>
      </p:pic>
      <p:sp>
        <p:nvSpPr>
          <p:cNvPr id="9" name="Left Arrow 4">
            <a:extLst>
              <a:ext uri="{FF2B5EF4-FFF2-40B4-BE49-F238E27FC236}">
                <a16:creationId xmlns:a16="http://schemas.microsoft.com/office/drawing/2014/main" id="{32A0AFD2-848E-CD0B-F4CA-5ED149B8E81A}"/>
              </a:ext>
            </a:extLst>
          </p:cNvPr>
          <p:cNvSpPr/>
          <p:nvPr/>
        </p:nvSpPr>
        <p:spPr>
          <a:xfrm flipV="1">
            <a:off x="3906276" y="4452727"/>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F8423A6B-EC86-C65B-3DAE-7447EB8D6CB0}"/>
              </a:ext>
            </a:extLst>
          </p:cNvPr>
          <p:cNvSpPr/>
          <p:nvPr/>
        </p:nvSpPr>
        <p:spPr>
          <a:xfrm flipV="1">
            <a:off x="10906643" y="3105977"/>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6357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5EAB-BA72-61BB-CC0B-1F7B93D4CAC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Same Day Service Case Note</a:t>
            </a:r>
          </a:p>
        </p:txBody>
      </p:sp>
      <p:sp>
        <p:nvSpPr>
          <p:cNvPr id="4" name="Footer Placeholder 3">
            <a:extLst>
              <a:ext uri="{FF2B5EF4-FFF2-40B4-BE49-F238E27FC236}">
                <a16:creationId xmlns:a16="http://schemas.microsoft.com/office/drawing/2014/main" id="{1F14CDFD-9E59-5AD1-0AFA-AAD568632B28}"/>
              </a:ext>
            </a:extLst>
          </p:cNvPr>
          <p:cNvSpPr>
            <a:spLocks noGrp="1"/>
          </p:cNvSpPr>
          <p:nvPr>
            <p:ph type="ftr" sz="quarter" idx="11"/>
          </p:nvPr>
        </p:nvSpPr>
        <p:spPr/>
        <p:txBody>
          <a:bodyPr/>
          <a:lstStyle/>
          <a:p>
            <a:r>
              <a:rPr lang="en-US" dirty="0"/>
              <a:t>June 22nd, 2023</a:t>
            </a:r>
          </a:p>
        </p:txBody>
      </p:sp>
      <p:sp>
        <p:nvSpPr>
          <p:cNvPr id="8" name="Content Placeholder 7">
            <a:extLst>
              <a:ext uri="{FF2B5EF4-FFF2-40B4-BE49-F238E27FC236}">
                <a16:creationId xmlns:a16="http://schemas.microsoft.com/office/drawing/2014/main" id="{7F1D1EF1-D5F5-9552-7B20-EC55AE503BC1}"/>
              </a:ext>
            </a:extLst>
          </p:cNvPr>
          <p:cNvSpPr>
            <a:spLocks noGrp="1"/>
          </p:cNvSpPr>
          <p:nvPr>
            <p:ph idx="1"/>
          </p:nvPr>
        </p:nvSpPr>
        <p:spPr>
          <a:xfrm>
            <a:off x="838200" y="2118167"/>
            <a:ext cx="3803374" cy="4058796"/>
          </a:xfrm>
        </p:spPr>
        <p:txBody>
          <a:bodyPr/>
          <a:lstStyle/>
          <a:p>
            <a:pPr marL="0" indent="0">
              <a:buNone/>
            </a:pPr>
            <a:r>
              <a:rPr lang="en-US" dirty="0">
                <a:solidFill>
                  <a:schemeClr val="tx1"/>
                </a:solidFill>
                <a:latin typeface="Trebuchet MS" panose="020B0603020202020204" pitchFamily="34" charset="0"/>
              </a:rPr>
              <a:t>All same day services must have a same day service case note that describes the details of what occurred during the service/activity.    </a:t>
            </a:r>
          </a:p>
          <a:p>
            <a:endParaRPr lang="en-US" dirty="0"/>
          </a:p>
        </p:txBody>
      </p:sp>
      <p:pic>
        <p:nvPicPr>
          <p:cNvPr id="10" name="Picture 9">
            <a:extLst>
              <a:ext uri="{FF2B5EF4-FFF2-40B4-BE49-F238E27FC236}">
                <a16:creationId xmlns:a16="http://schemas.microsoft.com/office/drawing/2014/main" id="{4BDF698C-735A-CCE1-D266-C76508DF0F75}"/>
              </a:ext>
            </a:extLst>
          </p:cNvPr>
          <p:cNvPicPr>
            <a:picLocks noChangeAspect="1"/>
          </p:cNvPicPr>
          <p:nvPr/>
        </p:nvPicPr>
        <p:blipFill>
          <a:blip r:embed="rId2"/>
          <a:stretch>
            <a:fillRect/>
          </a:stretch>
        </p:blipFill>
        <p:spPr>
          <a:xfrm>
            <a:off x="5074628" y="1558390"/>
            <a:ext cx="6634621" cy="4411483"/>
          </a:xfrm>
          <a:prstGeom prst="rect">
            <a:avLst/>
          </a:prstGeom>
        </p:spPr>
      </p:pic>
      <p:sp>
        <p:nvSpPr>
          <p:cNvPr id="11" name="Left Arrow 4">
            <a:extLst>
              <a:ext uri="{FF2B5EF4-FFF2-40B4-BE49-F238E27FC236}">
                <a16:creationId xmlns:a16="http://schemas.microsoft.com/office/drawing/2014/main" id="{A923E008-560D-A629-D8CC-8F98EBB8CBD6}"/>
              </a:ext>
            </a:extLst>
          </p:cNvPr>
          <p:cNvSpPr/>
          <p:nvPr/>
        </p:nvSpPr>
        <p:spPr>
          <a:xfrm flipV="1">
            <a:off x="10535704" y="4072558"/>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4">
            <a:extLst>
              <a:ext uri="{FF2B5EF4-FFF2-40B4-BE49-F238E27FC236}">
                <a16:creationId xmlns:a16="http://schemas.microsoft.com/office/drawing/2014/main" id="{A71CEE77-A36E-FBDE-E88E-2716C7BA0D73}"/>
              </a:ext>
            </a:extLst>
          </p:cNvPr>
          <p:cNvSpPr/>
          <p:nvPr/>
        </p:nvSpPr>
        <p:spPr>
          <a:xfrm flipV="1">
            <a:off x="8968513" y="5670272"/>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1758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4C3C-3A97-CEF0-19AB-A064E1CD904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Services Screen </a:t>
            </a:r>
          </a:p>
        </p:txBody>
      </p:sp>
      <p:pic>
        <p:nvPicPr>
          <p:cNvPr id="6" name="Content Placeholder 5">
            <a:extLst>
              <a:ext uri="{FF2B5EF4-FFF2-40B4-BE49-F238E27FC236}">
                <a16:creationId xmlns:a16="http://schemas.microsoft.com/office/drawing/2014/main" id="{AAAB2BAD-770E-64FF-82F7-4AC95F668B55}"/>
              </a:ext>
            </a:extLst>
          </p:cNvPr>
          <p:cNvPicPr>
            <a:picLocks noGrp="1" noChangeAspect="1"/>
          </p:cNvPicPr>
          <p:nvPr>
            <p:ph idx="1"/>
          </p:nvPr>
        </p:nvPicPr>
        <p:blipFill>
          <a:blip r:embed="rId2"/>
          <a:stretch>
            <a:fillRect/>
          </a:stretch>
        </p:blipFill>
        <p:spPr>
          <a:xfrm>
            <a:off x="2166730" y="1471474"/>
            <a:ext cx="8736496" cy="4884876"/>
          </a:xfrm>
        </p:spPr>
      </p:pic>
      <p:sp>
        <p:nvSpPr>
          <p:cNvPr id="4" name="Footer Placeholder 3">
            <a:extLst>
              <a:ext uri="{FF2B5EF4-FFF2-40B4-BE49-F238E27FC236}">
                <a16:creationId xmlns:a16="http://schemas.microsoft.com/office/drawing/2014/main" id="{E4ABD44E-D5DF-62CA-A3E6-3D41ECC8B787}"/>
              </a:ext>
            </a:extLst>
          </p:cNvPr>
          <p:cNvSpPr>
            <a:spLocks noGrp="1"/>
          </p:cNvSpPr>
          <p:nvPr>
            <p:ph type="ftr" sz="quarter" idx="11"/>
          </p:nvPr>
        </p:nvSpPr>
        <p:spPr/>
        <p:txBody>
          <a:bodyPr/>
          <a:lstStyle/>
          <a:p>
            <a:r>
              <a:rPr lang="en-US" dirty="0"/>
              <a:t>June 22nd, 2023</a:t>
            </a:r>
          </a:p>
        </p:txBody>
      </p:sp>
      <p:sp>
        <p:nvSpPr>
          <p:cNvPr id="7" name="Left Arrow 4">
            <a:extLst>
              <a:ext uri="{FF2B5EF4-FFF2-40B4-BE49-F238E27FC236}">
                <a16:creationId xmlns:a16="http://schemas.microsoft.com/office/drawing/2014/main" id="{20538699-10AD-B03D-17DE-2ACE5014570C}"/>
              </a:ext>
            </a:extLst>
          </p:cNvPr>
          <p:cNvSpPr/>
          <p:nvPr/>
        </p:nvSpPr>
        <p:spPr>
          <a:xfrm rot="19806495" flipV="1">
            <a:off x="7374932" y="4035283"/>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787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2FDD-3EF3-49A2-A165-558D3871AB9E}"/>
              </a:ext>
            </a:extLst>
          </p:cNvPr>
          <p:cNvSpPr>
            <a:spLocks noGrp="1"/>
          </p:cNvSpPr>
          <p:nvPr>
            <p:ph type="title"/>
          </p:nvPr>
        </p:nvSpPr>
        <p:spPr>
          <a:xfrm>
            <a:off x="3211010" y="610865"/>
            <a:ext cx="8258747" cy="561049"/>
          </a:xfrm>
        </p:spPr>
        <p:txBody>
          <a:bodyPr>
            <a:normAutofit fontScale="90000"/>
          </a:bodyPr>
          <a:lstStyle/>
          <a:p>
            <a:pPr algn="ctr"/>
            <a:r>
              <a:rPr lang="en-US" dirty="0">
                <a:latin typeface="Trebuchet MS" panose="020B0603020202020204" pitchFamily="34" charset="0"/>
              </a:rPr>
              <a:t>Eligibility Determination Screen</a:t>
            </a:r>
          </a:p>
        </p:txBody>
      </p:sp>
      <p:sp>
        <p:nvSpPr>
          <p:cNvPr id="3" name="Content Placeholder 2">
            <a:extLst>
              <a:ext uri="{FF2B5EF4-FFF2-40B4-BE49-F238E27FC236}">
                <a16:creationId xmlns:a16="http://schemas.microsoft.com/office/drawing/2014/main" id="{2A454213-B02C-4192-868F-BC84494DBAFB}"/>
              </a:ext>
            </a:extLst>
          </p:cNvPr>
          <p:cNvSpPr>
            <a:spLocks noGrp="1"/>
          </p:cNvSpPr>
          <p:nvPr>
            <p:ph idx="1"/>
          </p:nvPr>
        </p:nvSpPr>
        <p:spPr>
          <a:xfrm>
            <a:off x="838199" y="1875295"/>
            <a:ext cx="3997271" cy="4301668"/>
          </a:xfrm>
        </p:spPr>
        <p:txBody>
          <a:bodyPr>
            <a:normAutofit/>
          </a:bodyPr>
          <a:lstStyle/>
          <a:p>
            <a:r>
              <a:rPr lang="en-US" altLang="en-US" sz="2400" dirty="0">
                <a:solidFill>
                  <a:schemeClr val="tx1"/>
                </a:solidFill>
                <a:latin typeface="Trebuchet MS" panose="020B0603020202020204" pitchFamily="34" charset="0"/>
              </a:rPr>
              <a:t>The application date and eligibility determination date are not required to be on the same date</a:t>
            </a:r>
          </a:p>
          <a:p>
            <a:r>
              <a:rPr lang="en-US" altLang="en-US" sz="2400" dirty="0">
                <a:solidFill>
                  <a:schemeClr val="tx1"/>
                </a:solidFill>
                <a:latin typeface="Trebuchet MS" panose="020B0603020202020204" pitchFamily="34" charset="0"/>
              </a:rPr>
              <a:t>Office of Employment and Training (OET) Career Planning Policy Chapter 4 Section 2 provides guidance that eligibility determination must be within 30 days of the application date</a:t>
            </a:r>
          </a:p>
          <a:p>
            <a:endParaRPr lang="en-US" dirty="0"/>
          </a:p>
        </p:txBody>
      </p:sp>
      <p:sp>
        <p:nvSpPr>
          <p:cNvPr id="4" name="Footer Placeholder 3">
            <a:extLst>
              <a:ext uri="{FF2B5EF4-FFF2-40B4-BE49-F238E27FC236}">
                <a16:creationId xmlns:a16="http://schemas.microsoft.com/office/drawing/2014/main" id="{FD4055B3-8B8D-40F0-A27E-80E1F72C40D0}"/>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AE390077-D5C3-7A87-4DF8-1AACDAF11CB7}"/>
              </a:ext>
            </a:extLst>
          </p:cNvPr>
          <p:cNvPicPr>
            <a:picLocks noChangeAspect="1"/>
          </p:cNvPicPr>
          <p:nvPr/>
        </p:nvPicPr>
        <p:blipFill>
          <a:blip r:embed="rId2"/>
          <a:stretch>
            <a:fillRect/>
          </a:stretch>
        </p:blipFill>
        <p:spPr>
          <a:xfrm>
            <a:off x="5396948" y="1744549"/>
            <a:ext cx="5956853" cy="4209441"/>
          </a:xfrm>
          <a:prstGeom prst="rect">
            <a:avLst/>
          </a:prstGeom>
        </p:spPr>
      </p:pic>
    </p:spTree>
    <p:extLst>
      <p:ext uri="{BB962C8B-B14F-4D97-AF65-F5344CB8AC3E}">
        <p14:creationId xmlns:p14="http://schemas.microsoft.com/office/powerpoint/2010/main" val="550431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7A1B-4989-AEFF-A609-74ED49574AAF}"/>
              </a:ext>
            </a:extLst>
          </p:cNvPr>
          <p:cNvSpPr>
            <a:spLocks noGrp="1"/>
          </p:cNvSpPr>
          <p:nvPr>
            <p:ph type="title"/>
          </p:nvPr>
        </p:nvSpPr>
        <p:spPr>
          <a:xfrm>
            <a:off x="3211010" y="407505"/>
            <a:ext cx="7616143" cy="592356"/>
          </a:xfrm>
        </p:spPr>
        <p:txBody>
          <a:bodyPr>
            <a:normAutofit fontScale="90000"/>
          </a:bodyPr>
          <a:lstStyle/>
          <a:p>
            <a:pPr algn="ctr"/>
            <a:r>
              <a:rPr lang="en-US" dirty="0">
                <a:latin typeface="Trebuchet MS" panose="020B0603020202020204" pitchFamily="34" charset="0"/>
              </a:rPr>
              <a:t>Adding Additional Episode </a:t>
            </a:r>
          </a:p>
        </p:txBody>
      </p:sp>
      <p:sp>
        <p:nvSpPr>
          <p:cNvPr id="3" name="Content Placeholder 2">
            <a:extLst>
              <a:ext uri="{FF2B5EF4-FFF2-40B4-BE49-F238E27FC236}">
                <a16:creationId xmlns:a16="http://schemas.microsoft.com/office/drawing/2014/main" id="{927710ED-0B49-D43A-656D-E830BEC640E4}"/>
              </a:ext>
            </a:extLst>
          </p:cNvPr>
          <p:cNvSpPr>
            <a:spLocks noGrp="1"/>
          </p:cNvSpPr>
          <p:nvPr>
            <p:ph idx="1"/>
          </p:nvPr>
        </p:nvSpPr>
        <p:spPr>
          <a:xfrm>
            <a:off x="838200" y="1769166"/>
            <a:ext cx="3992217" cy="4407798"/>
          </a:xfrm>
        </p:spPr>
        <p:txBody>
          <a:bodyPr/>
          <a:lstStyle/>
          <a:p>
            <a:pPr marL="0" indent="0">
              <a:buNone/>
            </a:pPr>
            <a:r>
              <a:rPr lang="en-US" dirty="0">
                <a:solidFill>
                  <a:schemeClr val="tx1"/>
                </a:solidFill>
                <a:latin typeface="Trebuchet MS" panose="020B0603020202020204" pitchFamily="34" charset="0"/>
              </a:rPr>
              <a:t>Career Planner and client met today to go over LMI research, recording an additional episode of the YOUTH Career Planning (Case Management).    </a:t>
            </a:r>
          </a:p>
        </p:txBody>
      </p:sp>
      <p:sp>
        <p:nvSpPr>
          <p:cNvPr id="4" name="Footer Placeholder 3">
            <a:extLst>
              <a:ext uri="{FF2B5EF4-FFF2-40B4-BE49-F238E27FC236}">
                <a16:creationId xmlns:a16="http://schemas.microsoft.com/office/drawing/2014/main" id="{5F86DFC3-6184-2080-2EA9-D16B565DAAE2}"/>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23B62829-45B8-F807-BFBD-2A0D3CC906D4}"/>
              </a:ext>
            </a:extLst>
          </p:cNvPr>
          <p:cNvPicPr>
            <a:picLocks noChangeAspect="1"/>
          </p:cNvPicPr>
          <p:nvPr/>
        </p:nvPicPr>
        <p:blipFill>
          <a:blip r:embed="rId2"/>
          <a:stretch>
            <a:fillRect/>
          </a:stretch>
        </p:blipFill>
        <p:spPr>
          <a:xfrm>
            <a:off x="5446643" y="1351300"/>
            <a:ext cx="6137537" cy="4653611"/>
          </a:xfrm>
          <a:prstGeom prst="rect">
            <a:avLst/>
          </a:prstGeom>
        </p:spPr>
      </p:pic>
      <p:sp>
        <p:nvSpPr>
          <p:cNvPr id="7" name="Left Arrow 4">
            <a:extLst>
              <a:ext uri="{FF2B5EF4-FFF2-40B4-BE49-F238E27FC236}">
                <a16:creationId xmlns:a16="http://schemas.microsoft.com/office/drawing/2014/main" id="{20E00411-84D2-4623-5452-B4B4D500C508}"/>
              </a:ext>
            </a:extLst>
          </p:cNvPr>
          <p:cNvSpPr/>
          <p:nvPr/>
        </p:nvSpPr>
        <p:spPr>
          <a:xfrm flipV="1">
            <a:off x="9730506" y="5263186"/>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4726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B351-F76A-7802-95DC-0A8FC7C4D0B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Adding Additional Episode </a:t>
            </a:r>
          </a:p>
        </p:txBody>
      </p:sp>
      <p:sp>
        <p:nvSpPr>
          <p:cNvPr id="3" name="Content Placeholder 2">
            <a:extLst>
              <a:ext uri="{FF2B5EF4-FFF2-40B4-BE49-F238E27FC236}">
                <a16:creationId xmlns:a16="http://schemas.microsoft.com/office/drawing/2014/main" id="{DEB611C8-4502-8776-E978-DB482B3E5D03}"/>
              </a:ext>
            </a:extLst>
          </p:cNvPr>
          <p:cNvSpPr>
            <a:spLocks noGrp="1"/>
          </p:cNvSpPr>
          <p:nvPr>
            <p:ph idx="1"/>
          </p:nvPr>
        </p:nvSpPr>
        <p:spPr>
          <a:xfrm>
            <a:off x="838200" y="1689652"/>
            <a:ext cx="10939670" cy="4487311"/>
          </a:xfrm>
        </p:spPr>
        <p:txBody>
          <a:bodyPr>
            <a:normAutofit/>
          </a:bodyPr>
          <a:lstStyle/>
          <a:p>
            <a:pPr marL="0" indent="0">
              <a:buNone/>
            </a:pPr>
            <a:r>
              <a:rPr lang="en-US" sz="2400" dirty="0">
                <a:solidFill>
                  <a:schemeClr val="tx1"/>
                </a:solidFill>
                <a:latin typeface="Trebuchet MS" panose="020B0603020202020204" pitchFamily="34" charset="0"/>
              </a:rPr>
              <a:t>Recording same day service case note:</a:t>
            </a:r>
          </a:p>
        </p:txBody>
      </p:sp>
      <p:sp>
        <p:nvSpPr>
          <p:cNvPr id="4" name="Footer Placeholder 3">
            <a:extLst>
              <a:ext uri="{FF2B5EF4-FFF2-40B4-BE49-F238E27FC236}">
                <a16:creationId xmlns:a16="http://schemas.microsoft.com/office/drawing/2014/main" id="{F8AC857F-A4EE-F06B-262F-DC890081EB0A}"/>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44D1E03B-BEDD-4ACA-3AB1-A9CD8C0A478F}"/>
              </a:ext>
            </a:extLst>
          </p:cNvPr>
          <p:cNvPicPr>
            <a:picLocks noChangeAspect="1"/>
          </p:cNvPicPr>
          <p:nvPr/>
        </p:nvPicPr>
        <p:blipFill>
          <a:blip r:embed="rId2"/>
          <a:stretch>
            <a:fillRect/>
          </a:stretch>
        </p:blipFill>
        <p:spPr>
          <a:xfrm>
            <a:off x="916410" y="2328490"/>
            <a:ext cx="5179590" cy="3582850"/>
          </a:xfrm>
          <a:prstGeom prst="rect">
            <a:avLst/>
          </a:prstGeom>
        </p:spPr>
      </p:pic>
      <p:pic>
        <p:nvPicPr>
          <p:cNvPr id="8" name="Picture 7">
            <a:extLst>
              <a:ext uri="{FF2B5EF4-FFF2-40B4-BE49-F238E27FC236}">
                <a16:creationId xmlns:a16="http://schemas.microsoft.com/office/drawing/2014/main" id="{B7AD8822-1759-DB50-D04C-315E3B18A50D}"/>
              </a:ext>
            </a:extLst>
          </p:cNvPr>
          <p:cNvPicPr>
            <a:picLocks noChangeAspect="1"/>
          </p:cNvPicPr>
          <p:nvPr/>
        </p:nvPicPr>
        <p:blipFill>
          <a:blip r:embed="rId3"/>
          <a:stretch>
            <a:fillRect/>
          </a:stretch>
        </p:blipFill>
        <p:spPr>
          <a:xfrm>
            <a:off x="6604926" y="1689652"/>
            <a:ext cx="5002676" cy="4487311"/>
          </a:xfrm>
          <a:prstGeom prst="rect">
            <a:avLst/>
          </a:prstGeom>
        </p:spPr>
      </p:pic>
      <p:sp>
        <p:nvSpPr>
          <p:cNvPr id="9" name="Left Arrow 4">
            <a:extLst>
              <a:ext uri="{FF2B5EF4-FFF2-40B4-BE49-F238E27FC236}">
                <a16:creationId xmlns:a16="http://schemas.microsoft.com/office/drawing/2014/main" id="{B38C21DC-2636-F440-8B9E-D644BA96AA1B}"/>
              </a:ext>
            </a:extLst>
          </p:cNvPr>
          <p:cNvSpPr/>
          <p:nvPr/>
        </p:nvSpPr>
        <p:spPr>
          <a:xfrm rot="1493970" flipV="1">
            <a:off x="7775710" y="4509067"/>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891DF123-DDBF-9AE6-663D-5B28526E36E8}"/>
              </a:ext>
            </a:extLst>
          </p:cNvPr>
          <p:cNvSpPr/>
          <p:nvPr/>
        </p:nvSpPr>
        <p:spPr>
          <a:xfrm flipV="1">
            <a:off x="5096766" y="4826060"/>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78AF1036-4038-3EAD-7FC2-CC20EC2F7F5A}"/>
              </a:ext>
            </a:extLst>
          </p:cNvPr>
          <p:cNvSpPr/>
          <p:nvPr/>
        </p:nvSpPr>
        <p:spPr>
          <a:xfrm flipV="1">
            <a:off x="3570260" y="4119915"/>
            <a:ext cx="582898" cy="203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3045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3D6D-09B6-4BE7-929D-5FF7ECADDE2D}"/>
              </a:ext>
            </a:extLst>
          </p:cNvPr>
          <p:cNvSpPr>
            <a:spLocks noGrp="1"/>
          </p:cNvSpPr>
          <p:nvPr>
            <p:ph type="title"/>
          </p:nvPr>
        </p:nvSpPr>
        <p:spPr>
          <a:xfrm>
            <a:off x="3260035" y="610865"/>
            <a:ext cx="7567118" cy="561049"/>
          </a:xfrm>
        </p:spPr>
        <p:txBody>
          <a:bodyPr>
            <a:normAutofit fontScale="90000"/>
          </a:bodyPr>
          <a:lstStyle/>
          <a:p>
            <a:pPr algn="ctr"/>
            <a:r>
              <a:rPr lang="en-US" dirty="0">
                <a:latin typeface="Trebuchet MS" panose="020B0603020202020204" pitchFamily="34" charset="0"/>
              </a:rPr>
              <a:t>Concludes the Presentation</a:t>
            </a:r>
          </a:p>
        </p:txBody>
      </p:sp>
      <p:sp>
        <p:nvSpPr>
          <p:cNvPr id="3" name="Content Placeholder 2">
            <a:extLst>
              <a:ext uri="{FF2B5EF4-FFF2-40B4-BE49-F238E27FC236}">
                <a16:creationId xmlns:a16="http://schemas.microsoft.com/office/drawing/2014/main" id="{E13F152C-874E-400B-ABFF-E2B98DF4160B}"/>
              </a:ext>
            </a:extLst>
          </p:cNvPr>
          <p:cNvSpPr>
            <a:spLocks noGrp="1"/>
          </p:cNvSpPr>
          <p:nvPr>
            <p:ph idx="1"/>
          </p:nvPr>
        </p:nvSpPr>
        <p:spPr/>
        <p:txBody>
          <a:bodyPr>
            <a:normAutofit/>
          </a:bodyPr>
          <a:lstStyle/>
          <a:p>
            <a:r>
              <a:rPr lang="en-US" dirty="0">
                <a:solidFill>
                  <a:prstClr val="black"/>
                </a:solidFill>
                <a:latin typeface="Trebuchet MS" panose="020B0603020202020204" pitchFamily="34" charset="0"/>
                <a:cs typeface="Calibri" panose="020F0502020204030204" pitchFamily="34" charset="0"/>
              </a:rPr>
              <a:t>This concludes the presentation on </a:t>
            </a:r>
            <a:r>
              <a:rPr lang="en-US" altLang="en-US" dirty="0">
                <a:solidFill>
                  <a:schemeClr val="tx1"/>
                </a:solidFill>
                <a:latin typeface="Trebuchet MS" panose="020B0603020202020204" pitchFamily="34" charset="0"/>
              </a:rPr>
              <a:t>the steps required for taking a previously completed WIOA application for a Workforce Innovation and Opportunity Act client in IWDS, determining eligibility, certifying eligibility and then enrolling the client in WIOA services, including demonstrating adding an additional episode of a same day service</a:t>
            </a:r>
          </a:p>
          <a:p>
            <a:r>
              <a:rPr lang="en-US" dirty="0">
                <a:solidFill>
                  <a:schemeClr val="tx1"/>
                </a:solidFill>
                <a:latin typeface="Trebuchet MS" panose="020B0603020202020204" pitchFamily="34" charset="0"/>
                <a:cs typeface="Calibri" panose="020F0502020204030204" pitchFamily="34" charset="0"/>
              </a:rPr>
              <a:t>If you have questions related to this presentation, feel free to contact me by email at </a:t>
            </a:r>
            <a:r>
              <a:rPr lang="en-US" dirty="0">
                <a:solidFill>
                  <a:schemeClr val="accent1">
                    <a:lumMod val="75000"/>
                  </a:schemeClr>
                </a:solidFill>
                <a:latin typeface="Trebuchet MS" panose="020B0603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James.potts@Illinois.gov</a:t>
            </a:r>
            <a:r>
              <a:rPr lang="en-US" dirty="0">
                <a:solidFill>
                  <a:schemeClr val="accent1">
                    <a:lumMod val="75000"/>
                  </a:schemeClr>
                </a:solidFill>
                <a:latin typeface="Trebuchet MS" panose="020B0603020202020204" pitchFamily="34" charset="0"/>
                <a:cs typeface="Calibri" panose="020F0502020204030204" pitchFamily="34" charset="0"/>
              </a:rPr>
              <a:t> </a:t>
            </a:r>
            <a:r>
              <a:rPr lang="en-US" dirty="0">
                <a:solidFill>
                  <a:schemeClr val="tx1"/>
                </a:solidFill>
                <a:latin typeface="Trebuchet MS" panose="020B0603020202020204" pitchFamily="34" charset="0"/>
                <a:cs typeface="Calibri" panose="020F0502020204030204" pitchFamily="34" charset="0"/>
              </a:rPr>
              <a:t>or by phone at (217) 416-7097 </a:t>
            </a:r>
          </a:p>
          <a:p>
            <a:endParaRPr lang="en-US" dirty="0"/>
          </a:p>
        </p:txBody>
      </p:sp>
      <p:sp>
        <p:nvSpPr>
          <p:cNvPr id="4" name="Footer Placeholder 3">
            <a:extLst>
              <a:ext uri="{FF2B5EF4-FFF2-40B4-BE49-F238E27FC236}">
                <a16:creationId xmlns:a16="http://schemas.microsoft.com/office/drawing/2014/main" id="{BA1114F5-A548-48A2-AF64-53AEA9EB765C}"/>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42949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F390-E9D5-4B43-9774-A6527104C039}"/>
              </a:ext>
            </a:extLst>
          </p:cNvPr>
          <p:cNvSpPr>
            <a:spLocks noGrp="1"/>
          </p:cNvSpPr>
          <p:nvPr>
            <p:ph type="title"/>
          </p:nvPr>
        </p:nvSpPr>
        <p:spPr>
          <a:xfrm>
            <a:off x="3211010" y="610865"/>
            <a:ext cx="8010268" cy="561049"/>
          </a:xfrm>
        </p:spPr>
        <p:txBody>
          <a:bodyPr>
            <a:normAutofit fontScale="90000"/>
          </a:bodyPr>
          <a:lstStyle/>
          <a:p>
            <a:pPr algn="ctr"/>
            <a:r>
              <a:rPr lang="en-US" dirty="0">
                <a:latin typeface="Trebuchet MS" panose="020B0603020202020204" pitchFamily="34" charset="0"/>
              </a:rPr>
              <a:t>Eligibility Determination Screen</a:t>
            </a:r>
          </a:p>
        </p:txBody>
      </p:sp>
      <p:sp>
        <p:nvSpPr>
          <p:cNvPr id="3" name="Content Placeholder 2">
            <a:extLst>
              <a:ext uri="{FF2B5EF4-FFF2-40B4-BE49-F238E27FC236}">
                <a16:creationId xmlns:a16="http://schemas.microsoft.com/office/drawing/2014/main" id="{27F08168-C603-4C9C-8C7B-FE4331E4CA27}"/>
              </a:ext>
            </a:extLst>
          </p:cNvPr>
          <p:cNvSpPr>
            <a:spLocks noGrp="1"/>
          </p:cNvSpPr>
          <p:nvPr>
            <p:ph idx="1"/>
          </p:nvPr>
        </p:nvSpPr>
        <p:spPr>
          <a:xfrm>
            <a:off x="838199" y="1890793"/>
            <a:ext cx="3981773" cy="4286170"/>
          </a:xfrm>
        </p:spPr>
        <p:txBody>
          <a:bodyPr>
            <a:normAutofit lnSpcReduction="10000"/>
          </a:bodyPr>
          <a:lstStyle/>
          <a:p>
            <a:pPr marL="0" indent="0">
              <a:buNone/>
            </a:pPr>
            <a:r>
              <a:rPr lang="en-US" altLang="en-US" dirty="0">
                <a:solidFill>
                  <a:schemeClr val="tx1"/>
                </a:solidFill>
                <a:latin typeface="Trebuchet MS" panose="020B0603020202020204" pitchFamily="34" charset="0"/>
              </a:rPr>
              <a:t>When we clicked on “Determine Eligibility”, IWDS logic went through the responses that were recorded in the application and is now displaying the different WIOA eligibility criteria this individual has met under WIOA. </a:t>
            </a:r>
          </a:p>
          <a:p>
            <a:endParaRPr lang="en-US" dirty="0"/>
          </a:p>
        </p:txBody>
      </p:sp>
      <p:sp>
        <p:nvSpPr>
          <p:cNvPr id="4" name="Footer Placeholder 3">
            <a:extLst>
              <a:ext uri="{FF2B5EF4-FFF2-40B4-BE49-F238E27FC236}">
                <a16:creationId xmlns:a16="http://schemas.microsoft.com/office/drawing/2014/main" id="{3780E53C-7633-40F1-A42C-89F736F9003A}"/>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F1C192C7-BE05-9ACC-F938-2DE99E61CAF2}"/>
              </a:ext>
            </a:extLst>
          </p:cNvPr>
          <p:cNvPicPr>
            <a:picLocks noChangeAspect="1"/>
          </p:cNvPicPr>
          <p:nvPr/>
        </p:nvPicPr>
        <p:blipFill>
          <a:blip r:embed="rId2"/>
          <a:stretch>
            <a:fillRect/>
          </a:stretch>
        </p:blipFill>
        <p:spPr>
          <a:xfrm>
            <a:off x="4956464" y="1267692"/>
            <a:ext cx="6582118" cy="5088658"/>
          </a:xfrm>
          <a:prstGeom prst="rect">
            <a:avLst/>
          </a:prstGeom>
        </p:spPr>
      </p:pic>
    </p:spTree>
    <p:extLst>
      <p:ext uri="{BB962C8B-B14F-4D97-AF65-F5344CB8AC3E}">
        <p14:creationId xmlns:p14="http://schemas.microsoft.com/office/powerpoint/2010/main" val="309213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73CE-0918-43FD-BC32-C1F4A9B2AFE2}"/>
              </a:ext>
            </a:extLst>
          </p:cNvPr>
          <p:cNvSpPr>
            <a:spLocks noGrp="1"/>
          </p:cNvSpPr>
          <p:nvPr>
            <p:ph type="title"/>
          </p:nvPr>
        </p:nvSpPr>
        <p:spPr>
          <a:xfrm>
            <a:off x="3211011" y="610865"/>
            <a:ext cx="6667086" cy="561049"/>
          </a:xfrm>
        </p:spPr>
        <p:txBody>
          <a:bodyPr>
            <a:normAutofit fontScale="90000"/>
          </a:bodyPr>
          <a:lstStyle/>
          <a:p>
            <a:pPr algn="ctr"/>
            <a:r>
              <a:rPr lang="en-US" dirty="0">
                <a:latin typeface="Trebuchet MS" panose="020B0603020202020204" pitchFamily="34" charset="0"/>
              </a:rPr>
              <a:t>Criteria VS Documentation</a:t>
            </a:r>
          </a:p>
        </p:txBody>
      </p:sp>
      <p:sp>
        <p:nvSpPr>
          <p:cNvPr id="4" name="Footer Placeholder 3">
            <a:extLst>
              <a:ext uri="{FF2B5EF4-FFF2-40B4-BE49-F238E27FC236}">
                <a16:creationId xmlns:a16="http://schemas.microsoft.com/office/drawing/2014/main" id="{D16459E0-5CCA-423E-ABA7-14DE3E669B55}"/>
              </a:ext>
            </a:extLst>
          </p:cNvPr>
          <p:cNvSpPr>
            <a:spLocks noGrp="1"/>
          </p:cNvSpPr>
          <p:nvPr>
            <p:ph type="ftr" sz="quarter" idx="11"/>
          </p:nvPr>
        </p:nvSpPr>
        <p:spPr/>
        <p:txBody>
          <a:bodyPr/>
          <a:lstStyle/>
          <a:p>
            <a:r>
              <a:rPr lang="en-US" dirty="0"/>
              <a:t>June 22nd, 2023</a:t>
            </a:r>
          </a:p>
        </p:txBody>
      </p:sp>
      <p:pic>
        <p:nvPicPr>
          <p:cNvPr id="6" name="Content Placeholder 5">
            <a:extLst>
              <a:ext uri="{FF2B5EF4-FFF2-40B4-BE49-F238E27FC236}">
                <a16:creationId xmlns:a16="http://schemas.microsoft.com/office/drawing/2014/main" id="{76881A31-FBB8-F5CE-FD65-1FEF02C31296}"/>
              </a:ext>
            </a:extLst>
          </p:cNvPr>
          <p:cNvPicPr>
            <a:picLocks noGrp="1" noChangeAspect="1"/>
          </p:cNvPicPr>
          <p:nvPr>
            <p:ph idx="1"/>
          </p:nvPr>
        </p:nvPicPr>
        <p:blipFill>
          <a:blip r:embed="rId2"/>
          <a:stretch>
            <a:fillRect/>
          </a:stretch>
        </p:blipFill>
        <p:spPr>
          <a:xfrm>
            <a:off x="1829793" y="1540565"/>
            <a:ext cx="9272216" cy="4636398"/>
          </a:xfrm>
          <a:prstGeom prst="rect">
            <a:avLst/>
          </a:prstGeom>
        </p:spPr>
      </p:pic>
      <p:sp>
        <p:nvSpPr>
          <p:cNvPr id="7" name="Left Arrow 4">
            <a:extLst>
              <a:ext uri="{FF2B5EF4-FFF2-40B4-BE49-F238E27FC236}">
                <a16:creationId xmlns:a16="http://schemas.microsoft.com/office/drawing/2014/main" id="{AEFBB261-2683-ED9A-3AEF-63B21CA92ACB}"/>
              </a:ext>
            </a:extLst>
          </p:cNvPr>
          <p:cNvSpPr/>
          <p:nvPr/>
        </p:nvSpPr>
        <p:spPr>
          <a:xfrm rot="19573892" flipV="1">
            <a:off x="3514407" y="2513089"/>
            <a:ext cx="584137" cy="2133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235B3932-DE57-8F2A-70DC-9CA8C05954E6}"/>
              </a:ext>
            </a:extLst>
          </p:cNvPr>
          <p:cNvSpPr/>
          <p:nvPr/>
        </p:nvSpPr>
        <p:spPr>
          <a:xfrm rot="19573892" flipV="1">
            <a:off x="2616857" y="2513089"/>
            <a:ext cx="584137" cy="2133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63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8E06-018F-4A7E-93B4-02B9E373BA0F}"/>
              </a:ext>
            </a:extLst>
          </p:cNvPr>
          <p:cNvSpPr>
            <a:spLocks noGrp="1"/>
          </p:cNvSpPr>
          <p:nvPr>
            <p:ph type="title"/>
          </p:nvPr>
        </p:nvSpPr>
        <p:spPr>
          <a:xfrm>
            <a:off x="3211010" y="610865"/>
            <a:ext cx="6525417" cy="561049"/>
          </a:xfrm>
        </p:spPr>
        <p:txBody>
          <a:bodyPr>
            <a:normAutofit fontScale="90000"/>
          </a:bodyPr>
          <a:lstStyle/>
          <a:p>
            <a:pPr algn="ctr"/>
            <a:r>
              <a:rPr lang="en-US" altLang="en-US" dirty="0">
                <a:latin typeface="Trebuchet MS" panose="020B0603020202020204" pitchFamily="34" charset="0"/>
              </a:rPr>
              <a:t>Criteria VS Documentation</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15D6326-B5AD-4882-A8E6-961D2B1613B7}"/>
              </a:ext>
            </a:extLst>
          </p:cNvPr>
          <p:cNvSpPr>
            <a:spLocks noGrp="1"/>
          </p:cNvSpPr>
          <p:nvPr>
            <p:ph idx="1"/>
          </p:nvPr>
        </p:nvSpPr>
        <p:spPr>
          <a:xfrm>
            <a:off x="1514006" y="2118167"/>
            <a:ext cx="9839793" cy="4058796"/>
          </a:xfrm>
        </p:spPr>
        <p:txBody>
          <a:bodyPr/>
          <a:lstStyle/>
          <a:p>
            <a:r>
              <a:rPr lang="en-US" altLang="en-US" dirty="0">
                <a:solidFill>
                  <a:schemeClr val="tx1"/>
                </a:solidFill>
                <a:latin typeface="Trebuchet MS" panose="020B0603020202020204" pitchFamily="34" charset="0"/>
              </a:rPr>
              <a:t>Criteria describes why a client is qualified based on certain answers that were given in the application</a:t>
            </a:r>
          </a:p>
          <a:p>
            <a:r>
              <a:rPr lang="en-US" altLang="en-US" dirty="0">
                <a:solidFill>
                  <a:schemeClr val="tx1"/>
                </a:solidFill>
                <a:latin typeface="Trebuchet MS" panose="020B0603020202020204" pitchFamily="34" charset="0"/>
              </a:rPr>
              <a:t>Documentation must be populated by the Career Planner describing the actual documents used to support the client’s eligibility criteria</a:t>
            </a:r>
          </a:p>
          <a:p>
            <a:endParaRPr lang="en-US" dirty="0"/>
          </a:p>
        </p:txBody>
      </p:sp>
      <p:sp>
        <p:nvSpPr>
          <p:cNvPr id="4" name="Footer Placeholder 3">
            <a:extLst>
              <a:ext uri="{FF2B5EF4-FFF2-40B4-BE49-F238E27FC236}">
                <a16:creationId xmlns:a16="http://schemas.microsoft.com/office/drawing/2014/main" id="{DE4ABC41-69BD-4607-A963-93100B53FA98}"/>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03570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3F7DC71E-4868-4FEE-BFF4-142DD03DB40F}">
  <ds:schemaRefs>
    <ds:schemaRef ds:uri="http://schemas.microsoft.com/sharepoint/v3/contenttype/forms"/>
  </ds:schemaRefs>
</ds:datastoreItem>
</file>

<file path=customXml/itemProps3.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12722</TotalTime>
  <Words>2854</Words>
  <Application>Microsoft Office PowerPoint</Application>
  <PresentationFormat>Widescreen</PresentationFormat>
  <Paragraphs>230</Paragraphs>
  <Slides>62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Candara</vt:lpstr>
      <vt:lpstr>Trebuchet MS</vt:lpstr>
      <vt:lpstr>Office Theme</vt:lpstr>
      <vt:lpstr>IWDS Eligibility and Enrollment in WIOA Services              </vt:lpstr>
      <vt:lpstr>Objective</vt:lpstr>
      <vt:lpstr>Eligibility and Certification</vt:lpstr>
      <vt:lpstr>Eligibility Determination Screen </vt:lpstr>
      <vt:lpstr>Application Date</vt:lpstr>
      <vt:lpstr>Eligibility Determination Screen</vt:lpstr>
      <vt:lpstr>Eligibility Determination Screen</vt:lpstr>
      <vt:lpstr>Criteria VS Documentation</vt:lpstr>
      <vt:lpstr>Criteria VS Documentation</vt:lpstr>
      <vt:lpstr>Criteria</vt:lpstr>
      <vt:lpstr>Criteria</vt:lpstr>
      <vt:lpstr>Documentation – What is Used ?</vt:lpstr>
      <vt:lpstr>Documentation</vt:lpstr>
      <vt:lpstr>Documentation </vt:lpstr>
      <vt:lpstr>Documentation</vt:lpstr>
      <vt:lpstr>Certification under Adult &amp; Youth</vt:lpstr>
      <vt:lpstr>Documentation </vt:lpstr>
      <vt:lpstr>Documentation </vt:lpstr>
      <vt:lpstr>Documentation </vt:lpstr>
      <vt:lpstr>Documentation</vt:lpstr>
      <vt:lpstr>Documentation</vt:lpstr>
      <vt:lpstr>Eligibility Certification</vt:lpstr>
      <vt:lpstr>Eligibility Certification</vt:lpstr>
      <vt:lpstr>Certification Date</vt:lpstr>
      <vt:lpstr>Certification</vt:lpstr>
      <vt:lpstr>WIOA Eligibility Results</vt:lpstr>
      <vt:lpstr>Applicant Record in IWDS</vt:lpstr>
      <vt:lpstr>WIOA Titles and Requirements</vt:lpstr>
      <vt:lpstr>Enrollment in 1Y Youth</vt:lpstr>
      <vt:lpstr>Enrolling in 1Y Activity </vt:lpstr>
      <vt:lpstr>Youth Non-Enrolling Activities</vt:lpstr>
      <vt:lpstr>Youth Comprehensive and Specialized Assessment</vt:lpstr>
      <vt:lpstr>Same Day Service</vt:lpstr>
      <vt:lpstr>Same Day Service Case Note </vt:lpstr>
      <vt:lpstr>Development of Individual Service Strategy</vt:lpstr>
      <vt:lpstr>Same Day Service Case Note</vt:lpstr>
      <vt:lpstr> Youth Career Planning  (Case Management)   </vt:lpstr>
      <vt:lpstr>Same Day Service Case Note</vt:lpstr>
      <vt:lpstr>Three Non-enrolling Youth Activities</vt:lpstr>
      <vt:lpstr>Client is still in “Applicant” Status  </vt:lpstr>
      <vt:lpstr>Co-Enrolled Under Adult Title</vt:lpstr>
      <vt:lpstr>Adult/Dislocated Worker  Assessment Service(s)</vt:lpstr>
      <vt:lpstr>Adult/Dislocated Worker  Assessment Service(s)</vt:lpstr>
      <vt:lpstr>Adult/Dislocated Worker  Assessment Service(s)</vt:lpstr>
      <vt:lpstr>Adult/Dislocated Worker  Assessment Service(s)</vt:lpstr>
      <vt:lpstr>Same Day Service Case Note</vt:lpstr>
      <vt:lpstr>Transition from Applicant to Registrant</vt:lpstr>
      <vt:lpstr>Transition from Applicant to Registrant</vt:lpstr>
      <vt:lpstr>Individual Employment Plan</vt:lpstr>
      <vt:lpstr>Selecting the Correct Title</vt:lpstr>
      <vt:lpstr>Enrollment in Development of an IEP</vt:lpstr>
      <vt:lpstr>Enrollment in Development of an IEP</vt:lpstr>
      <vt:lpstr>Enrolling in Development of an IEP</vt:lpstr>
      <vt:lpstr>Enrolling in Development of an IEP</vt:lpstr>
      <vt:lpstr>Follow-Up Appointment </vt:lpstr>
      <vt:lpstr>Updating Services</vt:lpstr>
      <vt:lpstr>WIOA Youth Activity of  Labor Market Information (LMI)</vt:lpstr>
      <vt:lpstr>Same Day Service Case Note</vt:lpstr>
      <vt:lpstr>Services Screen </vt:lpstr>
      <vt:lpstr>Adding Additional Episode </vt:lpstr>
      <vt:lpstr>Adding Additional Episode </vt:lpstr>
      <vt:lpstr>Concludes the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James Potts</cp:lastModifiedBy>
  <cp:revision>559</cp:revision>
  <dcterms:created xsi:type="dcterms:W3CDTF">2021-03-25T12:28:35Z</dcterms:created>
  <dcterms:modified xsi:type="dcterms:W3CDTF">2023-06-22T16:48:43Z</dcterms:modified>
</cp:coreProperties>
</file>