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2"/>
  </p:notesMasterIdLst>
  <p:handoutMasterIdLst>
    <p:handoutMasterId r:id="rId93"/>
  </p:handoutMasterIdLst>
  <p:sldIdLst>
    <p:sldId id="256" r:id="rId5"/>
    <p:sldId id="257" r:id="rId6"/>
    <p:sldId id="290" r:id="rId7"/>
    <p:sldId id="352" r:id="rId8"/>
    <p:sldId id="275" r:id="rId9"/>
    <p:sldId id="357" r:id="rId10"/>
    <p:sldId id="433" r:id="rId11"/>
    <p:sldId id="434" r:id="rId12"/>
    <p:sldId id="435" r:id="rId13"/>
    <p:sldId id="440" r:id="rId14"/>
    <p:sldId id="441" r:id="rId15"/>
    <p:sldId id="442" r:id="rId16"/>
    <p:sldId id="443" r:id="rId17"/>
    <p:sldId id="436" r:id="rId18"/>
    <p:sldId id="296" r:id="rId19"/>
    <p:sldId id="361" r:id="rId20"/>
    <p:sldId id="311" r:id="rId21"/>
    <p:sldId id="494" r:id="rId22"/>
    <p:sldId id="495" r:id="rId23"/>
    <p:sldId id="496" r:id="rId24"/>
    <p:sldId id="497" r:id="rId25"/>
    <p:sldId id="308" r:id="rId26"/>
    <p:sldId id="444" r:id="rId27"/>
    <p:sldId id="320" r:id="rId28"/>
    <p:sldId id="323" r:id="rId29"/>
    <p:sldId id="318" r:id="rId30"/>
    <p:sldId id="423" r:id="rId31"/>
    <p:sldId id="315" r:id="rId32"/>
    <p:sldId id="445" r:id="rId33"/>
    <p:sldId id="426" r:id="rId34"/>
    <p:sldId id="297" r:id="rId35"/>
    <p:sldId id="345" r:id="rId36"/>
    <p:sldId id="498" r:id="rId37"/>
    <p:sldId id="447" r:id="rId38"/>
    <p:sldId id="298" r:id="rId39"/>
    <p:sldId id="425" r:id="rId40"/>
    <p:sldId id="449" r:id="rId41"/>
    <p:sldId id="450" r:id="rId42"/>
    <p:sldId id="493" r:id="rId43"/>
    <p:sldId id="499" r:id="rId44"/>
    <p:sldId id="324" r:id="rId45"/>
    <p:sldId id="458" r:id="rId46"/>
    <p:sldId id="452" r:id="rId47"/>
    <p:sldId id="459" r:id="rId48"/>
    <p:sldId id="460" r:id="rId49"/>
    <p:sldId id="461" r:id="rId50"/>
    <p:sldId id="474" r:id="rId51"/>
    <p:sldId id="475" r:id="rId52"/>
    <p:sldId id="462" r:id="rId53"/>
    <p:sldId id="463" r:id="rId54"/>
    <p:sldId id="464" r:id="rId55"/>
    <p:sldId id="465" r:id="rId56"/>
    <p:sldId id="466" r:id="rId57"/>
    <p:sldId id="467" r:id="rId58"/>
    <p:sldId id="468" r:id="rId59"/>
    <p:sldId id="469" r:id="rId60"/>
    <p:sldId id="470" r:id="rId61"/>
    <p:sldId id="299" r:id="rId62"/>
    <p:sldId id="400" r:id="rId63"/>
    <p:sldId id="401" r:id="rId64"/>
    <p:sldId id="380" r:id="rId65"/>
    <p:sldId id="383" r:id="rId66"/>
    <p:sldId id="473" r:id="rId67"/>
    <p:sldId id="428" r:id="rId68"/>
    <p:sldId id="430" r:id="rId69"/>
    <p:sldId id="472" r:id="rId70"/>
    <p:sldId id="471" r:id="rId71"/>
    <p:sldId id="476" r:id="rId72"/>
    <p:sldId id="477" r:id="rId73"/>
    <p:sldId id="478" r:id="rId74"/>
    <p:sldId id="479" r:id="rId75"/>
    <p:sldId id="480" r:id="rId76"/>
    <p:sldId id="482" r:id="rId77"/>
    <p:sldId id="483" r:id="rId78"/>
    <p:sldId id="484" r:id="rId79"/>
    <p:sldId id="485" r:id="rId80"/>
    <p:sldId id="487" r:id="rId81"/>
    <p:sldId id="486" r:id="rId82"/>
    <p:sldId id="481" r:id="rId83"/>
    <p:sldId id="500" r:id="rId84"/>
    <p:sldId id="501" r:id="rId85"/>
    <p:sldId id="488" r:id="rId86"/>
    <p:sldId id="489" r:id="rId87"/>
    <p:sldId id="490" r:id="rId88"/>
    <p:sldId id="491" r:id="rId89"/>
    <p:sldId id="492" r:id="rId90"/>
    <p:sldId id="283" r:id="rId91"/>
  </p:sldIdLst>
  <p:sldSz cx="12192000" cy="6858000"/>
  <p:notesSz cx="6858000" cy="91440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94607"/>
  </p:normalViewPr>
  <p:slideViewPr>
    <p:cSldViewPr snapToGrid="0" snapToObjects="1">
      <p:cViewPr>
        <p:scale>
          <a:sx n="81" d="100"/>
          <a:sy n="81" d="100"/>
        </p:scale>
        <p:origin x="1123"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6/15/2023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6/15/2023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87</a:t>
            </a:fld>
            <a:endParaRPr lang="en-US" dirty="0"/>
          </a:p>
        </p:txBody>
      </p:sp>
    </p:spTree>
    <p:extLst>
      <p:ext uri="{BB962C8B-B14F-4D97-AF65-F5344CB8AC3E}">
        <p14:creationId xmlns:p14="http://schemas.microsoft.com/office/powerpoint/2010/main" val="218650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March 31, 2022</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March 31,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fns.usda.gov/programs/fns-disaster-assistance/fns-responds-covid-19/snap-covid-19-waiv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ns.usda.gov/richard-b-russell-national-school-lunch-ac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ns.usda.gov/programs/fns-disaster-assistance/fns-responds-covid-19/snap-covid-19-waiver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4282" y="844570"/>
            <a:ext cx="6267718" cy="1782883"/>
          </a:xfrm>
        </p:spPr>
        <p:txBody>
          <a:bodyPr>
            <a:normAutofit fontScale="90000"/>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Low-Income Eligibility</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15th,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D523-D66A-4D80-A39A-201B880DF481}"/>
              </a:ext>
            </a:extLst>
          </p:cNvPr>
          <p:cNvSpPr>
            <a:spLocks noGrp="1"/>
          </p:cNvSpPr>
          <p:nvPr>
            <p:ph type="title"/>
          </p:nvPr>
        </p:nvSpPr>
        <p:spPr>
          <a:xfrm>
            <a:off x="3211011" y="610865"/>
            <a:ext cx="5958390" cy="561049"/>
          </a:xfrm>
        </p:spPr>
        <p:txBody>
          <a:bodyPr>
            <a:normAutofit fontScale="90000"/>
          </a:bodyPr>
          <a:lstStyle/>
          <a:p>
            <a:pPr algn="ctr"/>
            <a:r>
              <a:rPr lang="en-US" dirty="0">
                <a:latin typeface="Trebuchet MS" panose="020B0603020202020204" pitchFamily="34" charset="0"/>
              </a:rPr>
              <a:t>WIOA Family Definition</a:t>
            </a:r>
            <a:endParaRPr lang="en-US" dirty="0"/>
          </a:p>
        </p:txBody>
      </p:sp>
      <p:sp>
        <p:nvSpPr>
          <p:cNvPr id="3" name="Content Placeholder 2">
            <a:extLst>
              <a:ext uri="{FF2B5EF4-FFF2-40B4-BE49-F238E27FC236}">
                <a16:creationId xmlns:a16="http://schemas.microsoft.com/office/drawing/2014/main" id="{70EF756F-A516-4D31-BA88-DB4DCDFDCC94}"/>
              </a:ext>
            </a:extLst>
          </p:cNvPr>
          <p:cNvSpPr>
            <a:spLocks noGrp="1"/>
          </p:cNvSpPr>
          <p:nvPr>
            <p:ph idx="1"/>
          </p:nvPr>
        </p:nvSpPr>
        <p:spPr/>
        <p:txBody>
          <a:bodyPr/>
          <a:lstStyle/>
          <a:p>
            <a:pPr marL="228600" lvl="1" indent="0">
              <a:buNone/>
            </a:pPr>
            <a:r>
              <a:rPr lang="en-US" sz="2800" dirty="0">
                <a:solidFill>
                  <a:schemeClr val="tx1"/>
                </a:solidFill>
                <a:latin typeface="Trebuchet MS" panose="020B0603020202020204" pitchFamily="34" charset="0"/>
              </a:rPr>
              <a:t>The term “family” means two or more persons related by blood, marriage, or decree of the court who are living in a single residence and are included in one or more of the following categories: </a:t>
            </a:r>
          </a:p>
          <a:p>
            <a:pPr marL="457200" lvl="2" indent="0">
              <a:buNone/>
            </a:pPr>
            <a:r>
              <a:rPr lang="en-US" sz="2400" dirty="0">
                <a:solidFill>
                  <a:schemeClr val="tx1"/>
                </a:solidFill>
                <a:latin typeface="Trebuchet MS" panose="020B0603020202020204" pitchFamily="34" charset="0"/>
              </a:rPr>
              <a:t>(A) A married couple and dependent children</a:t>
            </a:r>
          </a:p>
          <a:p>
            <a:pPr marL="457200" lvl="2" indent="0">
              <a:buNone/>
            </a:pPr>
            <a:r>
              <a:rPr lang="en-US" sz="2400" dirty="0">
                <a:solidFill>
                  <a:schemeClr val="tx1"/>
                </a:solidFill>
                <a:latin typeface="Trebuchet MS" panose="020B0603020202020204" pitchFamily="34" charset="0"/>
              </a:rPr>
              <a:t>(B) A parent or guardian and dependent children</a:t>
            </a:r>
          </a:p>
          <a:p>
            <a:pPr marL="457200" lvl="2" indent="0">
              <a:buNone/>
            </a:pPr>
            <a:r>
              <a:rPr lang="en-US" sz="2400" dirty="0">
                <a:solidFill>
                  <a:schemeClr val="tx1"/>
                </a:solidFill>
                <a:latin typeface="Trebuchet MS" panose="020B0603020202020204" pitchFamily="34" charset="0"/>
              </a:rPr>
              <a:t>(C) A married couple</a:t>
            </a:r>
          </a:p>
          <a:p>
            <a:endParaRPr lang="en-US" dirty="0"/>
          </a:p>
        </p:txBody>
      </p:sp>
      <p:sp>
        <p:nvSpPr>
          <p:cNvPr id="4" name="Footer Placeholder 3">
            <a:extLst>
              <a:ext uri="{FF2B5EF4-FFF2-40B4-BE49-F238E27FC236}">
                <a16:creationId xmlns:a16="http://schemas.microsoft.com/office/drawing/2014/main" id="{2A85FEC7-648A-4F8B-A213-16939ED7D607}"/>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02600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680C-146E-443F-9AA8-6DB842F7519B}"/>
              </a:ext>
            </a:extLst>
          </p:cNvPr>
          <p:cNvSpPr>
            <a:spLocks noGrp="1"/>
          </p:cNvSpPr>
          <p:nvPr>
            <p:ph type="title"/>
          </p:nvPr>
        </p:nvSpPr>
        <p:spPr>
          <a:xfrm>
            <a:off x="3211010" y="610865"/>
            <a:ext cx="6499659" cy="561049"/>
          </a:xfrm>
        </p:spPr>
        <p:txBody>
          <a:bodyPr>
            <a:normAutofit fontScale="90000"/>
          </a:bodyPr>
          <a:lstStyle/>
          <a:p>
            <a:pPr algn="ctr"/>
            <a:r>
              <a:rPr lang="en-US" dirty="0">
                <a:latin typeface="Trebuchet MS" panose="020B0603020202020204" pitchFamily="34" charset="0"/>
              </a:rPr>
              <a:t>WIOA Low-Income Criter</a:t>
            </a:r>
            <a:r>
              <a:rPr lang="en-US" dirty="0"/>
              <a:t>ia</a:t>
            </a:r>
          </a:p>
        </p:txBody>
      </p:sp>
      <p:sp>
        <p:nvSpPr>
          <p:cNvPr id="3" name="Content Placeholder 2">
            <a:extLst>
              <a:ext uri="{FF2B5EF4-FFF2-40B4-BE49-F238E27FC236}">
                <a16:creationId xmlns:a16="http://schemas.microsoft.com/office/drawing/2014/main" id="{A97B10A8-73B0-40E3-BE85-49000E0BD2F7}"/>
              </a:ext>
            </a:extLst>
          </p:cNvPr>
          <p:cNvSpPr>
            <a:spLocks noGrp="1"/>
          </p:cNvSpPr>
          <p:nvPr>
            <p:ph idx="1"/>
          </p:nvPr>
        </p:nvSpPr>
        <p:spPr>
          <a:xfrm>
            <a:off x="1447800" y="2118167"/>
            <a:ext cx="8788400" cy="4058796"/>
          </a:xfrm>
        </p:spPr>
        <p:txBody>
          <a:bodyPr/>
          <a:lstStyle/>
          <a:p>
            <a:pPr marL="0" indent="0">
              <a:buNone/>
            </a:pPr>
            <a:r>
              <a:rPr lang="en-US" dirty="0">
                <a:solidFill>
                  <a:schemeClr val="tx1"/>
                </a:solidFill>
                <a:latin typeface="Trebuchet MS" panose="020B0603020202020204" pitchFamily="34" charset="0"/>
              </a:rPr>
              <a:t>To tie this criteria together, the client or a member of the client’s WIOA defined family must either be on Cash Welfare or Food Stamps, either currently or within the past six months of the client’s WIOA application before a client could be determined Low-Income due to Cash Welfare or Food Stamps. </a:t>
            </a:r>
          </a:p>
          <a:p>
            <a:pPr marL="0" indent="0">
              <a:buNone/>
            </a:pPr>
            <a:endParaRPr lang="en-US"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601F700-195F-45DE-BB9B-6807B03BFB2E}"/>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42632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97AC-89FD-4D05-965F-E39C3332D484}"/>
              </a:ext>
            </a:extLst>
          </p:cNvPr>
          <p:cNvSpPr>
            <a:spLocks noGrp="1"/>
          </p:cNvSpPr>
          <p:nvPr>
            <p:ph type="title"/>
          </p:nvPr>
        </p:nvSpPr>
        <p:spPr>
          <a:xfrm>
            <a:off x="3211011" y="610865"/>
            <a:ext cx="6047290" cy="561049"/>
          </a:xfrm>
        </p:spPr>
        <p:txBody>
          <a:bodyPr>
            <a:normAutofit fontScale="90000"/>
          </a:bodyPr>
          <a:lstStyle/>
          <a:p>
            <a:pPr algn="ctr"/>
            <a:r>
              <a:rPr lang="en-US" dirty="0">
                <a:latin typeface="Trebuchet MS" panose="020B0603020202020204" pitchFamily="34" charset="0"/>
              </a:rPr>
              <a:t>Question about Family?</a:t>
            </a:r>
            <a:endParaRPr lang="en-US" dirty="0"/>
          </a:p>
        </p:txBody>
      </p:sp>
      <p:sp>
        <p:nvSpPr>
          <p:cNvPr id="3" name="Content Placeholder 2">
            <a:extLst>
              <a:ext uri="{FF2B5EF4-FFF2-40B4-BE49-F238E27FC236}">
                <a16:creationId xmlns:a16="http://schemas.microsoft.com/office/drawing/2014/main" id="{76A52D5F-092A-4CBB-8C18-7598C64F5101}"/>
              </a:ext>
            </a:extLst>
          </p:cNvPr>
          <p:cNvSpPr>
            <a:spLocks noGrp="1"/>
          </p:cNvSpPr>
          <p:nvPr>
            <p:ph idx="1"/>
          </p:nvPr>
        </p:nvSpPr>
        <p:spPr>
          <a:xfrm>
            <a:off x="1181100" y="2118167"/>
            <a:ext cx="10172700" cy="4058796"/>
          </a:xfrm>
        </p:spPr>
        <p:txBody>
          <a:bodyPr/>
          <a:lstStyle/>
          <a:p>
            <a:pPr marL="0" indent="0">
              <a:buNone/>
            </a:pPr>
            <a:r>
              <a:rPr lang="en-US" dirty="0">
                <a:solidFill>
                  <a:schemeClr val="tx1"/>
                </a:solidFill>
                <a:latin typeface="Trebuchet MS" panose="020B0603020202020204" pitchFamily="34" charset="0"/>
              </a:rPr>
              <a:t>Referring to the WIOA family definition, Charlie and Betty live together, are not married, and have a son, Tommy.</a:t>
            </a:r>
          </a:p>
          <a:p>
            <a:pPr lvl="1"/>
            <a:r>
              <a:rPr lang="en-US" b="1" dirty="0">
                <a:solidFill>
                  <a:schemeClr val="tx1"/>
                </a:solidFill>
                <a:latin typeface="Trebuchet MS" panose="020B0603020202020204" pitchFamily="34" charset="0"/>
              </a:rPr>
              <a:t>Q</a:t>
            </a:r>
            <a:r>
              <a:rPr lang="en-US" dirty="0">
                <a:solidFill>
                  <a:schemeClr val="tx1"/>
                </a:solidFill>
                <a:latin typeface="Trebuchet MS" panose="020B0603020202020204" pitchFamily="34" charset="0"/>
              </a:rPr>
              <a:t> - </a:t>
            </a:r>
            <a:r>
              <a:rPr lang="en-US" b="1" dirty="0">
                <a:solidFill>
                  <a:schemeClr val="tx1"/>
                </a:solidFill>
                <a:latin typeface="Trebuchet MS" panose="020B0603020202020204" pitchFamily="34" charset="0"/>
              </a:rPr>
              <a:t>Betty comes in for WIOA services; how many people are in her WIOA defined family, and who are they?</a:t>
            </a:r>
          </a:p>
          <a:p>
            <a:endParaRPr lang="en-US" dirty="0"/>
          </a:p>
        </p:txBody>
      </p:sp>
      <p:sp>
        <p:nvSpPr>
          <p:cNvPr id="4" name="Footer Placeholder 3">
            <a:extLst>
              <a:ext uri="{FF2B5EF4-FFF2-40B4-BE49-F238E27FC236}">
                <a16:creationId xmlns:a16="http://schemas.microsoft.com/office/drawing/2014/main" id="{E18369F7-DA5F-4017-9F28-7D64D44EBA39}"/>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4304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341ED-8DF3-4695-BB84-5F6DF83ECCC1}"/>
              </a:ext>
            </a:extLst>
          </p:cNvPr>
          <p:cNvSpPr>
            <a:spLocks noGrp="1"/>
          </p:cNvSpPr>
          <p:nvPr>
            <p:ph type="title"/>
          </p:nvPr>
        </p:nvSpPr>
        <p:spPr>
          <a:xfrm>
            <a:off x="3211010" y="610865"/>
            <a:ext cx="7986873" cy="561049"/>
          </a:xfrm>
        </p:spPr>
        <p:txBody>
          <a:bodyPr>
            <a:normAutofit fontScale="90000"/>
          </a:bodyPr>
          <a:lstStyle/>
          <a:p>
            <a:r>
              <a:rPr lang="en-US" dirty="0">
                <a:latin typeface="Trebuchet MS" panose="020B0603020202020204" pitchFamily="34" charset="0"/>
              </a:rPr>
              <a:t>Response to the Family Question</a:t>
            </a:r>
            <a:endParaRPr lang="en-US" dirty="0"/>
          </a:p>
        </p:txBody>
      </p:sp>
      <p:sp>
        <p:nvSpPr>
          <p:cNvPr id="3" name="Content Placeholder 2">
            <a:extLst>
              <a:ext uri="{FF2B5EF4-FFF2-40B4-BE49-F238E27FC236}">
                <a16:creationId xmlns:a16="http://schemas.microsoft.com/office/drawing/2014/main" id="{99E131A1-C1A8-4982-972E-BD589088C445}"/>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Referring to the WIOA family definition, Charlie and Betty live together, are not married, and have a son, Tommy.</a:t>
            </a:r>
          </a:p>
          <a:p>
            <a:pPr lvl="1"/>
            <a:r>
              <a:rPr lang="en-US" dirty="0">
                <a:solidFill>
                  <a:schemeClr val="tx1"/>
                </a:solidFill>
                <a:latin typeface="Trebuchet MS" panose="020B0603020202020204" pitchFamily="34" charset="0"/>
              </a:rPr>
              <a:t>Q - Betty comes in; how many people are in her WIOA defined family, and who are they?</a:t>
            </a:r>
          </a:p>
          <a:p>
            <a:pPr lvl="1"/>
            <a:r>
              <a:rPr lang="en-US" b="1" dirty="0">
                <a:solidFill>
                  <a:schemeClr val="tx1"/>
                </a:solidFill>
                <a:latin typeface="Trebuchet MS" panose="020B0603020202020204" pitchFamily="34" charset="0"/>
              </a:rPr>
              <a:t>A – Family size of two, Betty and Tommy. Based on the WIOA Definition of family, Charlie and Betty would need to be married to be considered a family of three in this situation.</a:t>
            </a:r>
          </a:p>
          <a:p>
            <a:endParaRPr lang="en-US" dirty="0"/>
          </a:p>
        </p:txBody>
      </p:sp>
      <p:sp>
        <p:nvSpPr>
          <p:cNvPr id="4" name="Footer Placeholder 3">
            <a:extLst>
              <a:ext uri="{FF2B5EF4-FFF2-40B4-BE49-F238E27FC236}">
                <a16:creationId xmlns:a16="http://schemas.microsoft.com/office/drawing/2014/main" id="{E70FBBE8-B353-48B9-9734-BB0E2975FA7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19692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1317-A7B2-47F9-A879-E00AF9E4EAAC}"/>
              </a:ext>
            </a:extLst>
          </p:cNvPr>
          <p:cNvSpPr>
            <a:spLocks noGrp="1"/>
          </p:cNvSpPr>
          <p:nvPr>
            <p:ph type="title"/>
          </p:nvPr>
        </p:nvSpPr>
        <p:spPr>
          <a:xfrm>
            <a:off x="3086100" y="610865"/>
            <a:ext cx="8267700" cy="561049"/>
          </a:xfrm>
        </p:spPr>
        <p:txBody>
          <a:bodyPr>
            <a:normAutofit fontScale="90000"/>
          </a:bodyPr>
          <a:lstStyle/>
          <a:p>
            <a:r>
              <a:rPr lang="en-US" dirty="0">
                <a:latin typeface="Trebuchet MS" panose="020B0603020202020204" pitchFamily="34" charset="0"/>
              </a:rPr>
              <a:t>WIOA Low-Income: Cash Welfare</a:t>
            </a:r>
          </a:p>
        </p:txBody>
      </p:sp>
      <p:sp>
        <p:nvSpPr>
          <p:cNvPr id="3" name="Content Placeholder 2">
            <a:extLst>
              <a:ext uri="{FF2B5EF4-FFF2-40B4-BE49-F238E27FC236}">
                <a16:creationId xmlns:a16="http://schemas.microsoft.com/office/drawing/2014/main" id="{2ED38C30-5F13-4A57-B3A6-424A246D779F}"/>
              </a:ext>
            </a:extLst>
          </p:cNvPr>
          <p:cNvSpPr>
            <a:spLocks noGrp="1"/>
          </p:cNvSpPr>
          <p:nvPr>
            <p:ph idx="1"/>
          </p:nvPr>
        </p:nvSpPr>
        <p:spPr/>
        <p:txBody>
          <a:bodyPr/>
          <a:lstStyle/>
          <a:p>
            <a:pPr marL="51435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Temporary Assistance for Needy Families (TANF) </a:t>
            </a:r>
            <a:r>
              <a:rPr lang="en-US" dirty="0">
                <a:solidFill>
                  <a:schemeClr val="tx1"/>
                </a:solidFill>
                <a:latin typeface="Trebuchet MS" panose="020B0603020202020204" pitchFamily="34" charset="0"/>
                <a:cs typeface="Traditional Arabic" panose="02020603050405020304" pitchFamily="18" charset="-78"/>
              </a:rPr>
              <a:t>program under </a:t>
            </a:r>
            <a:r>
              <a:rPr lang="en-US" b="1" dirty="0">
                <a:solidFill>
                  <a:schemeClr val="tx1"/>
                </a:solidFill>
                <a:latin typeface="Trebuchet MS" panose="020B0603020202020204" pitchFamily="34" charset="0"/>
                <a:cs typeface="Traditional Arabic" panose="02020603050405020304" pitchFamily="18" charset="-78"/>
              </a:rPr>
              <a:t>Part A of Title IV of the Social Security Act,  </a:t>
            </a:r>
            <a:r>
              <a:rPr lang="en-US" dirty="0">
                <a:solidFill>
                  <a:schemeClr val="tx1"/>
                </a:solidFill>
                <a:latin typeface="Trebuchet MS" panose="020B0603020202020204" pitchFamily="34" charset="0"/>
                <a:cs typeface="Traditional Arabic" panose="02020603050405020304" pitchFamily="18" charset="-78"/>
              </a:rPr>
              <a:t>or </a:t>
            </a:r>
          </a:p>
          <a:p>
            <a:pPr marL="51435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Supplemental Security Income (SSI) </a:t>
            </a:r>
            <a:r>
              <a:rPr lang="en-US" dirty="0">
                <a:solidFill>
                  <a:schemeClr val="tx1"/>
                </a:solidFill>
                <a:latin typeface="Trebuchet MS" panose="020B0603020202020204" pitchFamily="34" charset="0"/>
                <a:cs typeface="Traditional Arabic" panose="02020603050405020304" pitchFamily="18" charset="-78"/>
              </a:rPr>
              <a:t>program established under Title XVI of the Social Security Act, or</a:t>
            </a:r>
          </a:p>
          <a:p>
            <a:pPr marL="51435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State or local income-based public assistance.</a:t>
            </a:r>
            <a:r>
              <a:rPr lang="en-US" b="1"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1BDC333E-7D93-406C-9FAA-7B89685F21D1}"/>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928819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1D4F-ABAB-4F6A-BEE0-AC8AE67564EA}"/>
              </a:ext>
            </a:extLst>
          </p:cNvPr>
          <p:cNvSpPr>
            <a:spLocks noGrp="1"/>
          </p:cNvSpPr>
          <p:nvPr>
            <p:ph type="title"/>
          </p:nvPr>
        </p:nvSpPr>
        <p:spPr>
          <a:xfrm>
            <a:off x="2842710" y="677419"/>
            <a:ext cx="6847389" cy="561049"/>
          </a:xfrm>
        </p:spPr>
        <p:txBody>
          <a:bodyPr vert="horz" lIns="91440" tIns="45720" rIns="91440" bIns="45720" rtlCol="0" anchor="ctr">
            <a:normAutofit fontScale="90000"/>
          </a:bodyPr>
          <a:lstStyle/>
          <a:p>
            <a:pPr algn="ctr"/>
            <a:r>
              <a:rPr lang="en-US" sz="3600" kern="1200" dirty="0">
                <a:solidFill>
                  <a:schemeClr val="tx1"/>
                </a:solidFill>
                <a:latin typeface="Trebuchet MS" panose="020B0603020202020204" pitchFamily="34" charset="0"/>
              </a:rPr>
              <a:t> </a:t>
            </a:r>
            <a:r>
              <a:rPr lang="en-US" dirty="0">
                <a:latin typeface="Trebuchet MS" panose="020B0603020202020204" pitchFamily="34" charset="0"/>
              </a:rPr>
              <a:t>Public Assistance Screen</a:t>
            </a:r>
            <a:endParaRPr lang="en-US" kern="1200" dirty="0">
              <a:solidFill>
                <a:schemeClr val="tx1"/>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1E169CB6-27A6-4132-91E1-0A5556B94308}"/>
              </a:ext>
            </a:extLst>
          </p:cNvPr>
          <p:cNvSpPr>
            <a:spLocks noGrp="1"/>
          </p:cNvSpPr>
          <p:nvPr>
            <p:ph idx="1"/>
          </p:nvPr>
        </p:nvSpPr>
        <p:spPr>
          <a:xfrm>
            <a:off x="648586" y="2118167"/>
            <a:ext cx="8474149" cy="4058796"/>
          </a:xfrm>
        </p:spPr>
        <p:txBody>
          <a:bodyPr vert="horz" lIns="91440" tIns="45720" rIns="91440" bIns="45720" numCol="2" rtlCol="0">
            <a:normAutofit/>
          </a:bodyPr>
          <a:lstStyle/>
          <a:p>
            <a:pPr marL="0" indent="0">
              <a:buNone/>
            </a:pPr>
            <a:r>
              <a:rPr lang="en-US" sz="2300" dirty="0">
                <a:solidFill>
                  <a:schemeClr val="tx1"/>
                </a:solidFill>
                <a:latin typeface="Trebuchet MS" panose="020B0603020202020204" pitchFamily="34" charset="0"/>
              </a:rPr>
              <a:t>If “Yes” is entered on the IWDS Public Assistance screen for any of the following, t</a:t>
            </a:r>
            <a:r>
              <a:rPr lang="en-US" sz="2200" dirty="0">
                <a:solidFill>
                  <a:schemeClr val="tx1"/>
                </a:solidFill>
                <a:latin typeface="Trebuchet MS" panose="020B0603020202020204" pitchFamily="34" charset="0"/>
              </a:rPr>
              <a:t>he client will be determined Low-Income based on “Cash Welfare”.</a:t>
            </a:r>
          </a:p>
          <a:p>
            <a:pPr lvl="1"/>
            <a:r>
              <a:rPr lang="en-US" sz="2200" dirty="0">
                <a:solidFill>
                  <a:schemeClr val="tx1"/>
                </a:solidFill>
                <a:latin typeface="Trebuchet MS" panose="020B0603020202020204" pitchFamily="34" charset="0"/>
              </a:rPr>
              <a:t>Transitional Assistance</a:t>
            </a:r>
          </a:p>
          <a:p>
            <a:pPr lvl="1"/>
            <a:r>
              <a:rPr lang="en-US" sz="2200" dirty="0">
                <a:solidFill>
                  <a:schemeClr val="tx1"/>
                </a:solidFill>
                <a:latin typeface="Trebuchet MS" panose="020B0603020202020204" pitchFamily="34" charset="0"/>
              </a:rPr>
              <a:t> Refugee Help</a:t>
            </a:r>
          </a:p>
          <a:p>
            <a:pPr lvl="1"/>
            <a:r>
              <a:rPr lang="en-US" sz="2200" dirty="0">
                <a:solidFill>
                  <a:schemeClr val="tx1"/>
                </a:solidFill>
                <a:latin typeface="Trebuchet MS" panose="020B0603020202020204" pitchFamily="34" charset="0"/>
              </a:rPr>
              <a:t> SSI</a:t>
            </a:r>
          </a:p>
          <a:p>
            <a:pPr lvl="1"/>
            <a:r>
              <a:rPr lang="en-US" sz="2200" dirty="0">
                <a:solidFill>
                  <a:schemeClr val="tx1"/>
                </a:solidFill>
                <a:latin typeface="Trebuchet MS" panose="020B0603020202020204" pitchFamily="34" charset="0"/>
              </a:rPr>
              <a:t> TANF</a:t>
            </a:r>
            <a:r>
              <a:rPr lang="en-US" sz="2000" dirty="0">
                <a:solidFill>
                  <a:schemeClr val="tx1"/>
                </a:solidFill>
                <a:latin typeface="Trebuchet MS" panose="020B0603020202020204" pitchFamily="34" charset="0"/>
              </a:rPr>
              <a:t> </a:t>
            </a:r>
          </a:p>
          <a:p>
            <a:endParaRPr lang="en-US" sz="2000" dirty="0">
              <a:solidFill>
                <a:schemeClr val="tx1"/>
              </a:solidFill>
              <a:latin typeface="Trebuchet MS" panose="020B0603020202020204" pitchFamily="34" charset="0"/>
            </a:endParaRPr>
          </a:p>
        </p:txBody>
      </p:sp>
      <p:sp>
        <p:nvSpPr>
          <p:cNvPr id="5" name="Footer Placeholder 4">
            <a:extLst>
              <a:ext uri="{FF2B5EF4-FFF2-40B4-BE49-F238E27FC236}">
                <a16:creationId xmlns:a16="http://schemas.microsoft.com/office/drawing/2014/main" id="{F14E00F4-7356-4322-9917-D66413D91465}"/>
              </a:ext>
            </a:extLst>
          </p:cNvPr>
          <p:cNvSpPr>
            <a:spLocks noGrp="1"/>
          </p:cNvSpPr>
          <p:nvPr>
            <p:ph type="ftr" sz="quarter" idx="11"/>
          </p:nvPr>
        </p:nvSpPr>
        <p:spPr/>
        <p:txBody>
          <a:bodyPr/>
          <a:lstStyle/>
          <a:p>
            <a:r>
              <a:rPr lang="en-US" dirty="0"/>
              <a:t>June 15th, 2023  </a:t>
            </a:r>
          </a:p>
        </p:txBody>
      </p:sp>
      <p:pic>
        <p:nvPicPr>
          <p:cNvPr id="7" name="Picture 6">
            <a:extLst>
              <a:ext uri="{FF2B5EF4-FFF2-40B4-BE49-F238E27FC236}">
                <a16:creationId xmlns:a16="http://schemas.microsoft.com/office/drawing/2014/main" id="{515DADD1-E3A7-4088-9893-E06CEFEA11D5}"/>
              </a:ext>
            </a:extLst>
          </p:cNvPr>
          <p:cNvPicPr>
            <a:picLocks noChangeAspect="1"/>
          </p:cNvPicPr>
          <p:nvPr/>
        </p:nvPicPr>
        <p:blipFill>
          <a:blip r:embed="rId2"/>
          <a:stretch>
            <a:fillRect/>
          </a:stretch>
        </p:blipFill>
        <p:spPr>
          <a:xfrm>
            <a:off x="5459285" y="1861237"/>
            <a:ext cx="5946080" cy="4058796"/>
          </a:xfrm>
          <a:prstGeom prst="rect">
            <a:avLst/>
          </a:prstGeom>
        </p:spPr>
      </p:pic>
      <p:sp>
        <p:nvSpPr>
          <p:cNvPr id="8" name="Left Arrow 4">
            <a:extLst>
              <a:ext uri="{FF2B5EF4-FFF2-40B4-BE49-F238E27FC236}">
                <a16:creationId xmlns:a16="http://schemas.microsoft.com/office/drawing/2014/main" id="{92AFC927-9D7C-DB6C-C6B3-B6E97F8D8F92}"/>
              </a:ext>
            </a:extLst>
          </p:cNvPr>
          <p:cNvSpPr/>
          <p:nvPr/>
        </p:nvSpPr>
        <p:spPr>
          <a:xfrm flipH="1">
            <a:off x="6916476" y="3724765"/>
            <a:ext cx="661157"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4">
            <a:extLst>
              <a:ext uri="{FF2B5EF4-FFF2-40B4-BE49-F238E27FC236}">
                <a16:creationId xmlns:a16="http://schemas.microsoft.com/office/drawing/2014/main" id="{AADBF6CD-E9B2-BA00-0192-0402129410B4}"/>
              </a:ext>
            </a:extLst>
          </p:cNvPr>
          <p:cNvSpPr/>
          <p:nvPr/>
        </p:nvSpPr>
        <p:spPr>
          <a:xfrm flipH="1">
            <a:off x="7373961" y="3987396"/>
            <a:ext cx="661157"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E5438B78-F734-FA6F-C04A-F44D913EA4CA}"/>
              </a:ext>
            </a:extLst>
          </p:cNvPr>
          <p:cNvSpPr/>
          <p:nvPr/>
        </p:nvSpPr>
        <p:spPr>
          <a:xfrm flipH="1">
            <a:off x="7931826" y="4262742"/>
            <a:ext cx="661157"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4">
            <a:extLst>
              <a:ext uri="{FF2B5EF4-FFF2-40B4-BE49-F238E27FC236}">
                <a16:creationId xmlns:a16="http://schemas.microsoft.com/office/drawing/2014/main" id="{A99959DC-3A02-9B4B-B3CF-6A80A25E9622}"/>
              </a:ext>
            </a:extLst>
          </p:cNvPr>
          <p:cNvSpPr/>
          <p:nvPr/>
        </p:nvSpPr>
        <p:spPr>
          <a:xfrm flipH="1">
            <a:off x="7822821" y="5007109"/>
            <a:ext cx="661157"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138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F62C-7756-42B3-B9A1-B36DCA09A37B}"/>
              </a:ext>
            </a:extLst>
          </p:cNvPr>
          <p:cNvSpPr>
            <a:spLocks noGrp="1"/>
          </p:cNvSpPr>
          <p:nvPr>
            <p:ph type="title"/>
          </p:nvPr>
        </p:nvSpPr>
        <p:spPr>
          <a:xfrm>
            <a:off x="3211010" y="610865"/>
            <a:ext cx="6262599" cy="561049"/>
          </a:xfrm>
        </p:spPr>
        <p:txBody>
          <a:bodyPr vert="horz" lIns="91440" tIns="45720" rIns="91440" bIns="45720" rtlCol="0" anchor="ctr">
            <a:noAutofit/>
          </a:bodyPr>
          <a:lstStyle/>
          <a:p>
            <a:pPr algn="ctr"/>
            <a:r>
              <a:rPr lang="en-US" sz="4000" dirty="0">
                <a:latin typeface="Trebuchet MS" panose="020B0603020202020204" pitchFamily="34" charset="0"/>
              </a:rPr>
              <a:t>Temporary Assistance for Needy Families (TANF)</a:t>
            </a:r>
            <a:endParaRPr lang="en-US" sz="4000" kern="1200" dirty="0">
              <a:solidFill>
                <a:schemeClr val="tx1"/>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3187C899-BF3B-4106-A36B-9E6A232E0A4A}"/>
              </a:ext>
            </a:extLst>
          </p:cNvPr>
          <p:cNvSpPr>
            <a:spLocks noGrp="1"/>
          </p:cNvSpPr>
          <p:nvPr>
            <p:ph idx="1"/>
          </p:nvPr>
        </p:nvSpPr>
        <p:spPr>
          <a:xfrm>
            <a:off x="684628" y="2118167"/>
            <a:ext cx="9416302" cy="4058796"/>
          </a:xfrm>
        </p:spPr>
        <p:txBody>
          <a:bodyPr vert="horz" lIns="91440" tIns="45720" rIns="91440" bIns="45720" numCol="2" rtlCol="0">
            <a:normAutofit/>
          </a:bodyPr>
          <a:lstStyle/>
          <a:p>
            <a:pPr marL="0" indent="0">
              <a:buNone/>
            </a:pPr>
            <a:r>
              <a:rPr lang="en-US" sz="2400" dirty="0">
                <a:solidFill>
                  <a:schemeClr val="tx1"/>
                </a:solidFill>
                <a:latin typeface="Trebuchet MS" panose="020B0603020202020204" pitchFamily="34" charset="0"/>
              </a:rPr>
              <a:t>If the TANF question is populated with “Yes”, internal logic within IWDS will require that the client’s DHS Case # be recorded, and the number of months in the prior 60 months the individual has been on TANF must be included</a:t>
            </a:r>
            <a:r>
              <a:rPr lang="en-US" altLang="en-US" sz="2200" dirty="0">
                <a:solidFill>
                  <a:schemeClr val="tx1"/>
                </a:solidFill>
                <a:latin typeface="Trebuchet MS" panose="020B0603020202020204" pitchFamily="34" charset="0"/>
                <a:cs typeface="Calibri" panose="020F0502020204030204" pitchFamily="34" charset="0"/>
              </a:rPr>
              <a:t>.</a:t>
            </a:r>
          </a:p>
          <a:p>
            <a:pPr>
              <a:buFont typeface="Arial" panose="020B0604020202020204" pitchFamily="34" charset="0"/>
              <a:buChar char="•"/>
            </a:pPr>
            <a:endParaRPr lang="en-US" sz="2000" dirty="0">
              <a:solidFill>
                <a:schemeClr val="tx1"/>
              </a:solidFill>
            </a:endParaRPr>
          </a:p>
        </p:txBody>
      </p:sp>
      <p:sp>
        <p:nvSpPr>
          <p:cNvPr id="5" name="Footer Placeholder 4">
            <a:extLst>
              <a:ext uri="{FF2B5EF4-FFF2-40B4-BE49-F238E27FC236}">
                <a16:creationId xmlns:a16="http://schemas.microsoft.com/office/drawing/2014/main" id="{EC4CB6B8-9C1E-400A-A3AB-B225798354E3}"/>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2330ECB6-7978-A6A0-270A-60C50FB8996A}"/>
              </a:ext>
            </a:extLst>
          </p:cNvPr>
          <p:cNvPicPr>
            <a:picLocks noChangeAspect="1"/>
          </p:cNvPicPr>
          <p:nvPr/>
        </p:nvPicPr>
        <p:blipFill>
          <a:blip r:embed="rId2"/>
          <a:stretch>
            <a:fillRect/>
          </a:stretch>
        </p:blipFill>
        <p:spPr>
          <a:xfrm>
            <a:off x="6353628" y="1503018"/>
            <a:ext cx="5153744" cy="4058796"/>
          </a:xfrm>
          <a:prstGeom prst="rect">
            <a:avLst/>
          </a:prstGeom>
        </p:spPr>
      </p:pic>
      <p:pic>
        <p:nvPicPr>
          <p:cNvPr id="7" name="Picture 6">
            <a:extLst>
              <a:ext uri="{FF2B5EF4-FFF2-40B4-BE49-F238E27FC236}">
                <a16:creationId xmlns:a16="http://schemas.microsoft.com/office/drawing/2014/main" id="{3C70B1CA-5927-96E3-63F3-D6CC63E8AA0B}"/>
              </a:ext>
            </a:extLst>
          </p:cNvPr>
          <p:cNvPicPr>
            <a:picLocks noChangeAspect="1"/>
          </p:cNvPicPr>
          <p:nvPr/>
        </p:nvPicPr>
        <p:blipFill>
          <a:blip r:embed="rId3"/>
          <a:stretch>
            <a:fillRect/>
          </a:stretch>
        </p:blipFill>
        <p:spPr>
          <a:xfrm>
            <a:off x="9843581" y="5150419"/>
            <a:ext cx="737680" cy="292633"/>
          </a:xfrm>
          <a:prstGeom prst="rect">
            <a:avLst/>
          </a:prstGeom>
        </p:spPr>
      </p:pic>
      <p:sp>
        <p:nvSpPr>
          <p:cNvPr id="8" name="Left Arrow 4">
            <a:extLst>
              <a:ext uri="{FF2B5EF4-FFF2-40B4-BE49-F238E27FC236}">
                <a16:creationId xmlns:a16="http://schemas.microsoft.com/office/drawing/2014/main" id="{46645DEC-5000-4319-FBDB-B4ED3F381764}"/>
              </a:ext>
            </a:extLst>
          </p:cNvPr>
          <p:cNvSpPr/>
          <p:nvPr/>
        </p:nvSpPr>
        <p:spPr>
          <a:xfrm>
            <a:off x="9843581" y="4459500"/>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4">
            <a:extLst>
              <a:ext uri="{FF2B5EF4-FFF2-40B4-BE49-F238E27FC236}">
                <a16:creationId xmlns:a16="http://schemas.microsoft.com/office/drawing/2014/main" id="{6A4DA3D7-31E0-75C3-A9C8-8F6507E173F0}"/>
              </a:ext>
            </a:extLst>
          </p:cNvPr>
          <p:cNvSpPr/>
          <p:nvPr/>
        </p:nvSpPr>
        <p:spPr>
          <a:xfrm flipH="1">
            <a:off x="7648638" y="4835950"/>
            <a:ext cx="661157" cy="29263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606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BB9C-65C9-4381-A088-772F33567575}"/>
              </a:ext>
            </a:extLst>
          </p:cNvPr>
          <p:cNvSpPr>
            <a:spLocks noGrp="1"/>
          </p:cNvSpPr>
          <p:nvPr>
            <p:ph type="title"/>
          </p:nvPr>
        </p:nvSpPr>
        <p:spPr>
          <a:xfrm>
            <a:off x="3211010" y="610865"/>
            <a:ext cx="6664510" cy="561049"/>
          </a:xfrm>
        </p:spPr>
        <p:txBody>
          <a:bodyPr vert="horz" lIns="91440" tIns="45720" rIns="91440" bIns="45720" rtlCol="0" anchor="ctr">
            <a:noAutofit/>
          </a:bodyPr>
          <a:lstStyle/>
          <a:p>
            <a:pPr algn="ctr"/>
            <a:r>
              <a:rPr lang="en-US" sz="4000" dirty="0">
                <a:latin typeface="Trebuchet MS" panose="020B0603020202020204" pitchFamily="34" charset="0"/>
              </a:rPr>
              <a:t>Low-Income:  Food Stamps</a:t>
            </a:r>
            <a:endParaRPr lang="en-US" sz="4000" kern="1200" dirty="0">
              <a:solidFill>
                <a:schemeClr val="tx1"/>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C5BD83A0-BA95-4DDC-BFAE-909BA5CF5EBB}"/>
              </a:ext>
            </a:extLst>
          </p:cNvPr>
          <p:cNvSpPr>
            <a:spLocks noGrp="1"/>
          </p:cNvSpPr>
          <p:nvPr>
            <p:ph idx="1"/>
          </p:nvPr>
        </p:nvSpPr>
        <p:spPr>
          <a:xfrm>
            <a:off x="563526" y="1702190"/>
            <a:ext cx="10790274" cy="4474773"/>
          </a:xfrm>
        </p:spPr>
        <p:txBody>
          <a:bodyPr vert="horz" lIns="91440" tIns="45720" rIns="91440" bIns="45720" numCol="2" rtlCol="0">
            <a:normAutofit/>
          </a:bodyPr>
          <a:lstStyle/>
          <a:p>
            <a:r>
              <a:rPr lang="en-US" sz="2400" dirty="0">
                <a:solidFill>
                  <a:schemeClr val="tx1"/>
                </a:solidFill>
                <a:latin typeface="Trebuchet MS" panose="020B0603020202020204" pitchFamily="34" charset="0"/>
              </a:rPr>
              <a:t>Personally receives, or is a member of a family that receives or received in the past six (6) months </a:t>
            </a:r>
            <a:r>
              <a:rPr lang="en-US" sz="2400" dirty="0">
                <a:solidFill>
                  <a:schemeClr val="tx1"/>
                </a:solidFill>
                <a:latin typeface="Trebuchet MS" panose="020B0603020202020204" pitchFamily="34" charset="0"/>
                <a:cs typeface="Traditional Arabic" panose="02020603050405020304" pitchFamily="18" charset="-78"/>
              </a:rPr>
              <a:t>the Supplemental Nutrition Assistance Program (SNAP) assistance</a:t>
            </a:r>
          </a:p>
          <a:p>
            <a:r>
              <a:rPr lang="en-US" sz="2400" dirty="0">
                <a:solidFill>
                  <a:schemeClr val="tx1"/>
                </a:solidFill>
                <a:latin typeface="Trebuchet MS" panose="020B0603020202020204" pitchFamily="34" charset="0"/>
              </a:rPr>
              <a:t>If Food Stamp and TANF are both populated with “Yes” in their application, at certification the documentation must be on hand to support </a:t>
            </a:r>
            <a:r>
              <a:rPr lang="en-US" sz="2400" u="sng" dirty="0">
                <a:solidFill>
                  <a:schemeClr val="tx1"/>
                </a:solidFill>
                <a:latin typeface="Trebuchet MS" panose="020B0603020202020204" pitchFamily="34" charset="0"/>
              </a:rPr>
              <a:t>both</a:t>
            </a:r>
            <a:r>
              <a:rPr lang="en-US" sz="2400" dirty="0">
                <a:solidFill>
                  <a:schemeClr val="tx1"/>
                </a:solidFill>
                <a:latin typeface="Trebuchet MS" panose="020B0603020202020204" pitchFamily="34" charset="0"/>
              </a:rPr>
              <a:t> criteria</a:t>
            </a:r>
          </a:p>
          <a:p>
            <a:endParaRPr lang="en-US" sz="2400" dirty="0">
              <a:solidFill>
                <a:schemeClr val="tx1"/>
              </a:solidFill>
              <a:latin typeface="Trebuchet MS" panose="020B0603020202020204" pitchFamily="34" charset="0"/>
              <a:cs typeface="Traditional Arabic" panose="02020603050405020304" pitchFamily="18" charset="-78"/>
            </a:endParaRPr>
          </a:p>
          <a:p>
            <a:endParaRPr lang="en-US" sz="2400" dirty="0">
              <a:solidFill>
                <a:schemeClr val="tx1"/>
              </a:solidFill>
              <a:latin typeface="Trebuchet MS" panose="020B0603020202020204" pitchFamily="34" charset="0"/>
              <a:cs typeface="Traditional Arabic" panose="02020603050405020304" pitchFamily="18" charset="-78"/>
            </a:endParaRPr>
          </a:p>
          <a:p>
            <a:pPr marL="0" indent="0" algn="ctr">
              <a:buFontTx/>
              <a:buNone/>
            </a:pPr>
            <a:r>
              <a:rPr lang="en-US" sz="2000" b="1" dirty="0">
                <a:latin typeface="Trebuchet MS" panose="020B0603020202020204" pitchFamily="34" charset="0"/>
                <a:cs typeface="Traditional Arabic" panose="02020603050405020304" pitchFamily="18" charset="-78"/>
              </a:rPr>
              <a:t> </a:t>
            </a:r>
          </a:p>
          <a:p>
            <a:pPr marL="0" indent="0" algn="ctr">
              <a:buFontTx/>
              <a:buNone/>
            </a:pPr>
            <a:endParaRPr lang="en-US" sz="2000" b="1" dirty="0">
              <a:latin typeface="Trebuchet MS" panose="020B0603020202020204" pitchFamily="34" charset="0"/>
              <a:cs typeface="Traditional Arabic" panose="02020603050405020304" pitchFamily="18" charset="-78"/>
            </a:endParaRPr>
          </a:p>
          <a:p>
            <a:pPr marL="0" indent="0" algn="ctr">
              <a:buFontTx/>
              <a:buNone/>
            </a:pPr>
            <a:endParaRPr lang="en-US" sz="2000" b="1" dirty="0">
              <a:latin typeface="Trebuchet MS" panose="020B0603020202020204" pitchFamily="34" charset="0"/>
              <a:cs typeface="Traditional Arabic" panose="02020603050405020304" pitchFamily="18" charset="-78"/>
            </a:endParaRPr>
          </a:p>
        </p:txBody>
      </p:sp>
      <p:sp>
        <p:nvSpPr>
          <p:cNvPr id="8" name="Footer Placeholder 7">
            <a:extLst>
              <a:ext uri="{FF2B5EF4-FFF2-40B4-BE49-F238E27FC236}">
                <a16:creationId xmlns:a16="http://schemas.microsoft.com/office/drawing/2014/main" id="{32F14911-45C4-4486-BE72-69C5E83448C8}"/>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14E331A5-1067-D6BD-30AC-AE57A47F1D25}"/>
              </a:ext>
            </a:extLst>
          </p:cNvPr>
          <p:cNvPicPr>
            <a:picLocks noChangeAspect="1"/>
          </p:cNvPicPr>
          <p:nvPr/>
        </p:nvPicPr>
        <p:blipFill>
          <a:blip r:embed="rId2"/>
          <a:stretch>
            <a:fillRect/>
          </a:stretch>
        </p:blipFill>
        <p:spPr>
          <a:xfrm>
            <a:off x="6964581" y="1351301"/>
            <a:ext cx="4706007" cy="3983895"/>
          </a:xfrm>
          <a:prstGeom prst="rect">
            <a:avLst/>
          </a:prstGeom>
        </p:spPr>
      </p:pic>
      <p:sp>
        <p:nvSpPr>
          <p:cNvPr id="7" name="Left Arrow 4">
            <a:extLst>
              <a:ext uri="{FF2B5EF4-FFF2-40B4-BE49-F238E27FC236}">
                <a16:creationId xmlns:a16="http://schemas.microsoft.com/office/drawing/2014/main" id="{C3AB839B-02B6-8A9C-1D0A-85CD98F510F5}"/>
              </a:ext>
            </a:extLst>
          </p:cNvPr>
          <p:cNvSpPr/>
          <p:nvPr/>
        </p:nvSpPr>
        <p:spPr>
          <a:xfrm>
            <a:off x="10435488" y="3973222"/>
            <a:ext cx="717804" cy="2555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581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2BBD-094F-4B52-A5A1-23E1397FB180}"/>
              </a:ext>
            </a:extLst>
          </p:cNvPr>
          <p:cNvSpPr>
            <a:spLocks noGrp="1"/>
          </p:cNvSpPr>
          <p:nvPr>
            <p:ph type="title"/>
          </p:nvPr>
        </p:nvSpPr>
        <p:spPr>
          <a:xfrm>
            <a:off x="2601531" y="610865"/>
            <a:ext cx="7315201" cy="561049"/>
          </a:xfrm>
        </p:spPr>
        <p:txBody>
          <a:bodyPr>
            <a:noAutofit/>
          </a:bodyPr>
          <a:lstStyle/>
          <a:p>
            <a:pPr algn="ctr"/>
            <a:r>
              <a:rPr lang="en-US" sz="4000" dirty="0">
                <a:latin typeface="Trebuchet MS" panose="020B0603020202020204" pitchFamily="34" charset="0"/>
              </a:rPr>
              <a:t>Food Stamp Program for School Aged Youth   </a:t>
            </a:r>
            <a:endParaRPr lang="en-US" sz="4000" dirty="0"/>
          </a:p>
        </p:txBody>
      </p:sp>
      <p:sp>
        <p:nvSpPr>
          <p:cNvPr id="3" name="Content Placeholder 2">
            <a:extLst>
              <a:ext uri="{FF2B5EF4-FFF2-40B4-BE49-F238E27FC236}">
                <a16:creationId xmlns:a16="http://schemas.microsoft.com/office/drawing/2014/main" id="{DCF89B11-5159-4CA9-BA55-B5F45C6D3C12}"/>
              </a:ext>
            </a:extLst>
          </p:cNvPr>
          <p:cNvSpPr>
            <a:spLocks noGrp="1"/>
          </p:cNvSpPr>
          <p:nvPr>
            <p:ph idx="1"/>
          </p:nvPr>
        </p:nvSpPr>
        <p:spPr>
          <a:xfrm>
            <a:off x="838200" y="2498501"/>
            <a:ext cx="10515600" cy="3678462"/>
          </a:xfrm>
        </p:spPr>
        <p:txBody>
          <a:bodyPr/>
          <a:lstStyle/>
          <a:p>
            <a:pPr marL="0" indent="0">
              <a:buNone/>
            </a:pPr>
            <a:r>
              <a:rPr lang="en-US" dirty="0">
                <a:solidFill>
                  <a:schemeClr val="tx1"/>
                </a:solidFill>
                <a:latin typeface="Trebuchet MS" panose="020B0603020202020204" pitchFamily="34" charset="0"/>
              </a:rPr>
              <a:t>In the past, as recently as February 2023, Illinois Department of Human Services (IDHS) in collaboration with Illinois State Board of Education has issued School Pandemic Electronic Benefit Transfer (P-EBT) cards for families with children who are eligible for free or reduced lunches at school.</a:t>
            </a:r>
            <a:r>
              <a:rPr lang="en-US" b="1" dirty="0">
                <a:solidFill>
                  <a:schemeClr val="tx1"/>
                </a:solidFill>
                <a:latin typeface="Trebuchet MS" panose="020B0603020202020204" pitchFamily="34" charset="0"/>
              </a:rPr>
              <a:t> </a:t>
            </a:r>
            <a:endParaRPr lang="en-US" dirty="0">
              <a:solidFill>
                <a:schemeClr val="tx1"/>
              </a:solidFill>
            </a:endParaRPr>
          </a:p>
        </p:txBody>
      </p:sp>
      <p:sp>
        <p:nvSpPr>
          <p:cNvPr id="4" name="Footer Placeholder 3">
            <a:extLst>
              <a:ext uri="{FF2B5EF4-FFF2-40B4-BE49-F238E27FC236}">
                <a16:creationId xmlns:a16="http://schemas.microsoft.com/office/drawing/2014/main" id="{46577D4F-5565-4E78-A912-7A705933611C}"/>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42382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B8DE-4D2B-4596-8FB9-A8FA63674104}"/>
              </a:ext>
            </a:extLst>
          </p:cNvPr>
          <p:cNvSpPr>
            <a:spLocks noGrp="1"/>
          </p:cNvSpPr>
          <p:nvPr>
            <p:ph type="title"/>
          </p:nvPr>
        </p:nvSpPr>
        <p:spPr>
          <a:xfrm>
            <a:off x="2906210" y="791487"/>
            <a:ext cx="8055301" cy="561049"/>
          </a:xfrm>
        </p:spPr>
        <p:txBody>
          <a:bodyPr>
            <a:noAutofit/>
          </a:bodyPr>
          <a:lstStyle/>
          <a:p>
            <a:pPr algn="ctr"/>
            <a:r>
              <a:rPr lang="en-US" sz="3400" dirty="0">
                <a:latin typeface="Trebuchet MS" panose="020B0603020202020204" pitchFamily="34" charset="0"/>
              </a:rPr>
              <a:t>Pandemic Electronic Benefits Transfer </a:t>
            </a:r>
            <a:endParaRPr lang="en-US" sz="3400" dirty="0"/>
          </a:p>
        </p:txBody>
      </p:sp>
      <p:sp>
        <p:nvSpPr>
          <p:cNvPr id="3" name="Content Placeholder 2">
            <a:extLst>
              <a:ext uri="{FF2B5EF4-FFF2-40B4-BE49-F238E27FC236}">
                <a16:creationId xmlns:a16="http://schemas.microsoft.com/office/drawing/2014/main" id="{4FCD8D60-DEA6-4E6F-B20B-72E33A5C3849}"/>
              </a:ext>
            </a:extLst>
          </p:cNvPr>
          <p:cNvSpPr>
            <a:spLocks noGrp="1"/>
          </p:cNvSpPr>
          <p:nvPr>
            <p:ph idx="1"/>
          </p:nvPr>
        </p:nvSpPr>
        <p:spPr>
          <a:xfrm>
            <a:off x="838200" y="2369713"/>
            <a:ext cx="10515600" cy="3807250"/>
          </a:xfrm>
        </p:spPr>
        <p:txBody>
          <a:bodyPr/>
          <a:lstStyle/>
          <a:p>
            <a:r>
              <a:rPr lang="en-US" dirty="0">
                <a:solidFill>
                  <a:schemeClr val="tx1"/>
                </a:solidFill>
                <a:latin typeface="Trebuchet MS" panose="020B0603020202020204" pitchFamily="34" charset="0"/>
              </a:rPr>
              <a:t>IDHS’ Pandemic Electronic Benefits Transfer (P-EBT) is part of a SNAP COVID-19 waiver </a:t>
            </a:r>
            <a:r>
              <a:rPr lang="en-US" u="sng" dirty="0">
                <a:latin typeface="Trebuchet MS" panose="020B0603020202020204" pitchFamily="34" charset="0"/>
                <a:hlinkClick r:id="rId2"/>
              </a:rPr>
              <a:t>SNAP COVID-19 Waivers | USDA-FNS</a:t>
            </a:r>
            <a:endParaRPr lang="en-US" dirty="0">
              <a:latin typeface="Trebuchet MS" panose="020B0603020202020204" pitchFamily="34" charset="0"/>
            </a:endParaRPr>
          </a:p>
          <a:p>
            <a:r>
              <a:rPr lang="en-US" dirty="0">
                <a:solidFill>
                  <a:schemeClr val="tx1"/>
                </a:solidFill>
                <a:latin typeface="Trebuchet MS" panose="020B0603020202020204" pitchFamily="34" charset="0"/>
              </a:rPr>
              <a:t>In relation to WIOA Low Income due to food stamps, any individual or member of a family that receives food stamps or has received food stamps in the past six months would meet WIOA Low-Income criteria</a:t>
            </a:r>
          </a:p>
          <a:p>
            <a:endParaRPr lang="en-US" dirty="0"/>
          </a:p>
        </p:txBody>
      </p:sp>
      <p:sp>
        <p:nvSpPr>
          <p:cNvPr id="4" name="Footer Placeholder 3">
            <a:extLst>
              <a:ext uri="{FF2B5EF4-FFF2-40B4-BE49-F238E27FC236}">
                <a16:creationId xmlns:a16="http://schemas.microsoft.com/office/drawing/2014/main" id="{FC68E890-A45C-4567-A768-1567123BE3DF}"/>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28700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r>
              <a:rPr lang="en-US" dirty="0">
                <a:solidFill>
                  <a:schemeClr val="tx1"/>
                </a:solidFill>
                <a:latin typeface="Trebuchet MS" panose="020B0603020202020204" pitchFamily="34" charset="0"/>
                <a:cs typeface="Calibri" panose="020F0502020204030204" pitchFamily="34" charset="0"/>
              </a:rPr>
              <a:t>The primary objective of this presentation is to discuss the various ways a Workforce Innovation and Opportunity Act (WIOA) client could meet WIOA Low-Income criteria</a:t>
            </a:r>
          </a:p>
          <a:p>
            <a:r>
              <a:rPr lang="en-US" dirty="0">
                <a:solidFill>
                  <a:schemeClr val="tx1"/>
                </a:solidFill>
                <a:latin typeface="Trebuchet MS" panose="020B0603020202020204" pitchFamily="34" charset="0"/>
                <a:cs typeface="Calibri" panose="020F0502020204030204" pitchFamily="34" charset="0"/>
              </a:rPr>
              <a:t>Secondarily, it will demonstrate how the various WIOA Low-Income criteria are recorded on a client's electronic record in the Illinois Workforce Development System (IWDS)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70B8-0C34-49EA-9B34-B5D9E06BF3ED}"/>
              </a:ext>
            </a:extLst>
          </p:cNvPr>
          <p:cNvSpPr>
            <a:spLocks noGrp="1"/>
          </p:cNvSpPr>
          <p:nvPr>
            <p:ph type="title"/>
          </p:nvPr>
        </p:nvSpPr>
        <p:spPr>
          <a:xfrm>
            <a:off x="2807594" y="610865"/>
            <a:ext cx="8546206" cy="561049"/>
          </a:xfrm>
        </p:spPr>
        <p:txBody>
          <a:bodyPr>
            <a:noAutofit/>
          </a:bodyPr>
          <a:lstStyle/>
          <a:p>
            <a:pPr algn="ctr"/>
            <a:r>
              <a:rPr lang="en-US" sz="3500" dirty="0">
                <a:latin typeface="Trebuchet MS" panose="020B0603020202020204" pitchFamily="34" charset="0"/>
              </a:rPr>
              <a:t> </a:t>
            </a:r>
            <a:r>
              <a:rPr lang="en-US" sz="3600" dirty="0">
                <a:latin typeface="Trebuchet MS" panose="020B0603020202020204" pitchFamily="34" charset="0"/>
              </a:rPr>
              <a:t>Pandemic Electronic Benefits Transfer</a:t>
            </a:r>
            <a:br>
              <a:rPr lang="en-US" sz="3600" dirty="0">
                <a:latin typeface="Trebuchet MS" panose="020B0603020202020204" pitchFamily="34" charset="0"/>
              </a:rPr>
            </a:br>
            <a:r>
              <a:rPr lang="en-US" sz="3600" dirty="0">
                <a:latin typeface="Trebuchet MS" panose="020B0603020202020204" pitchFamily="34" charset="0"/>
              </a:rPr>
              <a:t>Documentation    </a:t>
            </a:r>
            <a:endParaRPr lang="en-US" sz="3500" dirty="0"/>
          </a:p>
        </p:txBody>
      </p:sp>
      <p:sp>
        <p:nvSpPr>
          <p:cNvPr id="3" name="Content Placeholder 2">
            <a:extLst>
              <a:ext uri="{FF2B5EF4-FFF2-40B4-BE49-F238E27FC236}">
                <a16:creationId xmlns:a16="http://schemas.microsoft.com/office/drawing/2014/main" id="{70672B61-2E81-4335-8638-9806652F86C3}"/>
              </a:ext>
            </a:extLst>
          </p:cNvPr>
          <p:cNvSpPr>
            <a:spLocks noGrp="1"/>
          </p:cNvSpPr>
          <p:nvPr>
            <p:ph idx="1"/>
          </p:nvPr>
        </p:nvSpPr>
        <p:spPr>
          <a:xfrm>
            <a:off x="838200" y="2459865"/>
            <a:ext cx="10515600" cy="3717098"/>
          </a:xfrm>
        </p:spPr>
        <p:txBody>
          <a:bodyPr/>
          <a:lstStyle/>
          <a:p>
            <a:r>
              <a:rPr lang="en-US" sz="2400" dirty="0">
                <a:solidFill>
                  <a:schemeClr val="tx1"/>
                </a:solidFill>
                <a:latin typeface="Trebuchet MS" panose="020B0603020202020204" pitchFamily="34" charset="0"/>
              </a:rPr>
              <a:t>It has been brought to OET’s attention that there is no date provided on these P-EBT white cards, in many cases it appears that the Youth are receiving a white EBT card with only their name and no issue date</a:t>
            </a:r>
          </a:p>
          <a:p>
            <a:r>
              <a:rPr lang="en-US" sz="2400" dirty="0">
                <a:solidFill>
                  <a:schemeClr val="tx1"/>
                </a:solidFill>
                <a:latin typeface="Trebuchet MS" panose="020B0603020202020204" pitchFamily="34" charset="0"/>
              </a:rPr>
              <a:t>Along with capturing a copy of the white P-EBT card, </a:t>
            </a:r>
            <a:r>
              <a:rPr lang="en-US" sz="2400" b="1" dirty="0">
                <a:solidFill>
                  <a:schemeClr val="tx1"/>
                </a:solidFill>
                <a:latin typeface="Trebuchet MS" panose="020B0603020202020204" pitchFamily="34" charset="0"/>
              </a:rPr>
              <a:t>staff should also obtain a client (or parent) self-attestation on when the Youth began receiving the P-EBT benefit and if they are no longer receiving the benefit, when did it end</a:t>
            </a:r>
          </a:p>
          <a:p>
            <a:endParaRPr lang="en-US" dirty="0"/>
          </a:p>
        </p:txBody>
      </p:sp>
      <p:sp>
        <p:nvSpPr>
          <p:cNvPr id="4" name="Footer Placeholder 3">
            <a:extLst>
              <a:ext uri="{FF2B5EF4-FFF2-40B4-BE49-F238E27FC236}">
                <a16:creationId xmlns:a16="http://schemas.microsoft.com/office/drawing/2014/main" id="{23830417-AB0F-430D-941C-53F63370E04A}"/>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09051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5AAE-2365-490F-926A-258240E1B1AC}"/>
              </a:ext>
            </a:extLst>
          </p:cNvPr>
          <p:cNvSpPr>
            <a:spLocks noGrp="1"/>
          </p:cNvSpPr>
          <p:nvPr>
            <p:ph type="title"/>
          </p:nvPr>
        </p:nvSpPr>
        <p:spPr>
          <a:xfrm>
            <a:off x="2889956" y="610865"/>
            <a:ext cx="8218311" cy="561049"/>
          </a:xfrm>
        </p:spPr>
        <p:txBody>
          <a:bodyPr>
            <a:noAutofit/>
          </a:bodyPr>
          <a:lstStyle/>
          <a:p>
            <a:pPr algn="ctr"/>
            <a:r>
              <a:rPr lang="en-US" sz="4000" dirty="0">
                <a:latin typeface="Trebuchet MS" panose="020B0603020202020204" pitchFamily="34" charset="0"/>
              </a:rPr>
              <a:t>P-EBT WIOA Low Income </a:t>
            </a:r>
            <a:endParaRPr lang="en-US" sz="4000" dirty="0"/>
          </a:p>
        </p:txBody>
      </p:sp>
      <p:sp>
        <p:nvSpPr>
          <p:cNvPr id="3" name="Content Placeholder 2">
            <a:extLst>
              <a:ext uri="{FF2B5EF4-FFF2-40B4-BE49-F238E27FC236}">
                <a16:creationId xmlns:a16="http://schemas.microsoft.com/office/drawing/2014/main" id="{5F73E6AF-0587-4AA5-9173-E0C5B855F680}"/>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An important distinction to reiterate, this is a food stamp benefit that will fall under the criteria of  “</a:t>
            </a:r>
            <a:r>
              <a:rPr lang="en-US" b="1" dirty="0">
                <a:solidFill>
                  <a:schemeClr val="tx1"/>
                </a:solidFill>
                <a:latin typeface="Trebuchet MS" panose="020B0603020202020204" pitchFamily="34" charset="0"/>
              </a:rPr>
              <a:t>Personally receives or is a member of a family that receives or received in the past six (6) months </a:t>
            </a:r>
            <a:r>
              <a:rPr lang="en-US" b="1" dirty="0">
                <a:solidFill>
                  <a:schemeClr val="tx1"/>
                </a:solidFill>
                <a:latin typeface="Trebuchet MS" panose="020B0603020202020204" pitchFamily="34" charset="0"/>
                <a:cs typeface="Traditional Arabic" panose="02020603050405020304" pitchFamily="18" charset="-78"/>
              </a:rPr>
              <a:t>the </a:t>
            </a:r>
            <a:r>
              <a:rPr lang="en-US" b="1" dirty="0">
                <a:solidFill>
                  <a:srgbClr val="FF0000"/>
                </a:solidFill>
                <a:latin typeface="Trebuchet MS" panose="020B0603020202020204" pitchFamily="34" charset="0"/>
                <a:cs typeface="Traditional Arabic" panose="02020603050405020304" pitchFamily="18" charset="-78"/>
              </a:rPr>
              <a:t>Supplemental Nutrition Assistance Program (SNAP)</a:t>
            </a:r>
            <a:r>
              <a:rPr lang="en-US" b="1" dirty="0">
                <a:solidFill>
                  <a:schemeClr val="tx1"/>
                </a:solidFill>
                <a:latin typeface="Trebuchet MS" panose="020B0603020202020204" pitchFamily="34" charset="0"/>
                <a:cs typeface="Traditional Arabic" panose="02020603050405020304" pitchFamily="18" charset="-78"/>
              </a:rPr>
              <a:t> assistance.”</a:t>
            </a:r>
          </a:p>
          <a:p>
            <a:endParaRPr lang="en-US" dirty="0"/>
          </a:p>
        </p:txBody>
      </p:sp>
      <p:sp>
        <p:nvSpPr>
          <p:cNvPr id="4" name="Footer Placeholder 3">
            <a:extLst>
              <a:ext uri="{FF2B5EF4-FFF2-40B4-BE49-F238E27FC236}">
                <a16:creationId xmlns:a16="http://schemas.microsoft.com/office/drawing/2014/main" id="{FC088868-C410-4A0F-A959-500BE7E29C2D}"/>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662354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AB60-2413-4FC6-BC78-567C80B8960D}"/>
              </a:ext>
            </a:extLst>
          </p:cNvPr>
          <p:cNvSpPr>
            <a:spLocks noGrp="1"/>
          </p:cNvSpPr>
          <p:nvPr>
            <p:ph type="title"/>
          </p:nvPr>
        </p:nvSpPr>
        <p:spPr>
          <a:xfrm>
            <a:off x="3211010" y="610865"/>
            <a:ext cx="7126790" cy="866243"/>
          </a:xfrm>
        </p:spPr>
        <p:txBody>
          <a:bodyPr>
            <a:noAutofit/>
          </a:bodyPr>
          <a:lstStyle/>
          <a:p>
            <a:pPr algn="ctr"/>
            <a:r>
              <a:rPr lang="en-US" sz="4000" dirty="0">
                <a:latin typeface="Trebuchet MS" panose="020B0603020202020204" pitchFamily="34" charset="0"/>
              </a:rPr>
              <a:t>Question about Food Stamps</a:t>
            </a:r>
          </a:p>
        </p:txBody>
      </p:sp>
      <p:sp>
        <p:nvSpPr>
          <p:cNvPr id="7" name="Content Placeholder 6">
            <a:extLst>
              <a:ext uri="{FF2B5EF4-FFF2-40B4-BE49-F238E27FC236}">
                <a16:creationId xmlns:a16="http://schemas.microsoft.com/office/drawing/2014/main" id="{E4A6082D-0224-4827-8015-101FB6283553}"/>
              </a:ext>
            </a:extLst>
          </p:cNvPr>
          <p:cNvSpPr>
            <a:spLocks noGrp="1"/>
          </p:cNvSpPr>
          <p:nvPr>
            <p:ph idx="1"/>
          </p:nvPr>
        </p:nvSpPr>
        <p:spPr>
          <a:xfrm>
            <a:off x="1358900" y="2083127"/>
            <a:ext cx="9626600" cy="3009573"/>
          </a:xfrm>
        </p:spPr>
        <p:txBody>
          <a:bodyPr>
            <a:normAutofit/>
          </a:bodyPr>
          <a:lstStyle/>
          <a:p>
            <a:pPr marL="0" indent="0">
              <a:buNone/>
            </a:pPr>
            <a:r>
              <a:rPr lang="en-US" b="1" dirty="0">
                <a:solidFill>
                  <a:schemeClr val="tx1"/>
                </a:solidFill>
                <a:latin typeface="Trebuchet MS" panose="020B0603020202020204" pitchFamily="34" charset="0"/>
              </a:rPr>
              <a:t>Q – Tommy receives P-EBT; Tommy lives with his Mom, Betty. If Betty came in for WIOA Services, could she be determined Low-Income based on food stamps, even though she (Betty) is not receiving food stamps?   </a:t>
            </a:r>
          </a:p>
          <a:p>
            <a:endParaRPr lang="en-US" sz="2600" dirty="0">
              <a:solidFill>
                <a:schemeClr val="tx1"/>
              </a:solidFill>
              <a:latin typeface="Calibri" panose="020F0502020204030204" pitchFamily="34" charset="0"/>
              <a:cs typeface="Calibri" panose="020F0502020204030204" pitchFamily="34" charset="0"/>
            </a:endParaRPr>
          </a:p>
          <a:p>
            <a:pPr marL="457200" lvl="1" indent="0">
              <a:buNone/>
            </a:pPr>
            <a:endParaRPr lang="en-US" dirty="0">
              <a:solidFill>
                <a:schemeClr val="tx1"/>
              </a:solidFill>
            </a:endParaRPr>
          </a:p>
          <a:p>
            <a:pPr marL="457200" lvl="1" indent="0">
              <a:buNone/>
            </a:pPr>
            <a:endParaRPr lang="en-US" dirty="0">
              <a:solidFill>
                <a:schemeClr val="tx1"/>
              </a:solidFill>
            </a:endParaRPr>
          </a:p>
        </p:txBody>
      </p:sp>
      <p:sp>
        <p:nvSpPr>
          <p:cNvPr id="3" name="Footer Placeholder 2">
            <a:extLst>
              <a:ext uri="{FF2B5EF4-FFF2-40B4-BE49-F238E27FC236}">
                <a16:creationId xmlns:a16="http://schemas.microsoft.com/office/drawing/2014/main" id="{5A2695CF-D059-41AD-B7DA-9708FFA19CE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46377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6329-3C24-4027-BEC9-6015B70921BE}"/>
              </a:ext>
            </a:extLst>
          </p:cNvPr>
          <p:cNvSpPr>
            <a:spLocks noGrp="1"/>
          </p:cNvSpPr>
          <p:nvPr>
            <p:ph type="title"/>
          </p:nvPr>
        </p:nvSpPr>
        <p:spPr>
          <a:xfrm>
            <a:off x="3211011" y="610865"/>
            <a:ext cx="6254962" cy="561049"/>
          </a:xfrm>
        </p:spPr>
        <p:txBody>
          <a:bodyPr>
            <a:normAutofit fontScale="90000"/>
          </a:bodyPr>
          <a:lstStyle/>
          <a:p>
            <a:pPr algn="ctr"/>
            <a:r>
              <a:rPr lang="en-US" dirty="0">
                <a:latin typeface="Trebuchet MS" panose="020B0603020202020204" pitchFamily="34" charset="0"/>
              </a:rPr>
              <a:t>Answer to Food Stamps Question</a:t>
            </a:r>
            <a:endParaRPr lang="en-US" dirty="0"/>
          </a:p>
        </p:txBody>
      </p:sp>
      <p:sp>
        <p:nvSpPr>
          <p:cNvPr id="3" name="Content Placeholder 2">
            <a:extLst>
              <a:ext uri="{FF2B5EF4-FFF2-40B4-BE49-F238E27FC236}">
                <a16:creationId xmlns:a16="http://schemas.microsoft.com/office/drawing/2014/main" id="{CC0DF7E6-44F0-4008-8C8C-80367961F23B}"/>
              </a:ext>
            </a:extLst>
          </p:cNvPr>
          <p:cNvSpPr>
            <a:spLocks noGrp="1"/>
          </p:cNvSpPr>
          <p:nvPr>
            <p:ph idx="1"/>
          </p:nvPr>
        </p:nvSpPr>
        <p:spPr>
          <a:xfrm>
            <a:off x="1117600" y="2163651"/>
            <a:ext cx="10236200" cy="4013312"/>
          </a:xfrm>
        </p:spPr>
        <p:txBody>
          <a:bodyPr>
            <a:normAutofit/>
          </a:bodyPr>
          <a:lstStyle/>
          <a:p>
            <a:pPr marL="0" indent="0">
              <a:buNone/>
            </a:pPr>
            <a:r>
              <a:rPr lang="en-US" sz="2400" dirty="0">
                <a:solidFill>
                  <a:schemeClr val="tx1"/>
                </a:solidFill>
                <a:latin typeface="Trebuchet MS" panose="020B0603020202020204" pitchFamily="34" charset="0"/>
              </a:rPr>
              <a:t>Q – Tommy receives P-EBT; Tommy lives with his Mom, Betty. If Betty came in for WIOA Services, could she be determined Low-Income based on food stamps, even though she (Betty) is not receiving food stamps?   </a:t>
            </a:r>
          </a:p>
          <a:p>
            <a:pPr marL="0" indent="0">
              <a:buNone/>
            </a:pPr>
            <a:r>
              <a:rPr lang="en-US" sz="2400" b="1" dirty="0">
                <a:solidFill>
                  <a:schemeClr val="tx1"/>
                </a:solidFill>
                <a:latin typeface="Trebuchet MS" panose="020B0603020202020204" pitchFamily="34" charset="0"/>
              </a:rPr>
              <a:t>A – WIOA Low-Income criteria can be determined based on, “Personally receives, or is a member of a family that receives or received in the past six (6) months </a:t>
            </a:r>
            <a:r>
              <a:rPr lang="en-US" sz="2400" b="1" dirty="0">
                <a:solidFill>
                  <a:schemeClr val="tx1"/>
                </a:solidFill>
                <a:latin typeface="Trebuchet MS" panose="020B0603020202020204" pitchFamily="34" charset="0"/>
                <a:cs typeface="Traditional Arabic" panose="02020603050405020304" pitchFamily="18" charset="-78"/>
              </a:rPr>
              <a:t>the Supplemental Nutrition Assistance Program (SNAP) assistance.” </a:t>
            </a:r>
          </a:p>
          <a:p>
            <a:pPr lvl="1"/>
            <a:r>
              <a:rPr lang="en-US" b="1" dirty="0">
                <a:solidFill>
                  <a:schemeClr val="tx1"/>
                </a:solidFill>
                <a:latin typeface="Trebuchet MS" panose="020B0603020202020204" pitchFamily="34" charset="0"/>
                <a:cs typeface="Traditional Arabic" panose="02020603050405020304" pitchFamily="18" charset="-78"/>
              </a:rPr>
              <a:t>Since Betty lives with her son Tommy, who is receiving food stamps via P-EBT, she could be determined Low-Income based on her son Tommy receiving food stamps</a:t>
            </a:r>
            <a:endParaRPr lang="en-US" dirty="0">
              <a:solidFill>
                <a:schemeClr val="tx1"/>
              </a:solidFill>
            </a:endParaRPr>
          </a:p>
        </p:txBody>
      </p:sp>
      <p:sp>
        <p:nvSpPr>
          <p:cNvPr id="4" name="Footer Placeholder 3">
            <a:extLst>
              <a:ext uri="{FF2B5EF4-FFF2-40B4-BE49-F238E27FC236}">
                <a16:creationId xmlns:a16="http://schemas.microsoft.com/office/drawing/2014/main" id="{7C66B652-D551-4751-A805-A7B9FF55455F}"/>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125767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97C9-8C71-40A4-98D8-503BA42F7720}"/>
              </a:ext>
            </a:extLst>
          </p:cNvPr>
          <p:cNvSpPr>
            <a:spLocks noGrp="1"/>
          </p:cNvSpPr>
          <p:nvPr>
            <p:ph type="title"/>
          </p:nvPr>
        </p:nvSpPr>
        <p:spPr>
          <a:xfrm>
            <a:off x="3211010" y="610865"/>
            <a:ext cx="6161590" cy="561049"/>
          </a:xfrm>
        </p:spPr>
        <p:txBody>
          <a:bodyPr>
            <a:noAutofit/>
          </a:bodyPr>
          <a:lstStyle/>
          <a:p>
            <a:pPr algn="ctr"/>
            <a:r>
              <a:rPr lang="en-US" sz="4000" dirty="0">
                <a:latin typeface="Trebuchet MS" panose="020B0603020202020204" pitchFamily="34" charset="0"/>
              </a:rPr>
              <a:t>Low-Income: Homeless</a:t>
            </a:r>
          </a:p>
        </p:txBody>
      </p:sp>
      <p:sp>
        <p:nvSpPr>
          <p:cNvPr id="3" name="Content Placeholder 2">
            <a:extLst>
              <a:ext uri="{FF2B5EF4-FFF2-40B4-BE49-F238E27FC236}">
                <a16:creationId xmlns:a16="http://schemas.microsoft.com/office/drawing/2014/main" id="{6CE08AA7-1D58-4371-8EF7-802537D38130}"/>
              </a:ext>
            </a:extLst>
          </p:cNvPr>
          <p:cNvSpPr>
            <a:spLocks noGrp="1"/>
          </p:cNvSpPr>
          <p:nvPr>
            <p:ph idx="1"/>
          </p:nvPr>
        </p:nvSpPr>
        <p:spPr>
          <a:xfrm>
            <a:off x="1308100" y="2118167"/>
            <a:ext cx="9550400" cy="4058796"/>
          </a:xfrm>
        </p:spPr>
        <p:txBody>
          <a:bodyPr/>
          <a:lstStyle/>
          <a:p>
            <a:pPr marL="514350" indent="-514350">
              <a:buFont typeface="+mj-lt"/>
              <a:buAutoNum type="arabicPeriod"/>
            </a:pPr>
            <a:r>
              <a:rPr lang="en-US" sz="2400" b="1" dirty="0">
                <a:solidFill>
                  <a:schemeClr val="tx1"/>
                </a:solidFill>
                <a:latin typeface="Trebuchet MS" panose="020B0603020202020204" pitchFamily="34" charset="0"/>
                <a:cs typeface="Traditional Arabic" panose="02020603050405020304" pitchFamily="18" charset="-78"/>
              </a:rPr>
              <a:t>Individual who lacks a fixed, regular or adequate nighttime residence; as defined under the: </a:t>
            </a:r>
          </a:p>
          <a:p>
            <a:pPr marL="0" indent="0" algn="ctr">
              <a:buNone/>
            </a:pPr>
            <a:r>
              <a:rPr lang="en-US" sz="2400" b="1" dirty="0">
                <a:solidFill>
                  <a:schemeClr val="accent2">
                    <a:lumMod val="60000"/>
                    <a:lumOff val="40000"/>
                  </a:schemeClr>
                </a:solidFill>
                <a:latin typeface="Trebuchet MS" panose="020B0603020202020204" pitchFamily="34" charset="0"/>
                <a:hlinkClick r:id="rId2"/>
              </a:rPr>
              <a:t>Violence Against Women Act of 1994</a:t>
            </a:r>
            <a:endParaRPr lang="en-US" sz="2400" b="1" dirty="0">
              <a:solidFill>
                <a:schemeClr val="accent2">
                  <a:lumMod val="60000"/>
                  <a:lumOff val="40000"/>
                </a:schemeClr>
              </a:solidFill>
              <a:latin typeface="Trebuchet MS" panose="020B0603020202020204" pitchFamily="34" charset="0"/>
            </a:endParaRPr>
          </a:p>
          <a:p>
            <a:pPr marL="0" indent="0" algn="ctr">
              <a:buNone/>
            </a:pPr>
            <a:endParaRPr lang="en-US" sz="2400" b="1" dirty="0">
              <a:solidFill>
                <a:schemeClr val="accent2">
                  <a:lumMod val="60000"/>
                  <a:lumOff val="40000"/>
                </a:schemeClr>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sz="2400" b="1" dirty="0">
                <a:solidFill>
                  <a:schemeClr val="tx1"/>
                </a:solidFill>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a:t>
            </a:r>
          </a:p>
          <a:p>
            <a:pPr marL="0" indent="0" algn="ctr">
              <a:buNone/>
            </a:pPr>
            <a:r>
              <a:rPr lang="en-US" sz="2400" b="1" dirty="0">
                <a:latin typeface="Trebuchet MS" panose="020B0603020202020204" pitchFamily="34" charset="0"/>
                <a:hlinkClick r:id="rId3"/>
              </a:rPr>
              <a:t>McKinney-Vento Homeless Assistance Act</a:t>
            </a:r>
            <a:endParaRPr lang="en-US" sz="2400"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E4745602-0313-4982-9C2C-C38B4A2DF23B}"/>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51251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555C-70CD-4C8F-9904-04173BC07D2A}"/>
              </a:ext>
            </a:extLst>
          </p:cNvPr>
          <p:cNvSpPr>
            <a:spLocks noGrp="1"/>
          </p:cNvSpPr>
          <p:nvPr>
            <p:ph type="title"/>
          </p:nvPr>
        </p:nvSpPr>
        <p:spPr>
          <a:xfrm>
            <a:off x="3211011" y="610865"/>
            <a:ext cx="5611017" cy="561049"/>
          </a:xfrm>
        </p:spPr>
        <p:txBody>
          <a:bodyPr>
            <a:normAutofit fontScale="90000"/>
          </a:bodyPr>
          <a:lstStyle/>
          <a:p>
            <a:pPr algn="ctr"/>
            <a:r>
              <a:rPr lang="en-US" dirty="0">
                <a:latin typeface="Trebuchet MS" panose="020B0603020202020204" pitchFamily="34" charset="0"/>
              </a:rPr>
              <a:t>Homeless Definitions</a:t>
            </a:r>
            <a:br>
              <a:rPr lang="en-US" dirty="0">
                <a:latin typeface="Trebuchet MS" panose="020B0603020202020204" pitchFamily="34" charset="0"/>
              </a:rPr>
            </a:br>
            <a:r>
              <a:rPr lang="en-US" dirty="0">
                <a:latin typeface="Trebuchet MS" panose="020B0603020202020204" pitchFamily="34" charset="0"/>
              </a:rPr>
              <a:t>Question</a:t>
            </a:r>
            <a:endParaRPr lang="en-US" dirty="0"/>
          </a:p>
        </p:txBody>
      </p:sp>
      <p:sp>
        <p:nvSpPr>
          <p:cNvPr id="3" name="Content Placeholder 2">
            <a:extLst>
              <a:ext uri="{FF2B5EF4-FFF2-40B4-BE49-F238E27FC236}">
                <a16:creationId xmlns:a16="http://schemas.microsoft.com/office/drawing/2014/main" id="{7160A729-C2EE-4462-9AB1-34F39E26D255}"/>
              </a:ext>
            </a:extLst>
          </p:cNvPr>
          <p:cNvSpPr>
            <a:spLocks noGrp="1"/>
          </p:cNvSpPr>
          <p:nvPr>
            <p:ph idx="1"/>
          </p:nvPr>
        </p:nvSpPr>
        <p:spPr>
          <a:xfrm>
            <a:off x="1701799" y="2498501"/>
            <a:ext cx="9398591" cy="3678462"/>
          </a:xfrm>
        </p:spPr>
        <p:txBody>
          <a:bodyPr>
            <a:normAutofit/>
          </a:bodyPr>
          <a:lstStyle/>
          <a:p>
            <a:pPr marL="0" indent="0">
              <a:buNone/>
            </a:pPr>
            <a:r>
              <a:rPr lang="en-US" sz="2400" b="1" dirty="0">
                <a:solidFill>
                  <a:schemeClr val="tx1"/>
                </a:solidFill>
                <a:latin typeface="Trebuchet MS" panose="020B0603020202020204" pitchFamily="34" charset="0"/>
              </a:rPr>
              <a:t>Q - Could a male client be determined homeless utilizing the definition under the </a:t>
            </a:r>
            <a:r>
              <a:rPr lang="en-US" sz="2400" b="1"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sz="2400" b="1" dirty="0">
                <a:solidFill>
                  <a:schemeClr val="tx1"/>
                </a:solidFill>
                <a:latin typeface="Trebuchet MS" panose="020B0603020202020204" pitchFamily="34" charset="0"/>
              </a:rPr>
              <a:t>?</a:t>
            </a:r>
            <a:r>
              <a:rPr lang="en-US" sz="2600" b="1" dirty="0">
                <a:solidFill>
                  <a:schemeClr val="tx1"/>
                </a:solidFill>
                <a:latin typeface="Trebuchet MS" panose="020B0603020202020204" pitchFamily="34" charset="0"/>
                <a:cs typeface="Calibri" panose="020F0502020204030204" pitchFamily="34" charset="0"/>
              </a:rPr>
              <a:t> </a:t>
            </a:r>
          </a:p>
          <a:p>
            <a:pPr marL="0" indent="0">
              <a:buNone/>
            </a:pPr>
            <a:endParaRPr lang="en-US" dirty="0">
              <a:solidFill>
                <a:schemeClr val="tx1"/>
              </a:solidFill>
            </a:endParaRPr>
          </a:p>
          <a:p>
            <a:endParaRPr lang="en-US" dirty="0"/>
          </a:p>
        </p:txBody>
      </p:sp>
      <p:sp>
        <p:nvSpPr>
          <p:cNvPr id="4" name="Footer Placeholder 3">
            <a:extLst>
              <a:ext uri="{FF2B5EF4-FFF2-40B4-BE49-F238E27FC236}">
                <a16:creationId xmlns:a16="http://schemas.microsoft.com/office/drawing/2014/main" id="{431F04C7-61B8-4226-A017-0B888F38FEE1}"/>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228261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343-A3FD-4E3C-8171-BB42B4D7B7FD}"/>
              </a:ext>
            </a:extLst>
          </p:cNvPr>
          <p:cNvSpPr>
            <a:spLocks noGrp="1"/>
          </p:cNvSpPr>
          <p:nvPr>
            <p:ph type="title"/>
          </p:nvPr>
        </p:nvSpPr>
        <p:spPr>
          <a:xfrm>
            <a:off x="2665927" y="610865"/>
            <a:ext cx="7791718" cy="561049"/>
          </a:xfrm>
        </p:spPr>
        <p:txBody>
          <a:bodyPr>
            <a:normAutofit fontScale="90000"/>
          </a:bodyPr>
          <a:lstStyle/>
          <a:p>
            <a:pPr algn="ctr"/>
            <a:r>
              <a:rPr lang="en-US" dirty="0">
                <a:latin typeface="Trebuchet MS" panose="020B0603020202020204" pitchFamily="34" charset="0"/>
              </a:rPr>
              <a:t>Answer to Homeless Question</a:t>
            </a:r>
          </a:p>
        </p:txBody>
      </p:sp>
      <p:sp>
        <p:nvSpPr>
          <p:cNvPr id="3" name="Content Placeholder 2">
            <a:extLst>
              <a:ext uri="{FF2B5EF4-FFF2-40B4-BE49-F238E27FC236}">
                <a16:creationId xmlns:a16="http://schemas.microsoft.com/office/drawing/2014/main" id="{332BDA92-A5EC-4847-BFBE-F2938A6B4785}"/>
              </a:ext>
            </a:extLst>
          </p:cNvPr>
          <p:cNvSpPr>
            <a:spLocks noGrp="1"/>
          </p:cNvSpPr>
          <p:nvPr>
            <p:ph idx="1"/>
          </p:nvPr>
        </p:nvSpPr>
        <p:spPr>
          <a:xfrm>
            <a:off x="1130300" y="2118167"/>
            <a:ext cx="10223500" cy="4058796"/>
          </a:xfrm>
        </p:spPr>
        <p:txBody>
          <a:bodyPr>
            <a:normAutofit/>
          </a:bodyPr>
          <a:lstStyle/>
          <a:p>
            <a:pPr marL="0" indent="0">
              <a:buNone/>
            </a:pPr>
            <a:r>
              <a:rPr lang="en-US" sz="2400" dirty="0">
                <a:solidFill>
                  <a:schemeClr val="tx1"/>
                </a:solidFill>
                <a:latin typeface="Trebuchet MS" panose="020B0603020202020204" pitchFamily="34" charset="0"/>
              </a:rPr>
              <a:t>Q - Could a male client be determined homeless utilizing the definition under the </a:t>
            </a:r>
            <a:r>
              <a:rPr lang="en-US" sz="2400"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Violence Against Women Act of 1994</a:t>
            </a:r>
            <a:r>
              <a:rPr lang="en-US" sz="2400" dirty="0">
                <a:solidFill>
                  <a:schemeClr val="tx1"/>
                </a:solidFill>
                <a:latin typeface="Trebuchet MS" panose="020B0603020202020204" pitchFamily="34" charset="0"/>
              </a:rPr>
              <a:t>?</a:t>
            </a:r>
          </a:p>
          <a:p>
            <a:pPr marL="0" indent="0">
              <a:buNone/>
            </a:pPr>
            <a:r>
              <a:rPr lang="en-US" sz="2400" b="1" dirty="0">
                <a:solidFill>
                  <a:schemeClr val="tx1"/>
                </a:solidFill>
                <a:latin typeface="Trebuchet MS" panose="020B0603020202020204" pitchFamily="34" charset="0"/>
              </a:rPr>
              <a:t>A - Yes, for all clients (male or female) either the</a:t>
            </a:r>
            <a:r>
              <a:rPr lang="en-US" sz="2400" b="1" dirty="0">
                <a:solidFill>
                  <a:schemeClr val="tx1"/>
                </a:solidFill>
                <a:latin typeface="Trebuchet MS" panose="020B0603020202020204" pitchFamily="34" charset="0"/>
                <a:hlinkClick r:id="rId2">
                  <a:extLst>
                    <a:ext uri="{A12FA001-AC4F-418D-AE19-62706E023703}">
                      <ahyp:hlinkClr xmlns:ahyp="http://schemas.microsoft.com/office/drawing/2018/hyperlinkcolor" val="tx"/>
                    </a:ext>
                  </a:extLst>
                </a:hlinkClick>
              </a:rPr>
              <a:t> Violence Against Women Act of 1994</a:t>
            </a:r>
            <a:r>
              <a:rPr lang="en-US" sz="2400" b="1" dirty="0">
                <a:solidFill>
                  <a:schemeClr val="tx1"/>
                </a:solidFill>
                <a:latin typeface="Trebuchet MS" panose="020B0603020202020204" pitchFamily="34" charset="0"/>
              </a:rPr>
              <a:t> or </a:t>
            </a:r>
            <a:r>
              <a:rPr lang="en-US" sz="2400" b="1"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McKinney-Vento Homeless Assistance Act</a:t>
            </a:r>
            <a:r>
              <a:rPr lang="en-US" sz="2400" b="1" dirty="0">
                <a:solidFill>
                  <a:schemeClr val="tx1"/>
                </a:solidFill>
                <a:latin typeface="Trebuchet MS" panose="020B0603020202020204" pitchFamily="34" charset="0"/>
              </a:rPr>
              <a:t> definitions could be used to determine a client’s homeless status</a:t>
            </a:r>
            <a:r>
              <a:rPr lang="en-US" sz="2400" b="1" dirty="0">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7A18C598-EE75-405B-AEC0-D4ED4ABF33C6}"/>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221866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A929D-BDE8-4083-AF19-F2B2CB666D67}"/>
              </a:ext>
            </a:extLst>
          </p:cNvPr>
          <p:cNvSpPr>
            <a:spLocks noGrp="1"/>
          </p:cNvSpPr>
          <p:nvPr>
            <p:ph type="title"/>
          </p:nvPr>
        </p:nvSpPr>
        <p:spPr>
          <a:xfrm>
            <a:off x="3072809" y="610865"/>
            <a:ext cx="7410894" cy="561049"/>
          </a:xfrm>
        </p:spPr>
        <p:txBody>
          <a:bodyPr>
            <a:normAutofit fontScale="90000"/>
          </a:bodyPr>
          <a:lstStyle/>
          <a:p>
            <a:pPr algn="ctr"/>
            <a:r>
              <a:rPr lang="en-US" dirty="0">
                <a:latin typeface="Trebuchet MS" panose="020B0603020202020204" pitchFamily="34" charset="0"/>
              </a:rPr>
              <a:t>Low-Income: Homeless</a:t>
            </a:r>
          </a:p>
        </p:txBody>
      </p:sp>
      <p:sp>
        <p:nvSpPr>
          <p:cNvPr id="5" name="Content Placeholder 4">
            <a:extLst>
              <a:ext uri="{FF2B5EF4-FFF2-40B4-BE49-F238E27FC236}">
                <a16:creationId xmlns:a16="http://schemas.microsoft.com/office/drawing/2014/main" id="{DD66AA2D-E3D9-4748-BCFF-DFF3B34E6595}"/>
              </a:ext>
            </a:extLst>
          </p:cNvPr>
          <p:cNvSpPr>
            <a:spLocks noGrp="1"/>
          </p:cNvSpPr>
          <p:nvPr>
            <p:ph idx="1"/>
          </p:nvPr>
        </p:nvSpPr>
        <p:spPr>
          <a:xfrm>
            <a:off x="838200" y="2307265"/>
            <a:ext cx="10515600" cy="3869698"/>
          </a:xfrm>
        </p:spPr>
        <p:txBody>
          <a:bodyPr numCol="2">
            <a:normAutofit/>
          </a:bodyPr>
          <a:lstStyle/>
          <a:p>
            <a:pPr marL="0" indent="0">
              <a:buNone/>
            </a:pPr>
            <a:r>
              <a:rPr lang="en-US" sz="2400" dirty="0">
                <a:solidFill>
                  <a:schemeClr val="tx1"/>
                </a:solidFill>
                <a:latin typeface="Trebuchet MS" panose="020B0603020202020204" pitchFamily="34" charset="0"/>
              </a:rPr>
              <a:t>If “Yes” is populated on the “Homeless” on the Characteristics and Barriers screen of the application, the client will be determined as Low-Income. </a:t>
            </a:r>
            <a:endParaRPr lang="en-US" sz="2400" dirty="0">
              <a:solidFill>
                <a:schemeClr val="tx1"/>
              </a:solidFill>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9A2B1DFF-C907-4E90-86A2-228CD6E5693C}"/>
              </a:ext>
            </a:extLst>
          </p:cNvPr>
          <p:cNvSpPr>
            <a:spLocks noGrp="1"/>
          </p:cNvSpPr>
          <p:nvPr>
            <p:ph type="ftr" sz="quarter" idx="11"/>
          </p:nvPr>
        </p:nvSpPr>
        <p:spPr/>
        <p:txBody>
          <a:bodyPr/>
          <a:lstStyle/>
          <a:p>
            <a:r>
              <a:rPr lang="en-US" dirty="0"/>
              <a:t>June 15th, 2023  </a:t>
            </a:r>
          </a:p>
        </p:txBody>
      </p:sp>
      <p:pic>
        <p:nvPicPr>
          <p:cNvPr id="7" name="Picture 6">
            <a:extLst>
              <a:ext uri="{FF2B5EF4-FFF2-40B4-BE49-F238E27FC236}">
                <a16:creationId xmlns:a16="http://schemas.microsoft.com/office/drawing/2014/main" id="{EB58ED0E-5B9B-62C3-BC50-ADCAA6D7453C}"/>
              </a:ext>
            </a:extLst>
          </p:cNvPr>
          <p:cNvPicPr>
            <a:picLocks noChangeAspect="1"/>
          </p:cNvPicPr>
          <p:nvPr/>
        </p:nvPicPr>
        <p:blipFill>
          <a:blip r:embed="rId2"/>
          <a:stretch>
            <a:fillRect/>
          </a:stretch>
        </p:blipFill>
        <p:spPr>
          <a:xfrm>
            <a:off x="6397673" y="1379995"/>
            <a:ext cx="5410955" cy="4429772"/>
          </a:xfrm>
          <a:prstGeom prst="rect">
            <a:avLst/>
          </a:prstGeom>
        </p:spPr>
      </p:pic>
      <p:sp>
        <p:nvSpPr>
          <p:cNvPr id="8" name="Left Arrow 4">
            <a:extLst>
              <a:ext uri="{FF2B5EF4-FFF2-40B4-BE49-F238E27FC236}">
                <a16:creationId xmlns:a16="http://schemas.microsoft.com/office/drawing/2014/main" id="{87FE1F7F-1D74-0D21-83E0-2C9400FD49FE}"/>
              </a:ext>
            </a:extLst>
          </p:cNvPr>
          <p:cNvSpPr/>
          <p:nvPr/>
        </p:nvSpPr>
        <p:spPr>
          <a:xfrm>
            <a:off x="9551914" y="3875008"/>
            <a:ext cx="717804"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7927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0BE9-0818-4168-A2E8-55AB1F2B725D}"/>
              </a:ext>
            </a:extLst>
          </p:cNvPr>
          <p:cNvSpPr>
            <a:spLocks noGrp="1"/>
          </p:cNvSpPr>
          <p:nvPr>
            <p:ph type="title"/>
          </p:nvPr>
        </p:nvSpPr>
        <p:spPr>
          <a:xfrm>
            <a:off x="2679700" y="610865"/>
            <a:ext cx="7578205" cy="964717"/>
          </a:xfrm>
        </p:spPr>
        <p:txBody>
          <a:bodyPr>
            <a:normAutofit fontScale="90000"/>
          </a:bodyPr>
          <a:lstStyle/>
          <a:p>
            <a:pPr algn="ctr"/>
            <a:r>
              <a:rPr lang="en-US" dirty="0">
                <a:latin typeface="Trebuchet MS" panose="020B0603020202020204" pitchFamily="34" charset="0"/>
              </a:rPr>
              <a:t>Low-Income: </a:t>
            </a:r>
            <a:br>
              <a:rPr lang="en-US" dirty="0">
                <a:latin typeface="Trebuchet MS" panose="020B0603020202020204" pitchFamily="34" charset="0"/>
              </a:rPr>
            </a:br>
            <a:r>
              <a:rPr lang="en-US" dirty="0">
                <a:latin typeface="Trebuchet MS" panose="020B0603020202020204" pitchFamily="34" charset="0"/>
              </a:rPr>
              <a:t> Free or Reduced Priced Lunch</a:t>
            </a:r>
          </a:p>
        </p:txBody>
      </p:sp>
      <p:sp>
        <p:nvSpPr>
          <p:cNvPr id="3" name="Content Placeholder 2">
            <a:extLst>
              <a:ext uri="{FF2B5EF4-FFF2-40B4-BE49-F238E27FC236}">
                <a16:creationId xmlns:a16="http://schemas.microsoft.com/office/drawing/2014/main" id="{11EBC323-F8C9-4431-89A4-801290999F9B}"/>
              </a:ext>
            </a:extLst>
          </p:cNvPr>
          <p:cNvSpPr>
            <a:spLocks noGrp="1"/>
          </p:cNvSpPr>
          <p:nvPr>
            <p:ph idx="1"/>
          </p:nvPr>
        </p:nvSpPr>
        <p:spPr>
          <a:xfrm>
            <a:off x="1878676" y="2236763"/>
            <a:ext cx="8948477" cy="3940200"/>
          </a:xfrm>
        </p:spPr>
        <p:txBody>
          <a:bodyPr>
            <a:normAutofit/>
          </a:bodyPr>
          <a:lstStyle/>
          <a:p>
            <a:pPr marL="0" indent="0">
              <a:buNone/>
            </a:pPr>
            <a:r>
              <a:rPr lang="en-US" sz="2400" dirty="0">
                <a:solidFill>
                  <a:schemeClr val="tx1"/>
                </a:solidFill>
                <a:latin typeface="Trebuchet MS" panose="020B0603020202020204" pitchFamily="34" charset="0"/>
              </a:rPr>
              <a:t>Receives or is eligible to receive a free or reduced-price lunch under the </a:t>
            </a:r>
          </a:p>
          <a:p>
            <a:pPr marL="0" indent="0" algn="ctr">
              <a:buNone/>
            </a:pPr>
            <a:r>
              <a:rPr lang="en-US" sz="2400" b="1" dirty="0">
                <a:solidFill>
                  <a:srgbClr val="0000FF"/>
                </a:solidFill>
                <a:hlinkClick r:id="rId2">
                  <a:extLst>
                    <a:ext uri="{A12FA001-AC4F-418D-AE19-62706E023703}">
                      <ahyp:hlinkClr xmlns:ahyp="http://schemas.microsoft.com/office/drawing/2018/hyperlinkcolor" val="tx"/>
                    </a:ext>
                  </a:extLst>
                </a:hlinkClick>
              </a:rPr>
              <a:t>Richard B. Russell National School Lunch Act</a:t>
            </a:r>
          </a:p>
          <a:p>
            <a:pPr marL="0" indent="0" algn="ctr">
              <a:buNone/>
            </a:pPr>
            <a:endParaRPr lang="en-US" sz="2400" b="1" dirty="0">
              <a:solidFill>
                <a:srgbClr val="0000FF"/>
              </a:solidFill>
              <a:hlinkClick r:id="rId2">
                <a:extLst>
                  <a:ext uri="{A12FA001-AC4F-418D-AE19-62706E023703}">
                    <ahyp:hlinkClr xmlns:ahyp="http://schemas.microsoft.com/office/drawing/2018/hyperlinkcolor" val="tx"/>
                  </a:ext>
                </a:extLst>
              </a:hlinkClick>
            </a:endParaRPr>
          </a:p>
          <a:p>
            <a:pPr marL="0" indent="0">
              <a:buNone/>
            </a:pPr>
            <a:r>
              <a:rPr lang="en-US" sz="2400" b="1" dirty="0">
                <a:solidFill>
                  <a:schemeClr val="tx1"/>
                </a:solidFill>
                <a:effectLst>
                  <a:outerShdw blurRad="38100" dist="38100" dir="2700000" algn="tl">
                    <a:srgbClr val="000000">
                      <a:alpha val="43137"/>
                    </a:srgbClr>
                  </a:outerShdw>
                </a:effectLst>
                <a:latin typeface="Trebuchet MS" panose="020B0603020202020204" pitchFamily="34" charset="0"/>
              </a:rPr>
              <a:t>Criteria for In-School Youth Only</a:t>
            </a:r>
          </a:p>
          <a:p>
            <a:pPr indent="-91440">
              <a:buFont typeface="Arial" panose="020B0604020202020204" pitchFamily="34" charset="0"/>
              <a:buChar char="•"/>
            </a:pPr>
            <a:r>
              <a:rPr lang="en-US" sz="2400" dirty="0">
                <a:solidFill>
                  <a:schemeClr val="tx1"/>
                </a:solidFill>
                <a:latin typeface="Trebuchet MS" panose="020B0603020202020204" pitchFamily="34" charset="0"/>
              </a:rPr>
              <a:t>	Must have documentation from school</a:t>
            </a:r>
            <a:endParaRPr lang="en-US" sz="2400" dirty="0">
              <a:latin typeface="Trebuchet MS" panose="020B0603020202020204" pitchFamily="34" charset="0"/>
            </a:endParaRPr>
          </a:p>
          <a:p>
            <a:pPr marL="0" indent="0">
              <a:buNone/>
            </a:pPr>
            <a:r>
              <a:rPr lang="en-US" sz="2400" b="1" dirty="0">
                <a:solidFill>
                  <a:srgbClr val="0000FF"/>
                </a:solidFill>
                <a:hlinkClick r:id="rId2">
                  <a:extLst>
                    <a:ext uri="{A12FA001-AC4F-418D-AE19-62706E023703}">
                      <ahyp:hlinkClr xmlns:ahyp="http://schemas.microsoft.com/office/drawing/2018/hyperlinkcolor" val="tx"/>
                    </a:ext>
                  </a:extLst>
                </a:hlinkClick>
              </a:rPr>
              <a:t> </a:t>
            </a:r>
            <a:endParaRPr lang="en-US" sz="2400" b="1" dirty="0">
              <a:solidFill>
                <a:srgbClr val="0000FF"/>
              </a:solidFill>
            </a:endParaRPr>
          </a:p>
          <a:p>
            <a:pPr marL="0" indent="0">
              <a:buNone/>
            </a:pPr>
            <a:endParaRPr lang="en-US" sz="2400" b="1" dirty="0">
              <a:effectLst>
                <a:outerShdw blurRad="38100" dist="38100" dir="2700000" algn="tl">
                  <a:srgbClr val="000000">
                    <a:alpha val="43137"/>
                  </a:srgbClr>
                </a:outerShdw>
              </a:effectLst>
              <a:latin typeface="Trebuchet MS" panose="020B0603020202020204" pitchFamily="34" charset="0"/>
            </a:endParaRPr>
          </a:p>
        </p:txBody>
      </p:sp>
      <p:sp>
        <p:nvSpPr>
          <p:cNvPr id="4" name="Footer Placeholder 3">
            <a:extLst>
              <a:ext uri="{FF2B5EF4-FFF2-40B4-BE49-F238E27FC236}">
                <a16:creationId xmlns:a16="http://schemas.microsoft.com/office/drawing/2014/main" id="{7D7B94D9-F6B4-4E85-96F9-5ADD9FEDAE05}"/>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79808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247C-5082-4B17-A3D3-5C75AE36BC8A}"/>
              </a:ext>
            </a:extLst>
          </p:cNvPr>
          <p:cNvSpPr>
            <a:spLocks noGrp="1"/>
          </p:cNvSpPr>
          <p:nvPr>
            <p:ph type="title"/>
          </p:nvPr>
        </p:nvSpPr>
        <p:spPr>
          <a:xfrm>
            <a:off x="2842954" y="610865"/>
            <a:ext cx="7547956" cy="753701"/>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Low-Income: </a:t>
            </a:r>
            <a:br>
              <a:rPr lang="en-US" dirty="0">
                <a:latin typeface="Trebuchet MS" panose="020B0603020202020204" pitchFamily="34" charset="0"/>
                <a:cs typeface="Traditional Arabic" panose="02020603050405020304" pitchFamily="18" charset="-78"/>
              </a:rPr>
            </a:br>
            <a:r>
              <a:rPr lang="en-US" dirty="0">
                <a:latin typeface="Trebuchet MS" panose="020B0603020202020204" pitchFamily="34" charset="0"/>
                <a:cs typeface="Traditional Arabic" panose="02020603050405020304" pitchFamily="18" charset="-78"/>
              </a:rPr>
              <a:t>Free or Reduced Priced Lunch</a:t>
            </a:r>
            <a:endParaRPr lang="en-US" dirty="0"/>
          </a:p>
        </p:txBody>
      </p:sp>
      <p:sp>
        <p:nvSpPr>
          <p:cNvPr id="4" name="Footer Placeholder 3">
            <a:extLst>
              <a:ext uri="{FF2B5EF4-FFF2-40B4-BE49-F238E27FC236}">
                <a16:creationId xmlns:a16="http://schemas.microsoft.com/office/drawing/2014/main" id="{76486648-232D-4858-83F1-BACA601F0D05}"/>
              </a:ext>
            </a:extLst>
          </p:cNvPr>
          <p:cNvSpPr>
            <a:spLocks noGrp="1"/>
          </p:cNvSpPr>
          <p:nvPr>
            <p:ph type="ftr" sz="quarter" idx="11"/>
          </p:nvPr>
        </p:nvSpPr>
        <p:spPr/>
        <p:txBody>
          <a:bodyPr/>
          <a:lstStyle/>
          <a:p>
            <a:r>
              <a:rPr lang="en-US" dirty="0"/>
              <a:t>June 15th, 2023  </a:t>
            </a:r>
          </a:p>
        </p:txBody>
      </p:sp>
      <p:sp>
        <p:nvSpPr>
          <p:cNvPr id="8" name="Content Placeholder 7">
            <a:extLst>
              <a:ext uri="{FF2B5EF4-FFF2-40B4-BE49-F238E27FC236}">
                <a16:creationId xmlns:a16="http://schemas.microsoft.com/office/drawing/2014/main" id="{01DC17C0-533A-4B91-99D9-9A96FA09B0C0}"/>
              </a:ext>
            </a:extLst>
          </p:cNvPr>
          <p:cNvSpPr>
            <a:spLocks noGrp="1"/>
          </p:cNvSpPr>
          <p:nvPr>
            <p:ph idx="1"/>
          </p:nvPr>
        </p:nvSpPr>
        <p:spPr/>
        <p:txBody>
          <a:bodyPr/>
          <a:lstStyle/>
          <a:p>
            <a:r>
              <a:rPr lang="en-US" sz="2400" dirty="0">
                <a:solidFill>
                  <a:schemeClr val="tx1"/>
                </a:solidFill>
                <a:latin typeface="Trebuchet MS" panose="020B0603020202020204" pitchFamily="34" charset="0"/>
              </a:rPr>
              <a:t>TEGL 21-16 and our Low-Income Policy clarified that “In schools where the whole school automatically receives free or reduced-price lunch, WIOA programs must base Low-Income status on an individual student’s eligibility to receive free or reduced-price lunch or on meeting one of the other Low-Income categories under WIOA”</a:t>
            </a:r>
            <a:endParaRPr lang="en-US" sz="2400" u="sng"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Meaning if only whole school criteria is used for free or reduced lunch, you cannot use this method to determine Low-Income criteria and must use one of the other Low-Income categories to determine an individual’s Low-Income status   </a:t>
            </a:r>
          </a:p>
          <a:p>
            <a:endParaRPr lang="en-US" dirty="0"/>
          </a:p>
        </p:txBody>
      </p:sp>
    </p:spTree>
    <p:extLst>
      <p:ext uri="{BB962C8B-B14F-4D97-AF65-F5344CB8AC3E}">
        <p14:creationId xmlns:p14="http://schemas.microsoft.com/office/powerpoint/2010/main" val="382408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8" y="681037"/>
            <a:ext cx="6962843" cy="764991"/>
          </a:xfrm>
        </p:spPr>
        <p:txBody>
          <a:bodyPr>
            <a:normAutofit/>
          </a:bodyPr>
          <a:lstStyle/>
          <a:p>
            <a:pPr algn="ctr"/>
            <a:r>
              <a:rPr lang="en-US" sz="4000" dirty="0">
                <a:latin typeface="Trebuchet MS" panose="020B0603020202020204" pitchFamily="34" charset="0"/>
              </a:rPr>
              <a:t>Federal Guidance</a:t>
            </a:r>
          </a:p>
        </p:txBody>
      </p:sp>
      <p:sp>
        <p:nvSpPr>
          <p:cNvPr id="6" name="Content Placeholder 5"/>
          <p:cNvSpPr>
            <a:spLocks noGrp="1"/>
          </p:cNvSpPr>
          <p:nvPr>
            <p:ph idx="1"/>
          </p:nvPr>
        </p:nvSpPr>
        <p:spPr/>
        <p:txBody>
          <a:bodyPr>
            <a:normAutofit/>
          </a:bodyPr>
          <a:lstStyle/>
          <a:p>
            <a:pPr>
              <a:buFont typeface="Arial" panose="020B0604020202020204" pitchFamily="34" charset="0"/>
              <a:buChar char="•"/>
            </a:pPr>
            <a:r>
              <a:rPr lang="en-US" sz="2400" dirty="0">
                <a:solidFill>
                  <a:schemeClr val="tx1"/>
                </a:solidFill>
                <a:latin typeface="Trebuchet MS" panose="020B0603020202020204" pitchFamily="34" charset="0"/>
                <a:cs typeface="Calibri" panose="020F0502020204030204" pitchFamily="34" charset="0"/>
              </a:rPr>
              <a:t>Workforce Innovation and Opportunity Act of 2014 is the overall driving factor for all the WIOA programs</a:t>
            </a:r>
          </a:p>
          <a:p>
            <a:pPr>
              <a:buFont typeface="Arial" panose="020B0604020202020204" pitchFamily="34" charset="0"/>
              <a:buChar char="•"/>
            </a:pPr>
            <a:r>
              <a:rPr lang="en-US" altLang="en-US" sz="2400" dirty="0">
                <a:solidFill>
                  <a:schemeClr val="tx1"/>
                </a:solidFill>
                <a:latin typeface="Trebuchet MS" panose="020B0603020202020204" pitchFamily="34" charset="0"/>
                <a:cs typeface="Calibri" panose="020F0502020204030204" pitchFamily="34" charset="0"/>
              </a:rPr>
              <a:t>TEGL 19-16 – Guidance on Services Provided through Adult and Dislocated Worker under WIOA – dated March 1</a:t>
            </a:r>
            <a:r>
              <a:rPr lang="en-US" altLang="en-US" sz="2400" baseline="30000" dirty="0">
                <a:solidFill>
                  <a:schemeClr val="tx1"/>
                </a:solidFill>
                <a:latin typeface="Trebuchet MS" panose="020B0603020202020204" pitchFamily="34" charset="0"/>
                <a:cs typeface="Calibri" panose="020F0502020204030204" pitchFamily="34" charset="0"/>
              </a:rPr>
              <a:t>st</a:t>
            </a:r>
            <a:r>
              <a:rPr lang="en-US" altLang="en-US" sz="2400" dirty="0">
                <a:solidFill>
                  <a:schemeClr val="tx1"/>
                </a:solidFill>
                <a:latin typeface="Trebuchet MS" panose="020B0603020202020204" pitchFamily="34" charset="0"/>
                <a:cs typeface="Calibri" panose="020F0502020204030204" pitchFamily="34" charset="0"/>
              </a:rPr>
              <a:t>, 2017</a:t>
            </a:r>
          </a:p>
          <a:p>
            <a:pPr>
              <a:buFont typeface="Arial" panose="020B0604020202020204" pitchFamily="34" charset="0"/>
              <a:buChar char="•"/>
            </a:pPr>
            <a:r>
              <a:rPr lang="en-US" altLang="en-US" sz="2400" dirty="0">
                <a:solidFill>
                  <a:schemeClr val="tx1"/>
                </a:solidFill>
                <a:latin typeface="Trebuchet MS" panose="020B0603020202020204" pitchFamily="34" charset="0"/>
                <a:cs typeface="Calibri" panose="020F0502020204030204" pitchFamily="34" charset="0"/>
              </a:rPr>
              <a:t>TEGL 21-16 – Third WIOA Title I Youth Formula Program Guidance – dated March 2</a:t>
            </a:r>
            <a:r>
              <a:rPr lang="en-US" altLang="en-US" sz="2400" baseline="30000" dirty="0">
                <a:solidFill>
                  <a:schemeClr val="tx1"/>
                </a:solidFill>
                <a:latin typeface="Trebuchet MS" panose="020B0603020202020204" pitchFamily="34" charset="0"/>
                <a:cs typeface="Calibri" panose="020F0502020204030204" pitchFamily="34" charset="0"/>
              </a:rPr>
              <a:t>nd</a:t>
            </a:r>
            <a:r>
              <a:rPr lang="en-US" altLang="en-US" sz="2400" dirty="0">
                <a:solidFill>
                  <a:schemeClr val="tx1"/>
                </a:solidFill>
                <a:latin typeface="Trebuchet MS" panose="020B0603020202020204" pitchFamily="34" charset="0"/>
                <a:cs typeface="Calibri" panose="020F0502020204030204" pitchFamily="34" charset="0"/>
              </a:rPr>
              <a:t>, 2017</a:t>
            </a:r>
          </a:p>
          <a:p>
            <a:pPr lvl="1">
              <a:buFont typeface="Arial" panose="020B0604020202020204" pitchFamily="34" charset="0"/>
              <a:buChar char="•"/>
            </a:pPr>
            <a:r>
              <a:rPr lang="en-US" altLang="en-US" sz="2000"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sz="2000" baseline="30000" dirty="0">
                <a:solidFill>
                  <a:schemeClr val="tx1"/>
                </a:solidFill>
                <a:latin typeface="Trebuchet MS" panose="020B0603020202020204" pitchFamily="34" charset="0"/>
                <a:cs typeface="Traditional Arabic" panose="02020603050405020304" pitchFamily="18" charset="-78"/>
              </a:rPr>
              <a:t>th</a:t>
            </a:r>
            <a:r>
              <a:rPr lang="en-US" altLang="en-US" sz="2000" dirty="0">
                <a:solidFill>
                  <a:schemeClr val="tx1"/>
                </a:solidFill>
                <a:latin typeface="Trebuchet MS" panose="020B0603020202020204" pitchFamily="34" charset="0"/>
                <a:cs typeface="Traditional Arabic" panose="02020603050405020304" pitchFamily="18" charset="-78"/>
              </a:rPr>
              <a:t>, 2021 – Deals with the updated process for Determining Low Income for Youth Living in a High Poverty Area</a:t>
            </a:r>
          </a:p>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TEGL 09-22 – WIOA Title I Youth Formula Guidance – dated March 2</a:t>
            </a:r>
            <a:r>
              <a:rPr lang="en-US" altLang="en-US" sz="2400" baseline="30000" dirty="0">
                <a:solidFill>
                  <a:schemeClr val="tx1"/>
                </a:solidFill>
                <a:latin typeface="Trebuchet MS" panose="020B0603020202020204" pitchFamily="34" charset="0"/>
                <a:cs typeface="Traditional Arabic" panose="02020603050405020304" pitchFamily="18" charset="-78"/>
              </a:rPr>
              <a:t>nd</a:t>
            </a:r>
            <a:r>
              <a:rPr lang="en-US" altLang="en-US" sz="2400" dirty="0">
                <a:solidFill>
                  <a:schemeClr val="tx1"/>
                </a:solidFill>
                <a:latin typeface="Trebuchet MS" panose="020B0603020202020204" pitchFamily="34" charset="0"/>
                <a:cs typeface="Traditional Arabic" panose="02020603050405020304" pitchFamily="18" charset="-78"/>
              </a:rPr>
              <a:t>, 2023</a:t>
            </a:r>
          </a:p>
          <a:p>
            <a:pPr>
              <a:buFont typeface="Wingdings" panose="05000000000000000000" pitchFamily="2" charset="2"/>
              <a:buChar char="Ø"/>
            </a:pPr>
            <a:endParaRPr lang="en-US" altLang="en-US" sz="2300" dirty="0">
              <a:cs typeface="Traditional Arabic" panose="02020603050405020304" pitchFamily="18" charset="-78"/>
            </a:endParaRPr>
          </a:p>
          <a:p>
            <a:pPr>
              <a:lnSpc>
                <a:spcPct val="110000"/>
              </a:lnSpc>
              <a:buClr>
                <a:schemeClr val="tx2"/>
              </a:buClr>
              <a:buFont typeface="Wingdings" panose="05000000000000000000" pitchFamily="2" charset="2"/>
              <a:buChar char="Ø"/>
              <a:defRPr/>
            </a:pPr>
            <a:endParaRPr lang="en-US" sz="2400" dirty="0"/>
          </a:p>
        </p:txBody>
      </p:sp>
      <p:sp>
        <p:nvSpPr>
          <p:cNvPr id="2" name="Footer Placeholder 1">
            <a:extLst>
              <a:ext uri="{FF2B5EF4-FFF2-40B4-BE49-F238E27FC236}">
                <a16:creationId xmlns:a16="http://schemas.microsoft.com/office/drawing/2014/main" id="{92F67BDF-1037-491C-BCEF-81FB06152199}"/>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401493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6F08-C91D-4998-964B-84F10FF67F2E}"/>
              </a:ext>
            </a:extLst>
          </p:cNvPr>
          <p:cNvSpPr>
            <a:spLocks noGrp="1"/>
          </p:cNvSpPr>
          <p:nvPr>
            <p:ph type="title"/>
          </p:nvPr>
        </p:nvSpPr>
        <p:spPr>
          <a:xfrm>
            <a:off x="3211009" y="610865"/>
            <a:ext cx="7406191" cy="982277"/>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Low-Income:    </a:t>
            </a:r>
            <a:br>
              <a:rPr lang="en-US" dirty="0">
                <a:latin typeface="Trebuchet MS" panose="020B0603020202020204" pitchFamily="34" charset="0"/>
                <a:cs typeface="Traditional Arabic" panose="02020603050405020304" pitchFamily="18" charset="-78"/>
              </a:rPr>
            </a:br>
            <a:r>
              <a:rPr lang="en-US" dirty="0">
                <a:latin typeface="Trebuchet MS" panose="020B0603020202020204" pitchFamily="34" charset="0"/>
                <a:cs typeface="Traditional Arabic" panose="02020603050405020304" pitchFamily="18" charset="-78"/>
              </a:rPr>
              <a:t>Free or Reduced Priced Lunch</a:t>
            </a:r>
            <a:endParaRPr lang="en-US" dirty="0"/>
          </a:p>
        </p:txBody>
      </p:sp>
      <p:sp>
        <p:nvSpPr>
          <p:cNvPr id="3" name="Content Placeholder 2">
            <a:extLst>
              <a:ext uri="{FF2B5EF4-FFF2-40B4-BE49-F238E27FC236}">
                <a16:creationId xmlns:a16="http://schemas.microsoft.com/office/drawing/2014/main" id="{7E50E690-28A9-44B8-B24C-809CAE9AD505}"/>
              </a:ext>
            </a:extLst>
          </p:cNvPr>
          <p:cNvSpPr>
            <a:spLocks noGrp="1"/>
          </p:cNvSpPr>
          <p:nvPr>
            <p:ph idx="1"/>
          </p:nvPr>
        </p:nvSpPr>
        <p:spPr>
          <a:xfrm>
            <a:off x="838201" y="2293034"/>
            <a:ext cx="7645923" cy="3883929"/>
          </a:xfrm>
        </p:spPr>
        <p:txBody>
          <a:bodyPr numCol="2">
            <a:normAutofit/>
          </a:bodyPr>
          <a:lstStyle/>
          <a:p>
            <a:pPr marL="0" indent="0">
              <a:buNone/>
            </a:pPr>
            <a:r>
              <a:rPr lang="en-US" sz="2400" b="1" dirty="0">
                <a:solidFill>
                  <a:prstClr val="black"/>
                </a:solidFill>
                <a:latin typeface="Trebuchet MS" panose="020B0603020202020204" pitchFamily="34" charset="0"/>
              </a:rPr>
              <a:t>Youth Barriers” screen is where the “Free or Reduced-Price Lunch” question is housed – if an </a:t>
            </a:r>
            <a:r>
              <a:rPr lang="en-US" sz="2400" b="1" u="sng" dirty="0">
                <a:solidFill>
                  <a:prstClr val="black"/>
                </a:solidFill>
                <a:latin typeface="Trebuchet MS" panose="020B0603020202020204" pitchFamily="34" charset="0"/>
              </a:rPr>
              <a:t>In-School Youth client </a:t>
            </a:r>
            <a:r>
              <a:rPr lang="en-US" sz="2400" b="1" dirty="0">
                <a:solidFill>
                  <a:prstClr val="black"/>
                </a:solidFill>
                <a:latin typeface="Trebuchet MS" panose="020B0603020202020204" pitchFamily="34" charset="0"/>
              </a:rPr>
              <a:t>has a response of “Yes” the client will be determined as Low-Income.</a:t>
            </a:r>
            <a:endParaRPr lang="en-US" sz="2400" dirty="0">
              <a:latin typeface="Trebuchet MS" panose="020B0603020202020204" pitchFamily="34" charset="0"/>
            </a:endParaRPr>
          </a:p>
          <a:p>
            <a:endParaRPr lang="en-US" sz="20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4C3CCC79-BD2D-4099-BBEE-21DA2B6C03E1}"/>
              </a:ext>
            </a:extLst>
          </p:cNvPr>
          <p:cNvSpPr>
            <a:spLocks noGrp="1"/>
          </p:cNvSpPr>
          <p:nvPr>
            <p:ph type="ftr" sz="quarter" idx="11"/>
          </p:nvPr>
        </p:nvSpPr>
        <p:spPr/>
        <p:txBody>
          <a:bodyPr/>
          <a:lstStyle/>
          <a:p>
            <a:r>
              <a:rPr lang="en-US" dirty="0"/>
              <a:t>June 15th, 2023  </a:t>
            </a:r>
          </a:p>
        </p:txBody>
      </p:sp>
      <p:pic>
        <p:nvPicPr>
          <p:cNvPr id="8" name="Picture 7">
            <a:extLst>
              <a:ext uri="{FF2B5EF4-FFF2-40B4-BE49-F238E27FC236}">
                <a16:creationId xmlns:a16="http://schemas.microsoft.com/office/drawing/2014/main" id="{DFA2752E-882B-60EA-6979-0ACCC1CE7C5A}"/>
              </a:ext>
            </a:extLst>
          </p:cNvPr>
          <p:cNvPicPr>
            <a:picLocks noChangeAspect="1"/>
          </p:cNvPicPr>
          <p:nvPr/>
        </p:nvPicPr>
        <p:blipFill>
          <a:blip r:embed="rId2"/>
          <a:stretch>
            <a:fillRect/>
          </a:stretch>
        </p:blipFill>
        <p:spPr>
          <a:xfrm>
            <a:off x="5843009" y="1788751"/>
            <a:ext cx="5458587" cy="4227159"/>
          </a:xfrm>
          <a:prstGeom prst="rect">
            <a:avLst/>
          </a:prstGeom>
        </p:spPr>
      </p:pic>
      <p:sp>
        <p:nvSpPr>
          <p:cNvPr id="9" name="Left Arrow 4">
            <a:extLst>
              <a:ext uri="{FF2B5EF4-FFF2-40B4-BE49-F238E27FC236}">
                <a16:creationId xmlns:a16="http://schemas.microsoft.com/office/drawing/2014/main" id="{FE8315EF-51CF-AFC3-C08B-07BBD5EF5303}"/>
              </a:ext>
            </a:extLst>
          </p:cNvPr>
          <p:cNvSpPr/>
          <p:nvPr/>
        </p:nvSpPr>
        <p:spPr>
          <a:xfrm>
            <a:off x="10635995" y="4394199"/>
            <a:ext cx="717804" cy="2508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740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2878-2C18-4AAC-BB70-5B1748468B88}"/>
              </a:ext>
            </a:extLst>
          </p:cNvPr>
          <p:cNvSpPr>
            <a:spLocks noGrp="1"/>
          </p:cNvSpPr>
          <p:nvPr>
            <p:ph type="title"/>
          </p:nvPr>
        </p:nvSpPr>
        <p:spPr>
          <a:xfrm>
            <a:off x="2369714" y="610865"/>
            <a:ext cx="9015210" cy="773435"/>
          </a:xfrm>
        </p:spPr>
        <p:txBody>
          <a:bodyPr vert="horz" lIns="91440" tIns="45720" rIns="91440" bIns="45720" rtlCol="0" anchor="ctr">
            <a:noAutofit/>
          </a:bodyPr>
          <a:lstStyle/>
          <a:p>
            <a:pPr algn="ctr"/>
            <a:r>
              <a:rPr lang="en-US" sz="4000" dirty="0">
                <a:latin typeface="Trebuchet MS" panose="020B0603020202020204" pitchFamily="34" charset="0"/>
              </a:rPr>
              <a:t>Question about Free or Reduced Priced Lunch</a:t>
            </a:r>
            <a:endParaRPr lang="en-US" sz="4000" kern="1200" dirty="0">
              <a:solidFill>
                <a:schemeClr val="tx1"/>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88644522-558C-4E4A-BDA0-70ABBC2AE293}"/>
              </a:ext>
            </a:extLst>
          </p:cNvPr>
          <p:cNvSpPr>
            <a:spLocks noGrp="1"/>
          </p:cNvSpPr>
          <p:nvPr>
            <p:ph idx="1"/>
          </p:nvPr>
        </p:nvSpPr>
        <p:spPr>
          <a:xfrm>
            <a:off x="1333500" y="2343955"/>
            <a:ext cx="9918700" cy="3833008"/>
          </a:xfrm>
        </p:spPr>
        <p:txBody>
          <a:bodyPr vert="horz" lIns="91440" tIns="45720" rIns="91440" bIns="45720" rtlCol="0">
            <a:normAutofit/>
          </a:bodyPr>
          <a:lstStyle/>
          <a:p>
            <a:pPr marL="0" indent="0">
              <a:buNone/>
            </a:pPr>
            <a:r>
              <a:rPr lang="en-US" sz="2400" b="1" dirty="0">
                <a:solidFill>
                  <a:schemeClr val="tx1"/>
                </a:solidFill>
                <a:latin typeface="Trebuchet MS" panose="020B0603020202020204" pitchFamily="34" charset="0"/>
              </a:rPr>
              <a:t>Q – Sally is currently a Junior in H.S., and in the school district she attends, all students are eligible for free lunch. She has applied for WIOA services, what documentation would be needed to support her WIOA Low-Income Criteria due to free or reduced lunch?  </a:t>
            </a:r>
            <a:r>
              <a:rPr lang="en-US" sz="2400" dirty="0">
                <a:solidFill>
                  <a:schemeClr val="tx1"/>
                </a:solidFill>
                <a:latin typeface="Trebuchet MS" panose="020B0603020202020204" pitchFamily="34" charset="0"/>
              </a:rPr>
              <a:t> </a:t>
            </a:r>
          </a:p>
          <a:p>
            <a:pPr>
              <a:buFont typeface="Arial" panose="020B0604020202020204" pitchFamily="34" charset="0"/>
              <a:buChar char="•"/>
            </a:pPr>
            <a:endParaRPr lang="en-US" sz="2000" dirty="0">
              <a:solidFill>
                <a:schemeClr val="tx1"/>
              </a:solidFill>
            </a:endParaRPr>
          </a:p>
        </p:txBody>
      </p:sp>
      <p:sp>
        <p:nvSpPr>
          <p:cNvPr id="4" name="Footer Placeholder 3">
            <a:extLst>
              <a:ext uri="{FF2B5EF4-FFF2-40B4-BE49-F238E27FC236}">
                <a16:creationId xmlns:a16="http://schemas.microsoft.com/office/drawing/2014/main" id="{8CC730D5-743B-42C0-A947-AAA9D7D7A0DA}"/>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1247453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240E-A357-48B1-A4D5-35A52A1B364F}"/>
              </a:ext>
            </a:extLst>
          </p:cNvPr>
          <p:cNvSpPr>
            <a:spLocks noGrp="1"/>
          </p:cNvSpPr>
          <p:nvPr>
            <p:ph type="title"/>
          </p:nvPr>
        </p:nvSpPr>
        <p:spPr>
          <a:xfrm>
            <a:off x="3111500" y="610865"/>
            <a:ext cx="7771147" cy="880310"/>
          </a:xfrm>
        </p:spPr>
        <p:txBody>
          <a:bodyPr>
            <a:normAutofit fontScale="90000"/>
          </a:bodyPr>
          <a:lstStyle/>
          <a:p>
            <a:pPr algn="ctr"/>
            <a:r>
              <a:rPr lang="en-US" dirty="0">
                <a:latin typeface="Trebuchet MS" panose="020B0603020202020204" pitchFamily="34" charset="0"/>
              </a:rPr>
              <a:t>Answer to Question about Free or Reduced Priced Lunch</a:t>
            </a:r>
          </a:p>
        </p:txBody>
      </p:sp>
      <p:sp>
        <p:nvSpPr>
          <p:cNvPr id="3" name="Content Placeholder 2">
            <a:extLst>
              <a:ext uri="{FF2B5EF4-FFF2-40B4-BE49-F238E27FC236}">
                <a16:creationId xmlns:a16="http://schemas.microsoft.com/office/drawing/2014/main" id="{B2291F26-F337-4FE3-A28C-7975DC667980}"/>
              </a:ext>
            </a:extLst>
          </p:cNvPr>
          <p:cNvSpPr>
            <a:spLocks noGrp="1"/>
          </p:cNvSpPr>
          <p:nvPr>
            <p:ph idx="1"/>
          </p:nvPr>
        </p:nvSpPr>
        <p:spPr>
          <a:xfrm>
            <a:off x="1397000" y="2228045"/>
            <a:ext cx="9956800" cy="3948918"/>
          </a:xfrm>
        </p:spPr>
        <p:txBody>
          <a:bodyPr>
            <a:normAutofit lnSpcReduction="10000"/>
          </a:bodyPr>
          <a:lstStyle/>
          <a:p>
            <a:pPr marL="0" indent="0">
              <a:buNone/>
            </a:pPr>
            <a:r>
              <a:rPr lang="en-US" dirty="0">
                <a:solidFill>
                  <a:schemeClr val="tx1"/>
                </a:solidFill>
                <a:latin typeface="Trebuchet MS" panose="020B0603020202020204" pitchFamily="34" charset="0"/>
              </a:rPr>
              <a:t>Q – Sally is currently a Junior in H.S., and in the school district she attends, all students are eligible for free lunch.  She has applied for WIOA services, what documentation would be needed to support her WIOA Low-Income Criteria due to free or reduced lunch?</a:t>
            </a:r>
          </a:p>
          <a:p>
            <a:pPr marL="0" indent="0">
              <a:buNone/>
            </a:pPr>
            <a:r>
              <a:rPr lang="en-US" b="1" dirty="0">
                <a:solidFill>
                  <a:schemeClr val="tx1"/>
                </a:solidFill>
                <a:latin typeface="Trebuchet MS" panose="020B0603020202020204" pitchFamily="34" charset="0"/>
              </a:rPr>
              <a:t>A – The documentation would need to specifically address that Sally herself, by name, is eligible for free or reduced lunch. If the school will not provide information about an individual, then the client must find another way to support WIOA Low-Income criteria.   </a:t>
            </a:r>
          </a:p>
        </p:txBody>
      </p:sp>
      <p:sp>
        <p:nvSpPr>
          <p:cNvPr id="4" name="Footer Placeholder 3">
            <a:extLst>
              <a:ext uri="{FF2B5EF4-FFF2-40B4-BE49-F238E27FC236}">
                <a16:creationId xmlns:a16="http://schemas.microsoft.com/office/drawing/2014/main" id="{623C5BD2-C70E-455C-A4D0-9F2727DA24F4}"/>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407367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34BC-13BA-4739-A613-40BD2A0D7180}"/>
              </a:ext>
            </a:extLst>
          </p:cNvPr>
          <p:cNvSpPr>
            <a:spLocks noGrp="1"/>
          </p:cNvSpPr>
          <p:nvPr>
            <p:ph type="title"/>
          </p:nvPr>
        </p:nvSpPr>
        <p:spPr>
          <a:xfrm>
            <a:off x="3211010" y="610865"/>
            <a:ext cx="7976279" cy="561049"/>
          </a:xfrm>
        </p:spPr>
        <p:txBody>
          <a:bodyPr>
            <a:normAutofit fontScale="90000"/>
          </a:bodyPr>
          <a:lstStyle/>
          <a:p>
            <a:pPr algn="ctr"/>
            <a:r>
              <a:rPr lang="en-US" dirty="0">
                <a:latin typeface="Trebuchet MS" panose="020B0603020202020204" pitchFamily="34" charset="0"/>
              </a:rPr>
              <a:t>Free or Reduced Lunch or P-EBT</a:t>
            </a:r>
            <a:endParaRPr lang="en-US" dirty="0"/>
          </a:p>
        </p:txBody>
      </p:sp>
      <p:sp>
        <p:nvSpPr>
          <p:cNvPr id="3" name="Content Placeholder 2">
            <a:extLst>
              <a:ext uri="{FF2B5EF4-FFF2-40B4-BE49-F238E27FC236}">
                <a16:creationId xmlns:a16="http://schemas.microsoft.com/office/drawing/2014/main" id="{94525B93-0BE0-4E68-A3D7-906DD4708941}"/>
              </a:ext>
            </a:extLst>
          </p:cNvPr>
          <p:cNvSpPr>
            <a:spLocks noGrp="1"/>
          </p:cNvSpPr>
          <p:nvPr>
            <p:ph idx="1"/>
          </p:nvPr>
        </p:nvSpPr>
        <p:spPr/>
        <p:txBody>
          <a:bodyPr/>
          <a:lstStyle/>
          <a:p>
            <a:r>
              <a:rPr lang="en-US" dirty="0">
                <a:solidFill>
                  <a:schemeClr val="tx1"/>
                </a:solidFill>
                <a:latin typeface="Trebuchet MS" panose="020B0603020202020204" pitchFamily="34" charset="0"/>
              </a:rPr>
              <a:t>In many instances, schools may have temporarily replaced the free or reduced-price lunch program with the IDHS’ Pandemic Electronic Benefits Transfer (P-EBT), which is part of a SNAP COVID-19 waiver </a:t>
            </a:r>
            <a:r>
              <a:rPr lang="en-US" u="sng" dirty="0">
                <a:latin typeface="Trebuchet MS" panose="020B0603020202020204" pitchFamily="34" charset="0"/>
                <a:hlinkClick r:id="rId2"/>
              </a:rPr>
              <a:t>SNAP COVID-19 Waivers | USDA-FNS</a:t>
            </a:r>
            <a:endParaRPr lang="en-US" dirty="0">
              <a:latin typeface="Trebuchet MS" panose="020B0603020202020204" pitchFamily="34" charset="0"/>
            </a:endParaRPr>
          </a:p>
          <a:p>
            <a:r>
              <a:rPr lang="en-US" dirty="0">
                <a:solidFill>
                  <a:schemeClr val="tx1"/>
                </a:solidFill>
                <a:latin typeface="Trebuchet MS" panose="020B0603020202020204" pitchFamily="34" charset="0"/>
              </a:rPr>
              <a:t>Big difference, free or reduced-priced lunch is the only criteria for the In-School Youth client Low-Income; where the P-EBT could be for Youth and any individual in the Youth’s WIOA Family for Low-Income criteria</a:t>
            </a:r>
          </a:p>
          <a:p>
            <a:endParaRPr lang="en-US" dirty="0"/>
          </a:p>
        </p:txBody>
      </p:sp>
      <p:sp>
        <p:nvSpPr>
          <p:cNvPr id="4" name="Footer Placeholder 3">
            <a:extLst>
              <a:ext uri="{FF2B5EF4-FFF2-40B4-BE49-F238E27FC236}">
                <a16:creationId xmlns:a16="http://schemas.microsoft.com/office/drawing/2014/main" id="{FCC3CC46-00F4-465F-9D7B-F2C2903C411D}"/>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067229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E0D3-3A0A-491B-B1DF-1A22695DDBDC}"/>
              </a:ext>
            </a:extLst>
          </p:cNvPr>
          <p:cNvSpPr>
            <a:spLocks noGrp="1"/>
          </p:cNvSpPr>
          <p:nvPr>
            <p:ph type="title"/>
          </p:nvPr>
        </p:nvSpPr>
        <p:spPr>
          <a:xfrm>
            <a:off x="3223354" y="610865"/>
            <a:ext cx="6487316" cy="561049"/>
          </a:xfrm>
        </p:spPr>
        <p:txBody>
          <a:bodyPr>
            <a:normAutofit fontScale="90000"/>
          </a:bodyPr>
          <a:lstStyle/>
          <a:p>
            <a:pPr algn="ctr"/>
            <a:r>
              <a:rPr lang="en-US" dirty="0">
                <a:latin typeface="Trebuchet MS" panose="020B0603020202020204" pitchFamily="34" charset="0"/>
              </a:rPr>
              <a:t>Low-Income: Foster Child</a:t>
            </a:r>
          </a:p>
        </p:txBody>
      </p:sp>
      <p:sp>
        <p:nvSpPr>
          <p:cNvPr id="3" name="Content Placeholder 2">
            <a:extLst>
              <a:ext uri="{FF2B5EF4-FFF2-40B4-BE49-F238E27FC236}">
                <a16:creationId xmlns:a16="http://schemas.microsoft.com/office/drawing/2014/main" id="{447B8673-FBCC-44BD-9CDD-7E8EC9A303EF}"/>
              </a:ext>
            </a:extLst>
          </p:cNvPr>
          <p:cNvSpPr>
            <a:spLocks noGrp="1"/>
          </p:cNvSpPr>
          <p:nvPr>
            <p:ph idx="1"/>
          </p:nvPr>
        </p:nvSpPr>
        <p:spPr>
          <a:xfrm>
            <a:off x="1244600" y="2524259"/>
            <a:ext cx="9944100" cy="3652704"/>
          </a:xfrm>
        </p:spPr>
        <p:txBody>
          <a:bodyPr/>
          <a:lstStyle/>
          <a:p>
            <a:r>
              <a:rPr lang="en-US" dirty="0">
                <a:solidFill>
                  <a:schemeClr val="tx1"/>
                </a:solidFill>
                <a:latin typeface="Trebuchet MS" panose="020B0603020202020204" pitchFamily="34" charset="0"/>
              </a:rPr>
              <a:t>Under WIOA, a Foster Child is defined as: </a:t>
            </a:r>
            <a:r>
              <a:rPr lang="en-US" b="1" dirty="0">
                <a:solidFill>
                  <a:schemeClr val="tx1"/>
                </a:solidFill>
                <a:latin typeface="Trebuchet MS" panose="020B0603020202020204" pitchFamily="34" charset="0"/>
                <a:cs typeface="Traditional Arabic" panose="02020603050405020304" pitchFamily="18" charset="-78"/>
              </a:rPr>
              <a:t>A minor on behalf of whom State or local government payments are made to a foster parent or other guardian</a:t>
            </a:r>
          </a:p>
          <a:p>
            <a:r>
              <a:rPr lang="en-US" dirty="0">
                <a:solidFill>
                  <a:schemeClr val="tx1"/>
                </a:solidFill>
                <a:latin typeface="Trebuchet MS" panose="020B0603020202020204" pitchFamily="34" charset="0"/>
              </a:rPr>
              <a:t>If an individual is a foster child, it is an automatic WIOA Low-Income criteria </a:t>
            </a:r>
          </a:p>
          <a:p>
            <a:endParaRPr lang="en-US" dirty="0"/>
          </a:p>
        </p:txBody>
      </p:sp>
      <p:sp>
        <p:nvSpPr>
          <p:cNvPr id="4" name="Footer Placeholder 3">
            <a:extLst>
              <a:ext uri="{FF2B5EF4-FFF2-40B4-BE49-F238E27FC236}">
                <a16:creationId xmlns:a16="http://schemas.microsoft.com/office/drawing/2014/main" id="{CAD0FEEC-884C-4741-949C-4F94A73B8A40}"/>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546783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BF4F-F7CF-42EA-87E7-2E37C71D1EA9}"/>
              </a:ext>
            </a:extLst>
          </p:cNvPr>
          <p:cNvSpPr>
            <a:spLocks noGrp="1"/>
          </p:cNvSpPr>
          <p:nvPr>
            <p:ph type="title"/>
          </p:nvPr>
        </p:nvSpPr>
        <p:spPr>
          <a:xfrm>
            <a:off x="2806996" y="610865"/>
            <a:ext cx="7073604" cy="561049"/>
          </a:xfrm>
        </p:spPr>
        <p:txBody>
          <a:bodyPr vert="horz" lIns="91440" tIns="45720" rIns="91440" bIns="45720" rtlCol="0" anchor="ctr">
            <a:noAutofit/>
          </a:bodyPr>
          <a:lstStyle/>
          <a:p>
            <a:pPr algn="ctr"/>
            <a:r>
              <a:rPr lang="en-US" sz="3400" dirty="0"/>
              <a:t>WIOA </a:t>
            </a:r>
            <a:r>
              <a:rPr lang="en-US" sz="3400" dirty="0">
                <a:latin typeface="Trebuchet MS" panose="020B0603020202020204" pitchFamily="34" charset="0"/>
              </a:rPr>
              <a:t>Low-Income</a:t>
            </a:r>
            <a:r>
              <a:rPr lang="en-US" sz="3400" dirty="0"/>
              <a:t>:  Foster Child</a:t>
            </a:r>
            <a:endParaRPr lang="en-US" sz="3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3807ED8-9EE1-4EAD-B26A-AE6A6FA0DD43}"/>
              </a:ext>
            </a:extLst>
          </p:cNvPr>
          <p:cNvSpPr>
            <a:spLocks noGrp="1"/>
          </p:cNvSpPr>
          <p:nvPr>
            <p:ph idx="1"/>
          </p:nvPr>
        </p:nvSpPr>
        <p:spPr>
          <a:xfrm>
            <a:off x="1511300" y="2118167"/>
            <a:ext cx="9482765" cy="4058796"/>
          </a:xfrm>
        </p:spPr>
        <p:txBody>
          <a:bodyPr vert="horz" lIns="91440" tIns="45720" rIns="91440" bIns="45720" numCol="2" rtlCol="0">
            <a:normAutofit/>
          </a:bodyPr>
          <a:lstStyle/>
          <a:p>
            <a:pPr marL="0" lvl="0" indent="0">
              <a:buNone/>
            </a:pPr>
            <a:r>
              <a:rPr lang="en-US" sz="2400" dirty="0">
                <a:solidFill>
                  <a:prstClr val="black"/>
                </a:solidFill>
                <a:latin typeface="Trebuchet MS"/>
              </a:rPr>
              <a:t>“Characteristics and Barriers” screen is where the “Foster Child” question is housed – if any client has a response of “Yes” to “Foster Child” - the client will be determined as Low-Income.</a:t>
            </a:r>
          </a:p>
          <a:p>
            <a:pPr marL="0" indent="0">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7B12E071-8D2E-4C52-901E-9194E118054D}"/>
              </a:ext>
            </a:extLst>
          </p:cNvPr>
          <p:cNvSpPr>
            <a:spLocks noGrp="1"/>
          </p:cNvSpPr>
          <p:nvPr>
            <p:ph type="ftr" sz="quarter" idx="11"/>
          </p:nvPr>
        </p:nvSpPr>
        <p:spPr/>
        <p:txBody>
          <a:bodyPr/>
          <a:lstStyle/>
          <a:p>
            <a:r>
              <a:rPr lang="en-US" dirty="0"/>
              <a:t>June 15th, 2023  </a:t>
            </a:r>
          </a:p>
        </p:txBody>
      </p:sp>
      <p:pic>
        <p:nvPicPr>
          <p:cNvPr id="7" name="Picture 6">
            <a:extLst>
              <a:ext uri="{FF2B5EF4-FFF2-40B4-BE49-F238E27FC236}">
                <a16:creationId xmlns:a16="http://schemas.microsoft.com/office/drawing/2014/main" id="{2F60E588-27BF-068F-5662-EDCB4AEAB89B}"/>
              </a:ext>
            </a:extLst>
          </p:cNvPr>
          <p:cNvPicPr>
            <a:picLocks noChangeAspect="1"/>
          </p:cNvPicPr>
          <p:nvPr/>
        </p:nvPicPr>
        <p:blipFill>
          <a:blip r:embed="rId2"/>
          <a:stretch>
            <a:fillRect/>
          </a:stretch>
        </p:blipFill>
        <p:spPr>
          <a:xfrm>
            <a:off x="6550791" y="1351301"/>
            <a:ext cx="4972744" cy="4615866"/>
          </a:xfrm>
          <a:prstGeom prst="rect">
            <a:avLst/>
          </a:prstGeom>
        </p:spPr>
      </p:pic>
      <p:sp>
        <p:nvSpPr>
          <p:cNvPr id="8" name="Left Arrow 4">
            <a:extLst>
              <a:ext uri="{FF2B5EF4-FFF2-40B4-BE49-F238E27FC236}">
                <a16:creationId xmlns:a16="http://schemas.microsoft.com/office/drawing/2014/main" id="{0402E23E-3250-F8D2-2279-1098D948F981}"/>
              </a:ext>
            </a:extLst>
          </p:cNvPr>
          <p:cNvSpPr/>
          <p:nvPr/>
        </p:nvSpPr>
        <p:spPr>
          <a:xfrm>
            <a:off x="9606539" y="4737296"/>
            <a:ext cx="717804"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6698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DE35-BAF0-4A3A-B24D-A76754F7395B}"/>
              </a:ext>
            </a:extLst>
          </p:cNvPr>
          <p:cNvSpPr>
            <a:spLocks noGrp="1"/>
          </p:cNvSpPr>
          <p:nvPr>
            <p:ph type="title"/>
          </p:nvPr>
        </p:nvSpPr>
        <p:spPr>
          <a:xfrm>
            <a:off x="3211011" y="610865"/>
            <a:ext cx="6821990" cy="561049"/>
          </a:xfrm>
        </p:spPr>
        <p:txBody>
          <a:bodyPr>
            <a:normAutofit fontScale="90000"/>
          </a:bodyPr>
          <a:lstStyle/>
          <a:p>
            <a:pPr algn="ctr"/>
            <a:r>
              <a:rPr lang="en-US" dirty="0">
                <a:latin typeface="Trebuchet MS" panose="020B0603020202020204" pitchFamily="34" charset="0"/>
              </a:rPr>
              <a:t>Question about Foster Child Documentation </a:t>
            </a:r>
            <a:endParaRPr lang="en-US" dirty="0"/>
          </a:p>
        </p:txBody>
      </p:sp>
      <p:sp>
        <p:nvSpPr>
          <p:cNvPr id="7" name="Content Placeholder 6">
            <a:extLst>
              <a:ext uri="{FF2B5EF4-FFF2-40B4-BE49-F238E27FC236}">
                <a16:creationId xmlns:a16="http://schemas.microsoft.com/office/drawing/2014/main" id="{D54A4BC4-4640-45B8-BC2C-514104565B97}"/>
              </a:ext>
            </a:extLst>
          </p:cNvPr>
          <p:cNvSpPr>
            <a:spLocks noGrp="1"/>
          </p:cNvSpPr>
          <p:nvPr>
            <p:ph idx="1"/>
          </p:nvPr>
        </p:nvSpPr>
        <p:spPr>
          <a:xfrm>
            <a:off x="1219200" y="2118167"/>
            <a:ext cx="10134600" cy="4058796"/>
          </a:xfrm>
        </p:spPr>
        <p:txBody>
          <a:bodyPr/>
          <a:lstStyle/>
          <a:p>
            <a:pPr marL="0" indent="0">
              <a:buNone/>
            </a:pPr>
            <a:r>
              <a:rPr lang="en-US" b="1" dirty="0">
                <a:solidFill>
                  <a:schemeClr val="tx1"/>
                </a:solidFill>
                <a:latin typeface="Trebuchet MS" panose="020B0603020202020204" pitchFamily="34" charset="0"/>
              </a:rPr>
              <a:t>Q – Conrad is currently a Senior in H.S., he lives with his foster parents. What is the documentation that could be used to support his WIOA Low-Income Criteria due to Foster Child status?</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DA6F529-5374-4DF8-9E8A-D3C07C15421E}"/>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032623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9EFB-5EE1-405F-9312-7C1BD8E91A3D}"/>
              </a:ext>
            </a:extLst>
          </p:cNvPr>
          <p:cNvSpPr>
            <a:spLocks noGrp="1"/>
          </p:cNvSpPr>
          <p:nvPr>
            <p:ph type="title"/>
          </p:nvPr>
        </p:nvSpPr>
        <p:spPr>
          <a:xfrm>
            <a:off x="3211011" y="610864"/>
            <a:ext cx="6821990" cy="1049123"/>
          </a:xfrm>
        </p:spPr>
        <p:txBody>
          <a:bodyPr>
            <a:normAutofit fontScale="90000"/>
          </a:bodyPr>
          <a:lstStyle/>
          <a:p>
            <a:pPr algn="ctr"/>
            <a:r>
              <a:rPr lang="en-US" dirty="0">
                <a:latin typeface="Trebuchet MS" panose="020B0603020202020204" pitchFamily="34" charset="0"/>
              </a:rPr>
              <a:t>Foster Child Documentation </a:t>
            </a:r>
            <a:endParaRPr lang="en-US" dirty="0"/>
          </a:p>
        </p:txBody>
      </p:sp>
      <p:sp>
        <p:nvSpPr>
          <p:cNvPr id="3" name="Content Placeholder 2">
            <a:extLst>
              <a:ext uri="{FF2B5EF4-FFF2-40B4-BE49-F238E27FC236}">
                <a16:creationId xmlns:a16="http://schemas.microsoft.com/office/drawing/2014/main" id="{316450A2-10AA-4394-B138-054F00B50FCF}"/>
              </a:ext>
            </a:extLst>
          </p:cNvPr>
          <p:cNvSpPr>
            <a:spLocks noGrp="1"/>
          </p:cNvSpPr>
          <p:nvPr>
            <p:ph idx="1"/>
          </p:nvPr>
        </p:nvSpPr>
        <p:spPr>
          <a:xfrm>
            <a:off x="1295400" y="2318197"/>
            <a:ext cx="10058400" cy="3858766"/>
          </a:xfrm>
        </p:spPr>
        <p:txBody>
          <a:bodyPr/>
          <a:lstStyle/>
          <a:p>
            <a:pPr marL="0" indent="0">
              <a:buNone/>
            </a:pPr>
            <a:r>
              <a:rPr lang="en-US" sz="2400" dirty="0">
                <a:solidFill>
                  <a:schemeClr val="tx1"/>
                </a:solidFill>
                <a:latin typeface="Trebuchet MS" panose="020B0603020202020204" pitchFamily="34" charset="0"/>
              </a:rPr>
              <a:t>Q – Conrad is currently a Senior in H.S., he lives with his foster parents. What is the documentation that could be used to support his WIOA Low- Income Criteria due to Foster Child status?</a:t>
            </a:r>
          </a:p>
          <a:p>
            <a:pPr marL="0" indent="0">
              <a:buNone/>
            </a:pPr>
            <a:r>
              <a:rPr lang="en-US" sz="2400" b="1" dirty="0">
                <a:solidFill>
                  <a:schemeClr val="tx1"/>
                </a:solidFill>
                <a:latin typeface="Trebuchet MS" panose="020B0603020202020204" pitchFamily="34" charset="0"/>
              </a:rPr>
              <a:t>A – The documentation choices to support Foster Child status to support WIOA Low-Income criteria are listed in Attachment “A” to Commerce WIOA Low-Income Policy </a:t>
            </a:r>
            <a:r>
              <a:rPr lang="en-US" sz="2400" b="1" dirty="0">
                <a:solidFill>
                  <a:schemeClr val="tx1"/>
                </a:solidFill>
                <a:latin typeface="Trebuchet MS" panose="020B0603020202020204" pitchFamily="34" charset="0"/>
                <a:cs typeface="Traditional Arabic" panose="02020603050405020304" pitchFamily="18" charset="-78"/>
              </a:rPr>
              <a:t>WIOA ePolicy Chapter 5.5:  </a:t>
            </a:r>
          </a:p>
          <a:p>
            <a:pPr marL="457200" lvl="1"/>
            <a:r>
              <a:rPr lang="en-US" sz="2300" b="1" dirty="0">
                <a:solidFill>
                  <a:schemeClr val="tx1"/>
                </a:solidFill>
                <a:latin typeface="Trebuchet MS" panose="020B0603020202020204" pitchFamily="34" charset="0"/>
              </a:rPr>
              <a:t>To support foster child status the following are acceptable choices: Court Contact; Court Documentation; Medical Card showing Foster Child Status; Verification of Payment made on behalf of the child; Written Statement from State/Local Agency </a:t>
            </a:r>
          </a:p>
          <a:p>
            <a:endParaRPr lang="en-US" dirty="0"/>
          </a:p>
        </p:txBody>
      </p:sp>
      <p:sp>
        <p:nvSpPr>
          <p:cNvPr id="4" name="Footer Placeholder 3">
            <a:extLst>
              <a:ext uri="{FF2B5EF4-FFF2-40B4-BE49-F238E27FC236}">
                <a16:creationId xmlns:a16="http://schemas.microsoft.com/office/drawing/2014/main" id="{B7D2EAC7-185D-4FD8-B14B-31BE01EC5A5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386702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E2F1-1E18-481B-80CC-0DA351E3993A}"/>
              </a:ext>
            </a:extLst>
          </p:cNvPr>
          <p:cNvSpPr>
            <a:spLocks noGrp="1"/>
          </p:cNvSpPr>
          <p:nvPr>
            <p:ph type="title"/>
          </p:nvPr>
        </p:nvSpPr>
        <p:spPr>
          <a:xfrm>
            <a:off x="3211011" y="337625"/>
            <a:ext cx="6110790" cy="1322363"/>
          </a:xfrm>
        </p:spPr>
        <p:txBody>
          <a:bodyPr>
            <a:normAutofit/>
          </a:bodyPr>
          <a:lstStyle/>
          <a:p>
            <a:pPr algn="ctr"/>
            <a:r>
              <a:rPr lang="en-US" dirty="0">
                <a:latin typeface="Trebuchet MS" panose="020B0603020202020204" pitchFamily="34" charset="0"/>
                <a:cs typeface="Traditional Arabic" panose="02020603050405020304" pitchFamily="18" charset="-78"/>
              </a:rPr>
              <a:t>Youth Living in a </a:t>
            </a:r>
            <a:br>
              <a:rPr lang="en-US" dirty="0">
                <a:latin typeface="Trebuchet MS" panose="020B0603020202020204" pitchFamily="34" charset="0"/>
                <a:cs typeface="Traditional Arabic" panose="02020603050405020304" pitchFamily="18" charset="-78"/>
              </a:rPr>
            </a:br>
            <a:r>
              <a:rPr lang="en-US" dirty="0">
                <a:latin typeface="Trebuchet MS" panose="020B0603020202020204" pitchFamily="34" charset="0"/>
                <a:cs typeface="Traditional Arabic" panose="02020603050405020304" pitchFamily="18" charset="-78"/>
              </a:rPr>
              <a:t>High-Poverty Level</a:t>
            </a:r>
            <a:endParaRPr lang="en-US" dirty="0"/>
          </a:p>
        </p:txBody>
      </p:sp>
      <p:sp>
        <p:nvSpPr>
          <p:cNvPr id="3" name="Content Placeholder 2">
            <a:extLst>
              <a:ext uri="{FF2B5EF4-FFF2-40B4-BE49-F238E27FC236}">
                <a16:creationId xmlns:a16="http://schemas.microsoft.com/office/drawing/2014/main" id="{C35FE79C-02D7-453D-A055-8E24CADFE4B6}"/>
              </a:ext>
            </a:extLst>
          </p:cNvPr>
          <p:cNvSpPr>
            <a:spLocks noGrp="1"/>
          </p:cNvSpPr>
          <p:nvPr>
            <p:ph idx="1"/>
          </p:nvPr>
        </p:nvSpPr>
        <p:spPr>
          <a:xfrm>
            <a:off x="1155700" y="2382591"/>
            <a:ext cx="10198100" cy="3794371"/>
          </a:xfrm>
        </p:spPr>
        <p:txBody>
          <a:bodyPr>
            <a:normAutofit/>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According to Section 129(a)(2) of WIOA legislation, for ISY and OSY, a Youth qualifies as Low-Income if the Youth lives in a high-poverty area.</a:t>
            </a:r>
          </a:p>
        </p:txBody>
      </p:sp>
      <p:sp>
        <p:nvSpPr>
          <p:cNvPr id="4" name="Footer Placeholder 3">
            <a:extLst>
              <a:ext uri="{FF2B5EF4-FFF2-40B4-BE49-F238E27FC236}">
                <a16:creationId xmlns:a16="http://schemas.microsoft.com/office/drawing/2014/main" id="{C5BB099D-E576-427C-BEC0-CB7FB14FFDDE}"/>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461007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3BF5-10F7-425D-8D8B-D8D714ACBAC7}"/>
              </a:ext>
            </a:extLst>
          </p:cNvPr>
          <p:cNvSpPr>
            <a:spLocks noGrp="1"/>
          </p:cNvSpPr>
          <p:nvPr>
            <p:ph type="title"/>
          </p:nvPr>
        </p:nvSpPr>
        <p:spPr/>
        <p:txBody>
          <a:bodyPr>
            <a:noAutofit/>
          </a:bodyPr>
          <a:lstStyle/>
          <a:p>
            <a:pPr algn="ctr"/>
            <a:r>
              <a:rPr lang="en-US" sz="3600" dirty="0">
                <a:latin typeface="Trebuchet MS" panose="020B0603020202020204" pitchFamily="34" charset="0"/>
              </a:rPr>
              <a:t>Guidance in TEGL 21-16, Change 1</a:t>
            </a:r>
          </a:p>
        </p:txBody>
      </p:sp>
      <p:sp>
        <p:nvSpPr>
          <p:cNvPr id="3" name="Content Placeholder 2">
            <a:extLst>
              <a:ext uri="{FF2B5EF4-FFF2-40B4-BE49-F238E27FC236}">
                <a16:creationId xmlns:a16="http://schemas.microsoft.com/office/drawing/2014/main" id="{EB88CE54-DF0F-46D4-A0C4-C347B1F807DD}"/>
              </a:ext>
            </a:extLst>
          </p:cNvPr>
          <p:cNvSpPr>
            <a:spLocks noGrp="1"/>
          </p:cNvSpPr>
          <p:nvPr>
            <p:ph idx="1"/>
          </p:nvPr>
        </p:nvSpPr>
        <p:spPr/>
        <p:txBody>
          <a:bodyPr/>
          <a:lstStyle/>
          <a:p>
            <a:r>
              <a:rPr lang="en-US" sz="2400" dirty="0">
                <a:solidFill>
                  <a:schemeClr val="tx1"/>
                </a:solidFill>
                <a:latin typeface="Trebuchet MS" panose="020B0603020202020204" pitchFamily="34" charset="0"/>
                <a:cs typeface="Traditional Arabic" panose="02020603050405020304" pitchFamily="18" charset="-78"/>
              </a:rPr>
              <a:t>According to Section 129(a)(2) of WIOA, for ISY and OSY, a Youth qualifies as Low-Income if the Youth lives in a high-poverty area</a:t>
            </a:r>
          </a:p>
          <a:p>
            <a:r>
              <a:rPr lang="en-US" sz="2400" dirty="0">
                <a:solidFill>
                  <a:schemeClr val="tx1"/>
                </a:solidFill>
                <a:latin typeface="Trebuchet MS" panose="020B0603020202020204" pitchFamily="34" charset="0"/>
                <a:cs typeface="Traditional Arabic" panose="02020603050405020304" pitchFamily="18" charset="-78"/>
              </a:rPr>
              <a:t>Many rural counties in the U.S. have a poverty rate of 25 percent or above </a:t>
            </a:r>
          </a:p>
          <a:p>
            <a:r>
              <a:rPr lang="en-US" altLang="en-US" sz="2400" dirty="0">
                <a:solidFill>
                  <a:schemeClr val="tx1"/>
                </a:solidFill>
                <a:latin typeface="Trebuchet MS" panose="020B0603020202020204" pitchFamily="34" charset="0"/>
                <a:cs typeface="Traditional Arabic" panose="02020603050405020304" pitchFamily="18" charset="-78"/>
              </a:rPr>
              <a:t>TEGL 21-16 – Third WIOA Title 1 Youth Formula Program Guidance – dated March 2</a:t>
            </a:r>
            <a:r>
              <a:rPr lang="en-US" altLang="en-US" sz="2400" baseline="30000" dirty="0">
                <a:solidFill>
                  <a:schemeClr val="tx1"/>
                </a:solidFill>
                <a:latin typeface="Trebuchet MS" panose="020B0603020202020204" pitchFamily="34" charset="0"/>
                <a:cs typeface="Traditional Arabic" panose="02020603050405020304" pitchFamily="18" charset="-78"/>
              </a:rPr>
              <a:t>nd</a:t>
            </a:r>
            <a:r>
              <a:rPr lang="en-US" altLang="en-US" sz="2400" dirty="0">
                <a:solidFill>
                  <a:schemeClr val="tx1"/>
                </a:solidFill>
                <a:latin typeface="Trebuchet MS" panose="020B0603020202020204" pitchFamily="34" charset="0"/>
                <a:cs typeface="Traditional Arabic" panose="02020603050405020304" pitchFamily="18" charset="-78"/>
              </a:rPr>
              <a:t>, 2017</a:t>
            </a:r>
          </a:p>
          <a:p>
            <a:pPr lvl="1"/>
            <a:r>
              <a:rPr lang="en-US" altLang="en-US" sz="2000" b="1"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sz="2000" b="1" baseline="30000" dirty="0">
                <a:solidFill>
                  <a:schemeClr val="tx1"/>
                </a:solidFill>
                <a:latin typeface="Trebuchet MS" panose="020B0603020202020204" pitchFamily="34" charset="0"/>
                <a:cs typeface="Traditional Arabic" panose="02020603050405020304" pitchFamily="18" charset="-78"/>
              </a:rPr>
              <a:t>th</a:t>
            </a:r>
            <a:r>
              <a:rPr lang="en-US" altLang="en-US" sz="2000" b="1" dirty="0">
                <a:solidFill>
                  <a:schemeClr val="tx1"/>
                </a:solidFill>
                <a:latin typeface="Trebuchet MS" panose="020B0603020202020204" pitchFamily="34" charset="0"/>
                <a:cs typeface="Traditional Arabic" panose="02020603050405020304" pitchFamily="18" charset="-78"/>
              </a:rPr>
              <a:t>, 2021 </a:t>
            </a:r>
            <a:r>
              <a:rPr lang="en-US" altLang="en-US" sz="2000" dirty="0">
                <a:solidFill>
                  <a:schemeClr val="tx1"/>
                </a:solidFill>
                <a:latin typeface="Trebuchet MS" panose="020B0603020202020204" pitchFamily="34" charset="0"/>
                <a:cs typeface="Traditional Arabic" panose="02020603050405020304" pitchFamily="18" charset="-78"/>
              </a:rPr>
              <a:t>– Updated guidance related to the process for Determining Low-Income for Youth Living in a high-poverty area</a:t>
            </a:r>
          </a:p>
          <a:p>
            <a:pPr lvl="1"/>
            <a:r>
              <a:rPr lang="en-US" sz="2000" dirty="0">
                <a:solidFill>
                  <a:schemeClr val="tx1"/>
                </a:solidFill>
                <a:latin typeface="Trebuchet MS" panose="020B0603020202020204" pitchFamily="34" charset="0"/>
              </a:rPr>
              <a:t>Revised directions as of November 30, 2021</a:t>
            </a:r>
            <a:endParaRPr lang="en-US" altLang="en-US" sz="20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D00438BC-C8D7-44AB-9CDB-635BF7714628}"/>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852060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3211011" y="610865"/>
            <a:ext cx="6692843" cy="561049"/>
          </a:xfrm>
        </p:spPr>
        <p:txBody>
          <a:bodyPr vert="horz" lIns="91440" tIns="45720" rIns="91440" bIns="45720" rtlCol="0" anchor="ctr">
            <a:normAutofit fontScale="90000"/>
          </a:bodyPr>
          <a:lstStyle/>
          <a:p>
            <a:pPr algn="ctr"/>
            <a:r>
              <a:rPr lang="en-US" altLang="en-US" sz="3600" kern="1200" dirty="0">
                <a:latin typeface="Trebuchet MS" panose="020B0603020202020204" pitchFamily="34" charset="0"/>
              </a:rPr>
              <a:t>Understanding the ePolicy Manual </a:t>
            </a:r>
            <a:endParaRPr lang="en-US" sz="3600" kern="12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alt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a WIOA ePolicy portal to maintain all current and new guidance issued by the Illinois Workforce Innovation Board (IWIB) and OET. </a:t>
            </a:r>
          </a:p>
          <a:p>
            <a:pPr marL="0" indent="0">
              <a:buNone/>
            </a:pPr>
            <a:r>
              <a:rPr lang="en-US" sz="2000" dirty="0">
                <a:solidFill>
                  <a:schemeClr val="tx1"/>
                </a:solidFill>
              </a:rPr>
              <a:t> </a:t>
            </a:r>
            <a:r>
              <a:rPr lang="en-US" altLang="en-US" sz="1600" b="1" dirty="0"/>
              <a:t>Homepage: </a:t>
            </a:r>
            <a:r>
              <a:rPr lang="en-US" altLang="en-US" sz="1600" b="1" u="sng" dirty="0">
                <a:solidFill>
                  <a:srgbClr val="0070C0"/>
                </a:solidFill>
                <a:hlinkClick r:id="rId2"/>
              </a:rPr>
              <a:t>www.illinoisworknet.com/DCEOPolicies</a:t>
            </a:r>
            <a:endParaRPr lang="en-US" alt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pic>
        <p:nvPicPr>
          <p:cNvPr id="4" name="Picture 2">
            <a:extLst>
              <a:ext uri="{FF2B5EF4-FFF2-40B4-BE49-F238E27FC236}">
                <a16:creationId xmlns:a16="http://schemas.microsoft.com/office/drawing/2014/main" id="{43C8DCC0-6959-4AEB-A36E-15D5DB928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10"/>
          <a:stretch/>
        </p:blipFill>
        <p:spPr>
          <a:xfrm>
            <a:off x="6177516" y="1782981"/>
            <a:ext cx="4965406" cy="43939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310659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6465-F69C-46B5-9D79-FB11ABA74FFF}"/>
              </a:ext>
            </a:extLst>
          </p:cNvPr>
          <p:cNvSpPr>
            <a:spLocks noGrp="1"/>
          </p:cNvSpPr>
          <p:nvPr>
            <p:ph type="title"/>
          </p:nvPr>
        </p:nvSpPr>
        <p:spPr>
          <a:xfrm>
            <a:off x="3211010" y="610865"/>
            <a:ext cx="7840812" cy="561049"/>
          </a:xfrm>
        </p:spPr>
        <p:txBody>
          <a:bodyPr>
            <a:noAutofit/>
          </a:bodyPr>
          <a:lstStyle/>
          <a:p>
            <a:pPr algn="ctr"/>
            <a:r>
              <a:rPr lang="en-US" sz="3600" dirty="0">
                <a:latin typeface="Trebuchet MS" panose="020B0603020202020204" pitchFamily="34" charset="0"/>
              </a:rPr>
              <a:t>Revised Directions November 2021 </a:t>
            </a:r>
          </a:p>
        </p:txBody>
      </p:sp>
      <p:sp>
        <p:nvSpPr>
          <p:cNvPr id="3" name="Content Placeholder 2">
            <a:extLst>
              <a:ext uri="{FF2B5EF4-FFF2-40B4-BE49-F238E27FC236}">
                <a16:creationId xmlns:a16="http://schemas.microsoft.com/office/drawing/2014/main" id="{9C78E18A-E0B4-4AB8-AB4F-62649C74C0D4}"/>
              </a:ext>
            </a:extLst>
          </p:cNvPr>
          <p:cNvSpPr>
            <a:spLocks noGrp="1"/>
          </p:cNvSpPr>
          <p:nvPr>
            <p:ph idx="1"/>
          </p:nvPr>
        </p:nvSpPr>
        <p:spPr>
          <a:xfrm>
            <a:off x="838200" y="2125014"/>
            <a:ext cx="10515600" cy="4051949"/>
          </a:xfrm>
        </p:spPr>
        <p:txBody>
          <a:bodyPr>
            <a:normAutofit lnSpcReduction="10000"/>
          </a:bodyPr>
          <a:lstStyle/>
          <a:p>
            <a:r>
              <a:rPr lang="en-US" dirty="0">
                <a:solidFill>
                  <a:schemeClr val="tx1"/>
                </a:solidFill>
                <a:latin typeface="Trebuchet MS" panose="020B0603020202020204" pitchFamily="34" charset="0"/>
              </a:rPr>
              <a:t>Revised directions as of November 30, 2021, for using American Community Survey data to determine high-poverty areas are as follows:</a:t>
            </a:r>
          </a:p>
          <a:p>
            <a:pPr lvl="1"/>
            <a:r>
              <a:rPr lang="en-US" dirty="0">
                <a:solidFill>
                  <a:schemeClr val="tx1"/>
                </a:solidFill>
                <a:latin typeface="Trebuchet MS" panose="020B0603020202020204" pitchFamily="34" charset="0"/>
              </a:rPr>
              <a:t>Section 1 describes how to determine if an individual Youth lives in a high-poverty area based on their street address</a:t>
            </a:r>
          </a:p>
          <a:p>
            <a:pPr lvl="1"/>
            <a:r>
              <a:rPr lang="en-US" dirty="0">
                <a:solidFill>
                  <a:schemeClr val="tx1"/>
                </a:solidFill>
                <a:latin typeface="Trebuchet MS" panose="020B0603020202020204" pitchFamily="34" charset="0"/>
              </a:rPr>
              <a:t>Section 2 describes how to identify if an overall county has a poverty rate of 25 percent or above</a:t>
            </a:r>
          </a:p>
          <a:p>
            <a:pPr lvl="1"/>
            <a:r>
              <a:rPr lang="en-US" dirty="0">
                <a:solidFill>
                  <a:schemeClr val="tx1"/>
                </a:solidFill>
                <a:latin typeface="Trebuchet MS" panose="020B0603020202020204" pitchFamily="34" charset="0"/>
              </a:rPr>
              <a:t>Section 3 describes how to determine the poverty rate of American Indian Reservations, Oklahoma Tribal Statistical Areas, and Alaska Native Village Statistical Areas </a:t>
            </a:r>
          </a:p>
          <a:p>
            <a:pPr lvl="1"/>
            <a:r>
              <a:rPr lang="en-US" dirty="0">
                <a:solidFill>
                  <a:schemeClr val="tx1"/>
                </a:solidFill>
                <a:latin typeface="Trebuchet MS" panose="020B0603020202020204" pitchFamily="34" charset="0"/>
              </a:rPr>
              <a:t>Section 4 describes how to identify high-poverty areas in your county for targeting your services on high-poverty neighborhoods</a:t>
            </a:r>
          </a:p>
        </p:txBody>
      </p:sp>
      <p:sp>
        <p:nvSpPr>
          <p:cNvPr id="4" name="Footer Placeholder 3">
            <a:extLst>
              <a:ext uri="{FF2B5EF4-FFF2-40B4-BE49-F238E27FC236}">
                <a16:creationId xmlns:a16="http://schemas.microsoft.com/office/drawing/2014/main" id="{68671599-9C0A-4929-B154-6B1224763B5C}"/>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932930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7C20-685D-4E23-BE12-E406F95818D1}"/>
              </a:ext>
            </a:extLst>
          </p:cNvPr>
          <p:cNvSpPr>
            <a:spLocks noGrp="1"/>
          </p:cNvSpPr>
          <p:nvPr>
            <p:ph type="title"/>
          </p:nvPr>
        </p:nvSpPr>
        <p:spPr>
          <a:xfrm>
            <a:off x="3211010" y="1012874"/>
            <a:ext cx="8142790" cy="601370"/>
          </a:xfrm>
        </p:spPr>
        <p:txBody>
          <a:bodyPr>
            <a:normAutofit fontScale="90000"/>
          </a:bodyPr>
          <a:lstStyle/>
          <a:p>
            <a:r>
              <a:rPr lang="en-US" sz="4000" dirty="0">
                <a:latin typeface="Trebuchet MS" panose="020B0603020202020204" pitchFamily="34" charset="0"/>
              </a:rPr>
              <a:t>Low-Income:  Youth Living in High-Poverty Area as Defined by Census </a:t>
            </a:r>
            <a:r>
              <a:rPr lang="en-US" dirty="0"/>
              <a:t>	</a:t>
            </a:r>
          </a:p>
        </p:txBody>
      </p:sp>
      <p:sp>
        <p:nvSpPr>
          <p:cNvPr id="7" name="Content Placeholder 6">
            <a:extLst>
              <a:ext uri="{FF2B5EF4-FFF2-40B4-BE49-F238E27FC236}">
                <a16:creationId xmlns:a16="http://schemas.microsoft.com/office/drawing/2014/main" id="{0285D8EC-50E2-4453-844F-4B7630E28B6C}"/>
              </a:ext>
            </a:extLst>
          </p:cNvPr>
          <p:cNvSpPr>
            <a:spLocks noGrp="1"/>
          </p:cNvSpPr>
          <p:nvPr>
            <p:ph idx="1"/>
          </p:nvPr>
        </p:nvSpPr>
        <p:spPr>
          <a:xfrm>
            <a:off x="838200" y="1793631"/>
            <a:ext cx="10515600" cy="4383332"/>
          </a:xfrm>
        </p:spPr>
        <p:txBody>
          <a:bodyPr>
            <a:normAutofit/>
          </a:bodyPr>
          <a:lstStyle/>
          <a:p>
            <a:pPr marL="0" lvl="0" indent="0">
              <a:buNone/>
            </a:pPr>
            <a:r>
              <a:rPr lang="en-US" sz="2200" dirty="0">
                <a:solidFill>
                  <a:prstClr val="black"/>
                </a:solidFill>
                <a:latin typeface="Trebuchet MS" panose="020B0603020202020204" pitchFamily="34" charset="0"/>
              </a:rPr>
              <a:t>“Youth who live in a high-poverty area” question is on the Youth Barriers screen in IWDS, if the response of “Yes” - the client will be determined as Low-Income. </a:t>
            </a:r>
          </a:p>
        </p:txBody>
      </p:sp>
      <p:sp>
        <p:nvSpPr>
          <p:cNvPr id="3" name="Footer Placeholder 2">
            <a:extLst>
              <a:ext uri="{FF2B5EF4-FFF2-40B4-BE49-F238E27FC236}">
                <a16:creationId xmlns:a16="http://schemas.microsoft.com/office/drawing/2014/main" id="{A67D20A5-CB2B-41A3-84D7-965448050451}"/>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E47A8431-0F11-CD6A-43DA-FA333F39D1CA}"/>
              </a:ext>
            </a:extLst>
          </p:cNvPr>
          <p:cNvPicPr>
            <a:picLocks noChangeAspect="1"/>
          </p:cNvPicPr>
          <p:nvPr/>
        </p:nvPicPr>
        <p:blipFill>
          <a:blip r:embed="rId2"/>
          <a:stretch>
            <a:fillRect/>
          </a:stretch>
        </p:blipFill>
        <p:spPr>
          <a:xfrm>
            <a:off x="3335384" y="2574098"/>
            <a:ext cx="5439534" cy="3782252"/>
          </a:xfrm>
          <a:prstGeom prst="rect">
            <a:avLst/>
          </a:prstGeom>
        </p:spPr>
      </p:pic>
      <p:sp>
        <p:nvSpPr>
          <p:cNvPr id="9" name="Left Arrow 4">
            <a:extLst>
              <a:ext uri="{FF2B5EF4-FFF2-40B4-BE49-F238E27FC236}">
                <a16:creationId xmlns:a16="http://schemas.microsoft.com/office/drawing/2014/main" id="{5414943C-270A-5AB6-804E-199ECC638E06}"/>
              </a:ext>
            </a:extLst>
          </p:cNvPr>
          <p:cNvSpPr/>
          <p:nvPr/>
        </p:nvSpPr>
        <p:spPr>
          <a:xfrm>
            <a:off x="8153400" y="5153561"/>
            <a:ext cx="717804"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1179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3064-31E0-4F30-9329-55E507CA47D2}"/>
              </a:ext>
            </a:extLst>
          </p:cNvPr>
          <p:cNvSpPr>
            <a:spLocks noGrp="1"/>
          </p:cNvSpPr>
          <p:nvPr>
            <p:ph type="title"/>
          </p:nvPr>
        </p:nvSpPr>
        <p:spPr>
          <a:xfrm>
            <a:off x="2514600" y="610865"/>
            <a:ext cx="8312553" cy="561049"/>
          </a:xfrm>
        </p:spPr>
        <p:txBody>
          <a:bodyPr>
            <a:normAutofit fontScale="90000"/>
          </a:bodyPr>
          <a:lstStyle/>
          <a:p>
            <a:pPr algn="ctr"/>
            <a:r>
              <a:rPr lang="en-US" dirty="0">
                <a:latin typeface="Trebuchet MS" panose="020B0603020202020204" pitchFamily="34" charset="0"/>
              </a:rPr>
              <a:t>DOL Guidance</a:t>
            </a:r>
            <a:endParaRPr lang="en-US" dirty="0"/>
          </a:p>
        </p:txBody>
      </p:sp>
      <p:sp>
        <p:nvSpPr>
          <p:cNvPr id="3" name="Content Placeholder 2">
            <a:extLst>
              <a:ext uri="{FF2B5EF4-FFF2-40B4-BE49-F238E27FC236}">
                <a16:creationId xmlns:a16="http://schemas.microsoft.com/office/drawing/2014/main" id="{D6920B9D-F485-413D-AB9B-1BF66B4994D6}"/>
              </a:ext>
            </a:extLst>
          </p:cNvPr>
          <p:cNvSpPr>
            <a:spLocks noGrp="1"/>
          </p:cNvSpPr>
          <p:nvPr>
            <p:ph idx="1"/>
          </p:nvPr>
        </p:nvSpPr>
        <p:spPr>
          <a:xfrm>
            <a:off x="838200" y="1758462"/>
            <a:ext cx="10515600" cy="4418501"/>
          </a:xfrm>
        </p:spPr>
        <p:txBody>
          <a:bodyPr>
            <a:normAutofit/>
          </a:bodyPr>
          <a:lstStyle/>
          <a:p>
            <a:pPr marL="457200" lvl="1" indent="0">
              <a:buNone/>
            </a:pPr>
            <a:r>
              <a:rPr lang="en-US" altLang="en-US" sz="2000" b="1" dirty="0">
                <a:solidFill>
                  <a:schemeClr val="tx1"/>
                </a:solidFill>
                <a:latin typeface="Trebuchet MS" panose="020B0603020202020204" pitchFamily="34" charset="0"/>
                <a:cs typeface="Traditional Arabic" panose="02020603050405020304" pitchFamily="18" charset="-78"/>
              </a:rPr>
              <a:t> </a:t>
            </a:r>
            <a:endParaRPr lang="en-US"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EF3540F-4A63-4182-B4BC-FDC44475CC3C}"/>
              </a:ext>
            </a:extLst>
          </p:cNvPr>
          <p:cNvSpPr>
            <a:spLocks noGrp="1"/>
          </p:cNvSpPr>
          <p:nvPr>
            <p:ph type="ftr" sz="quarter" idx="11"/>
          </p:nvPr>
        </p:nvSpPr>
        <p:spPr/>
        <p:txBody>
          <a:bodyPr/>
          <a:lstStyle/>
          <a:p>
            <a:r>
              <a:rPr lang="en-US" dirty="0"/>
              <a:t>June 15th, 2023</a:t>
            </a:r>
          </a:p>
        </p:txBody>
      </p:sp>
      <p:pic>
        <p:nvPicPr>
          <p:cNvPr id="5" name="Picture 4">
            <a:extLst>
              <a:ext uri="{FF2B5EF4-FFF2-40B4-BE49-F238E27FC236}">
                <a16:creationId xmlns:a16="http://schemas.microsoft.com/office/drawing/2014/main" id="{4D92CB0A-1273-481F-90E4-CABEA4559212}"/>
              </a:ext>
            </a:extLst>
          </p:cNvPr>
          <p:cNvPicPr>
            <a:picLocks noChangeAspect="1"/>
          </p:cNvPicPr>
          <p:nvPr/>
        </p:nvPicPr>
        <p:blipFill>
          <a:blip r:embed="rId2"/>
          <a:stretch>
            <a:fillRect/>
          </a:stretch>
        </p:blipFill>
        <p:spPr>
          <a:xfrm>
            <a:off x="1886353" y="1761339"/>
            <a:ext cx="8940800" cy="4595011"/>
          </a:xfrm>
          <a:prstGeom prst="rect">
            <a:avLst/>
          </a:prstGeom>
        </p:spPr>
      </p:pic>
    </p:spTree>
    <p:extLst>
      <p:ext uri="{BB962C8B-B14F-4D97-AF65-F5344CB8AC3E}">
        <p14:creationId xmlns:p14="http://schemas.microsoft.com/office/powerpoint/2010/main" val="49408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1174-6E15-4CB7-A586-F116F96C0A93}"/>
              </a:ext>
            </a:extLst>
          </p:cNvPr>
          <p:cNvSpPr>
            <a:spLocks noGrp="1"/>
          </p:cNvSpPr>
          <p:nvPr>
            <p:ph type="title"/>
          </p:nvPr>
        </p:nvSpPr>
        <p:spPr>
          <a:xfrm>
            <a:off x="3211010" y="610865"/>
            <a:ext cx="8142790" cy="561049"/>
          </a:xfrm>
        </p:spPr>
        <p:txBody>
          <a:bodyPr>
            <a:noAutofit/>
          </a:bodyPr>
          <a:lstStyle/>
          <a:p>
            <a:r>
              <a:rPr lang="en-US" sz="3800" dirty="0">
                <a:latin typeface="Trebuchet MS" panose="020B0603020202020204" pitchFamily="34" charset="0"/>
              </a:rPr>
              <a:t>Question about High-Poverty Area</a:t>
            </a:r>
            <a:endParaRPr lang="en-US" sz="3800" dirty="0"/>
          </a:p>
        </p:txBody>
      </p:sp>
      <p:sp>
        <p:nvSpPr>
          <p:cNvPr id="3" name="Content Placeholder 2">
            <a:extLst>
              <a:ext uri="{FF2B5EF4-FFF2-40B4-BE49-F238E27FC236}">
                <a16:creationId xmlns:a16="http://schemas.microsoft.com/office/drawing/2014/main" id="{59BCBBEC-2E1C-4FD9-9191-3FCA76C9ACAA}"/>
              </a:ext>
            </a:extLst>
          </p:cNvPr>
          <p:cNvSpPr>
            <a:spLocks noGrp="1"/>
          </p:cNvSpPr>
          <p:nvPr>
            <p:ph idx="1"/>
          </p:nvPr>
        </p:nvSpPr>
        <p:spPr>
          <a:xfrm>
            <a:off x="1460500" y="2395469"/>
            <a:ext cx="9804400" cy="3781493"/>
          </a:xfrm>
        </p:spPr>
        <p:txBody>
          <a:bodyPr/>
          <a:lstStyle/>
          <a:p>
            <a:pPr marL="0" indent="0">
              <a:buNone/>
            </a:pPr>
            <a:r>
              <a:rPr lang="en-US" b="1" dirty="0">
                <a:solidFill>
                  <a:schemeClr val="tx1"/>
                </a:solidFill>
                <a:latin typeface="Trebuchet MS" panose="020B0603020202020204" pitchFamily="34" charset="0"/>
                <a:ea typeface="Tahoma" panose="020B0604030504040204" pitchFamily="34" charset="0"/>
                <a:cs typeface="Tahoma" panose="020B0604030504040204" pitchFamily="34" charset="0"/>
              </a:rPr>
              <a:t>Q - If a Youth client is determined Low-Income based on living in a high-poverty area, and then later you would like to co-enroll the client into Adult services, could you certify under Adult Low-Income utilizing the high-poverty area criteria? </a:t>
            </a:r>
          </a:p>
          <a:p>
            <a:endParaRPr lang="en-US" dirty="0"/>
          </a:p>
        </p:txBody>
      </p:sp>
      <p:sp>
        <p:nvSpPr>
          <p:cNvPr id="4" name="Footer Placeholder 3">
            <a:extLst>
              <a:ext uri="{FF2B5EF4-FFF2-40B4-BE49-F238E27FC236}">
                <a16:creationId xmlns:a16="http://schemas.microsoft.com/office/drawing/2014/main" id="{A4294676-4478-4A14-8B86-F8A87202DACF}"/>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744832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E62F-A51E-4636-8F9D-4B07379DD59D}"/>
              </a:ext>
            </a:extLst>
          </p:cNvPr>
          <p:cNvSpPr>
            <a:spLocks noGrp="1"/>
          </p:cNvSpPr>
          <p:nvPr>
            <p:ph type="title"/>
          </p:nvPr>
        </p:nvSpPr>
        <p:spPr>
          <a:xfrm>
            <a:off x="3211010" y="512391"/>
            <a:ext cx="7616143" cy="978784"/>
          </a:xfrm>
        </p:spPr>
        <p:txBody>
          <a:bodyPr>
            <a:noAutofit/>
          </a:bodyPr>
          <a:lstStyle/>
          <a:p>
            <a:r>
              <a:rPr lang="en-US" sz="3700" dirty="0">
                <a:latin typeface="Trebuchet MS" panose="020B0603020202020204" pitchFamily="34" charset="0"/>
              </a:rPr>
              <a:t>Answer about High Poverty Area ?</a:t>
            </a:r>
            <a:endParaRPr lang="en-US" sz="3700" dirty="0"/>
          </a:p>
        </p:txBody>
      </p:sp>
      <p:sp>
        <p:nvSpPr>
          <p:cNvPr id="3" name="Content Placeholder 2">
            <a:extLst>
              <a:ext uri="{FF2B5EF4-FFF2-40B4-BE49-F238E27FC236}">
                <a16:creationId xmlns:a16="http://schemas.microsoft.com/office/drawing/2014/main" id="{DA73A57B-5252-41B9-A3A8-93336683F61B}"/>
              </a:ext>
            </a:extLst>
          </p:cNvPr>
          <p:cNvSpPr>
            <a:spLocks noGrp="1"/>
          </p:cNvSpPr>
          <p:nvPr>
            <p:ph idx="1"/>
          </p:nvPr>
        </p:nvSpPr>
        <p:spPr>
          <a:xfrm>
            <a:off x="1346200" y="2369713"/>
            <a:ext cx="10007600" cy="3807250"/>
          </a:xfrm>
        </p:spPr>
        <p:txBody>
          <a:bodyPr/>
          <a:lstStyle/>
          <a:p>
            <a:pPr marL="0" indent="0">
              <a:buNone/>
            </a:pPr>
            <a:r>
              <a:rPr lang="en-US" dirty="0">
                <a:solidFill>
                  <a:schemeClr val="tx1"/>
                </a:solidFill>
                <a:latin typeface="Trebuchet MS" panose="020B0603020202020204" pitchFamily="34" charset="0"/>
                <a:ea typeface="Tahoma" panose="020B0604030504040204" pitchFamily="34" charset="0"/>
                <a:cs typeface="Tahoma" panose="020B0604030504040204" pitchFamily="34" charset="0"/>
              </a:rPr>
              <a:t>Q - If a Youth client is determined low-income based on living in a High Poverty Area, and then later you would like to co-enroll the client into Adult services, could you certify under Adult Low-Income utilizing the High Poverty Area criteria? </a:t>
            </a:r>
          </a:p>
          <a:p>
            <a:pPr marL="0" indent="0">
              <a:buNone/>
            </a:pPr>
            <a:r>
              <a:rPr lang="en-US" sz="3200" b="1" dirty="0">
                <a:solidFill>
                  <a:schemeClr val="tx1"/>
                </a:solidFill>
                <a:latin typeface="Trebuchet MS" panose="020B0603020202020204" pitchFamily="34" charset="0"/>
              </a:rPr>
              <a:t>A – No, only Youth clients can utilize the criteria of living in a High Poverty Area for determining WIOA Low-Income.     </a:t>
            </a:r>
          </a:p>
          <a:p>
            <a:endParaRPr lang="en-US" dirty="0"/>
          </a:p>
        </p:txBody>
      </p:sp>
      <p:sp>
        <p:nvSpPr>
          <p:cNvPr id="4" name="Footer Placeholder 3">
            <a:extLst>
              <a:ext uri="{FF2B5EF4-FFF2-40B4-BE49-F238E27FC236}">
                <a16:creationId xmlns:a16="http://schemas.microsoft.com/office/drawing/2014/main" id="{94F0681D-93BD-403B-9017-259D25BDB185}"/>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665975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2819-05E5-40CF-A27C-4D3CAF3380B6}"/>
              </a:ext>
            </a:extLst>
          </p:cNvPr>
          <p:cNvSpPr>
            <a:spLocks noGrp="1"/>
          </p:cNvSpPr>
          <p:nvPr>
            <p:ph type="title"/>
          </p:nvPr>
        </p:nvSpPr>
        <p:spPr>
          <a:xfrm>
            <a:off x="3211011" y="610865"/>
            <a:ext cx="65044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F706DEBE-4316-417F-9D22-ABC5ECD3ECB3}"/>
              </a:ext>
            </a:extLst>
          </p:cNvPr>
          <p:cNvSpPr>
            <a:spLocks noGrp="1"/>
          </p:cNvSpPr>
          <p:nvPr>
            <p:ph idx="1"/>
          </p:nvPr>
        </p:nvSpPr>
        <p:spPr>
          <a:xfrm>
            <a:off x="1409700" y="2188339"/>
            <a:ext cx="9728200" cy="4058796"/>
          </a:xfrm>
        </p:spPr>
        <p:txBody>
          <a:bodyPr/>
          <a:lstStyle/>
          <a:p>
            <a:pPr marL="0" indent="0">
              <a:buNone/>
            </a:pPr>
            <a:r>
              <a:rPr lang="en-US" dirty="0">
                <a:solidFill>
                  <a:prstClr val="black"/>
                </a:solidFill>
                <a:latin typeface="Trebuchet MS" panose="020B0603020202020204" pitchFamily="34" charset="0"/>
                <a:cs typeface="Traditional Arabic" panose="02020603050405020304" pitchFamily="18" charset="-78"/>
              </a:rPr>
              <a:t>A Family Income Calculation is only needed to determine Low-Income if the client does not meet any of the six automatic Low-Income qualification criteria previously covered.</a:t>
            </a:r>
          </a:p>
          <a:p>
            <a:endParaRPr lang="en-US" dirty="0"/>
          </a:p>
        </p:txBody>
      </p:sp>
      <p:sp>
        <p:nvSpPr>
          <p:cNvPr id="4" name="Footer Placeholder 3">
            <a:extLst>
              <a:ext uri="{FF2B5EF4-FFF2-40B4-BE49-F238E27FC236}">
                <a16:creationId xmlns:a16="http://schemas.microsoft.com/office/drawing/2014/main" id="{36E57913-D10A-4C1E-8AA8-6F2BAE22FD82}"/>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56268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AD51-9233-471B-83EC-F268790FF297}"/>
              </a:ext>
            </a:extLst>
          </p:cNvPr>
          <p:cNvSpPr>
            <a:spLocks noGrp="1"/>
          </p:cNvSpPr>
          <p:nvPr>
            <p:ph type="title"/>
          </p:nvPr>
        </p:nvSpPr>
        <p:spPr>
          <a:xfrm>
            <a:off x="3211011" y="610865"/>
            <a:ext cx="64155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8057798C-FDA7-478C-8011-D7F0EDC91476}"/>
              </a:ext>
            </a:extLst>
          </p:cNvPr>
          <p:cNvSpPr>
            <a:spLocks noGrp="1"/>
          </p:cNvSpPr>
          <p:nvPr>
            <p:ph idx="1"/>
          </p:nvPr>
        </p:nvSpPr>
        <p:spPr>
          <a:xfrm>
            <a:off x="1257300" y="2118167"/>
            <a:ext cx="10096500" cy="4058796"/>
          </a:xfrm>
        </p:spPr>
        <p:txBody>
          <a:bodyPr/>
          <a:lstStyle/>
          <a:p>
            <a:r>
              <a:rPr lang="en-US" dirty="0">
                <a:solidFill>
                  <a:prstClr val="black"/>
                </a:solidFill>
                <a:latin typeface="Trebuchet MS" panose="020B0603020202020204" pitchFamily="34" charset="0"/>
                <a:cs typeface="Traditional Arabic" panose="02020603050405020304" pitchFamily="18" charset="-78"/>
              </a:rPr>
              <a:t>A Family Income Calculation is only needed to determine Low-Income if the client does not meet any of the six automatic Low-Income qualification criteria previously covered</a:t>
            </a:r>
          </a:p>
          <a:p>
            <a:r>
              <a:rPr lang="en-US" b="1" dirty="0">
                <a:solidFill>
                  <a:schemeClr val="tx1"/>
                </a:solidFill>
                <a:latin typeface="Trebuchet MS" panose="020B0603020202020204" pitchFamily="34" charset="0"/>
                <a:cs typeface="Traditional Arabic" panose="02020603050405020304" pitchFamily="18" charset="-78"/>
              </a:rPr>
              <a:t>Total family income that does not exceed the higher of:</a:t>
            </a:r>
          </a:p>
          <a:p>
            <a:pPr lvl="1"/>
            <a:r>
              <a:rPr lang="en-US" b="1" dirty="0">
                <a:solidFill>
                  <a:schemeClr val="tx1"/>
                </a:solidFill>
                <a:latin typeface="Trebuchet MS" panose="020B0603020202020204" pitchFamily="34" charset="0"/>
                <a:cs typeface="Traditional Arabic" panose="02020603050405020304" pitchFamily="18" charset="-78"/>
              </a:rPr>
              <a:t>The poverty line; or</a:t>
            </a:r>
          </a:p>
          <a:p>
            <a:pPr lvl="1"/>
            <a:r>
              <a:rPr lang="en-US" b="1" dirty="0">
                <a:solidFill>
                  <a:schemeClr val="tx1"/>
                </a:solidFill>
                <a:latin typeface="Trebuchet MS" panose="020B0603020202020204" pitchFamily="34" charset="0"/>
                <a:cs typeface="Traditional Arabic" panose="02020603050405020304" pitchFamily="18" charset="-78"/>
              </a:rPr>
              <a:t>Seventy percent (70%) of the lower living standard income level</a:t>
            </a:r>
          </a:p>
          <a:p>
            <a:endParaRPr lang="en-US" dirty="0"/>
          </a:p>
        </p:txBody>
      </p:sp>
      <p:sp>
        <p:nvSpPr>
          <p:cNvPr id="4" name="Footer Placeholder 3">
            <a:extLst>
              <a:ext uri="{FF2B5EF4-FFF2-40B4-BE49-F238E27FC236}">
                <a16:creationId xmlns:a16="http://schemas.microsoft.com/office/drawing/2014/main" id="{94C394E8-0E94-4152-84F1-D1C196C138FF}"/>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42664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C8E4-08A6-4CC6-9955-57FBB2549CA7}"/>
              </a:ext>
            </a:extLst>
          </p:cNvPr>
          <p:cNvSpPr>
            <a:spLocks noGrp="1"/>
          </p:cNvSpPr>
          <p:nvPr>
            <p:ph type="title"/>
          </p:nvPr>
        </p:nvSpPr>
        <p:spPr>
          <a:xfrm>
            <a:off x="3211011" y="610865"/>
            <a:ext cx="65425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A0FA3DC5-9468-4F7F-9F5B-E773A1946B05}"/>
              </a:ext>
            </a:extLst>
          </p:cNvPr>
          <p:cNvSpPr>
            <a:spLocks noGrp="1"/>
          </p:cNvSpPr>
          <p:nvPr>
            <p:ph idx="1"/>
          </p:nvPr>
        </p:nvSpPr>
        <p:spPr>
          <a:xfrm>
            <a:off x="1358900" y="2318197"/>
            <a:ext cx="9994900" cy="3858766"/>
          </a:xfrm>
        </p:spPr>
        <p:txBody>
          <a:bodyPr/>
          <a:lstStyle/>
          <a:p>
            <a:r>
              <a:rPr lang="en-US" dirty="0">
                <a:solidFill>
                  <a:schemeClr val="tx1"/>
                </a:solidFill>
                <a:latin typeface="Trebuchet MS" panose="020B0603020202020204" pitchFamily="34" charset="0"/>
                <a:cs typeface="Traditional Arabic" panose="02020603050405020304" pitchFamily="18" charset="-78"/>
              </a:rPr>
              <a:t>WIOA Notice NO. 22-NOT-01 – Revised Income Guidelines for Determining Low-Income Status for WIOA Eligibility – dated May 12</a:t>
            </a:r>
            <a:r>
              <a:rPr lang="en-US" baseline="30000" dirty="0">
                <a:solidFill>
                  <a:schemeClr val="tx1"/>
                </a:solidFill>
                <a:latin typeface="Trebuchet MS" panose="020B0603020202020204" pitchFamily="34" charset="0"/>
                <a:cs typeface="Traditional Arabic" panose="02020603050405020304" pitchFamily="18" charset="-78"/>
              </a:rPr>
              <a:t>th</a:t>
            </a:r>
            <a:r>
              <a:rPr lang="en-US" dirty="0">
                <a:solidFill>
                  <a:schemeClr val="tx1"/>
                </a:solidFill>
                <a:latin typeface="Trebuchet MS" panose="020B0603020202020204" pitchFamily="34" charset="0"/>
                <a:cs typeface="Traditional Arabic" panose="02020603050405020304" pitchFamily="18" charset="-78"/>
              </a:rPr>
              <a:t>, 2023, under Attachment “B” lists the income thresholds by Local Workforce Innovation Area (LWIA) and family size when determining Low-Income using a Family Income Calculation</a:t>
            </a:r>
          </a:p>
          <a:p>
            <a:r>
              <a:rPr lang="en-US" dirty="0">
                <a:solidFill>
                  <a:schemeClr val="tx1"/>
                </a:solidFill>
                <a:latin typeface="Trebuchet MS" panose="020B0603020202020204" pitchFamily="34" charset="0"/>
                <a:cs typeface="Traditional Arabic" panose="02020603050405020304" pitchFamily="18" charset="-78"/>
              </a:rPr>
              <a:t>See the next slide for the current income chart</a:t>
            </a:r>
          </a:p>
          <a:p>
            <a:endParaRPr lang="en-US" dirty="0"/>
          </a:p>
        </p:txBody>
      </p:sp>
      <p:sp>
        <p:nvSpPr>
          <p:cNvPr id="4" name="Footer Placeholder 3">
            <a:extLst>
              <a:ext uri="{FF2B5EF4-FFF2-40B4-BE49-F238E27FC236}">
                <a16:creationId xmlns:a16="http://schemas.microsoft.com/office/drawing/2014/main" id="{266136FB-5EE0-40F3-BA9F-9EE425C3CEB7}"/>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656663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F24D-C8FF-40CA-83B4-A9C48CED412C}"/>
              </a:ext>
            </a:extLst>
          </p:cNvPr>
          <p:cNvSpPr>
            <a:spLocks noGrp="1"/>
          </p:cNvSpPr>
          <p:nvPr>
            <p:ph type="title"/>
          </p:nvPr>
        </p:nvSpPr>
        <p:spPr>
          <a:xfrm>
            <a:off x="3211011" y="610865"/>
            <a:ext cx="6731012" cy="561049"/>
          </a:xfrm>
        </p:spPr>
        <p:txBody>
          <a:bodyPr>
            <a:normAutofit fontScale="90000"/>
          </a:bodyPr>
          <a:lstStyle/>
          <a:p>
            <a:pPr algn="ctr"/>
            <a:r>
              <a:rPr lang="en-US" dirty="0">
                <a:latin typeface="Trebuchet MS" panose="020B0603020202020204" pitchFamily="34" charset="0"/>
              </a:rPr>
              <a:t>Current Low-Income Levels</a:t>
            </a:r>
          </a:p>
        </p:txBody>
      </p:sp>
      <p:sp>
        <p:nvSpPr>
          <p:cNvPr id="4" name="Footer Placeholder 3">
            <a:extLst>
              <a:ext uri="{FF2B5EF4-FFF2-40B4-BE49-F238E27FC236}">
                <a16:creationId xmlns:a16="http://schemas.microsoft.com/office/drawing/2014/main" id="{16444BAE-23D3-4D8A-B91A-15C1524CEC71}"/>
              </a:ext>
            </a:extLst>
          </p:cNvPr>
          <p:cNvSpPr>
            <a:spLocks noGrp="1"/>
          </p:cNvSpPr>
          <p:nvPr>
            <p:ph type="ftr" sz="quarter" idx="11"/>
          </p:nvPr>
        </p:nvSpPr>
        <p:spPr/>
        <p:txBody>
          <a:bodyPr/>
          <a:lstStyle/>
          <a:p>
            <a:r>
              <a:rPr lang="en-US" dirty="0"/>
              <a:t>June 15th, 2023</a:t>
            </a:r>
          </a:p>
        </p:txBody>
      </p:sp>
      <p:pic>
        <p:nvPicPr>
          <p:cNvPr id="7" name="Content Placeholder 6">
            <a:extLst>
              <a:ext uri="{FF2B5EF4-FFF2-40B4-BE49-F238E27FC236}">
                <a16:creationId xmlns:a16="http://schemas.microsoft.com/office/drawing/2014/main" id="{BD884103-ECCB-1B83-85F9-1379FAACC194}"/>
              </a:ext>
            </a:extLst>
          </p:cNvPr>
          <p:cNvPicPr>
            <a:picLocks noGrp="1" noChangeAspect="1"/>
          </p:cNvPicPr>
          <p:nvPr>
            <p:ph idx="1"/>
          </p:nvPr>
        </p:nvPicPr>
        <p:blipFill>
          <a:blip r:embed="rId2"/>
          <a:stretch>
            <a:fillRect/>
          </a:stretch>
        </p:blipFill>
        <p:spPr>
          <a:xfrm>
            <a:off x="2205707" y="1659118"/>
            <a:ext cx="8022375" cy="4517846"/>
          </a:xfrm>
        </p:spPr>
      </p:pic>
    </p:spTree>
    <p:extLst>
      <p:ext uri="{BB962C8B-B14F-4D97-AF65-F5344CB8AC3E}">
        <p14:creationId xmlns:p14="http://schemas.microsoft.com/office/powerpoint/2010/main" val="232937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34B4-C76A-4B9A-AD9A-9BD5927E5415}"/>
              </a:ext>
            </a:extLst>
          </p:cNvPr>
          <p:cNvSpPr>
            <a:spLocks noGrp="1"/>
          </p:cNvSpPr>
          <p:nvPr>
            <p:ph type="title"/>
          </p:nvPr>
        </p:nvSpPr>
        <p:spPr>
          <a:xfrm>
            <a:off x="3211011" y="610865"/>
            <a:ext cx="65933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Family Income Calculation</a:t>
            </a:r>
            <a:endParaRPr lang="en-US" dirty="0"/>
          </a:p>
        </p:txBody>
      </p:sp>
      <p:sp>
        <p:nvSpPr>
          <p:cNvPr id="3" name="Content Placeholder 2">
            <a:extLst>
              <a:ext uri="{FF2B5EF4-FFF2-40B4-BE49-F238E27FC236}">
                <a16:creationId xmlns:a16="http://schemas.microsoft.com/office/drawing/2014/main" id="{DD2E49EB-9F41-43B2-AFFF-DA5C95DA72C6}"/>
              </a:ext>
            </a:extLst>
          </p:cNvPr>
          <p:cNvSpPr>
            <a:spLocks noGrp="1"/>
          </p:cNvSpPr>
          <p:nvPr>
            <p:ph idx="1"/>
          </p:nvPr>
        </p:nvSpPr>
        <p:spPr>
          <a:xfrm>
            <a:off x="1358900" y="2421227"/>
            <a:ext cx="9994900" cy="3755735"/>
          </a:xfrm>
        </p:spPr>
        <p:txBody>
          <a:bodyPr/>
          <a:lstStyle/>
          <a:p>
            <a:r>
              <a:rPr lang="en-US" dirty="0">
                <a:solidFill>
                  <a:schemeClr val="tx1"/>
                </a:solidFill>
                <a:latin typeface="Trebuchet MS" panose="020B0603020202020204" pitchFamily="34" charset="0"/>
              </a:rPr>
              <a:t>Must capture the income of everyone within the WIOA defined family </a:t>
            </a:r>
          </a:p>
          <a:p>
            <a:r>
              <a:rPr lang="en-US" altLang="en-US" dirty="0">
                <a:solidFill>
                  <a:schemeClr val="tx1"/>
                </a:solidFill>
                <a:latin typeface="Trebuchet MS" panose="020B0603020202020204" pitchFamily="34" charset="0"/>
              </a:rPr>
              <a:t>Pay stubs or other acceptable documentation for each of the family member’s income</a:t>
            </a:r>
          </a:p>
          <a:p>
            <a:r>
              <a:rPr lang="en-US" altLang="en-US" dirty="0">
                <a:solidFill>
                  <a:schemeClr val="tx1"/>
                </a:solidFill>
                <a:latin typeface="Trebuchet MS" panose="020B0603020202020204" pitchFamily="34" charset="0"/>
              </a:rPr>
              <a:t>Documentation supporting family size</a:t>
            </a:r>
          </a:p>
          <a:p>
            <a:endParaRPr lang="en-US" dirty="0"/>
          </a:p>
        </p:txBody>
      </p:sp>
      <p:sp>
        <p:nvSpPr>
          <p:cNvPr id="4" name="Footer Placeholder 3">
            <a:extLst>
              <a:ext uri="{FF2B5EF4-FFF2-40B4-BE49-F238E27FC236}">
                <a16:creationId xmlns:a16="http://schemas.microsoft.com/office/drawing/2014/main" id="{7895C500-BCF1-416C-8B47-3A6E8FF8BD32}"/>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52363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7324350" cy="787791"/>
          </a:xfrm>
        </p:spPr>
        <p:txBody>
          <a:bodyPr>
            <a:normAutofit/>
          </a:bodyPr>
          <a:lstStyle/>
          <a:p>
            <a:pPr algn="ctr"/>
            <a:r>
              <a:rPr lang="en-US" sz="4000" dirty="0">
                <a:latin typeface="Trebuchet MS" panose="020B0603020202020204" pitchFamily="34" charset="0"/>
              </a:rPr>
              <a:t>State Policy Guidance</a:t>
            </a:r>
          </a:p>
        </p:txBody>
      </p:sp>
      <p:sp>
        <p:nvSpPr>
          <p:cNvPr id="6" name="Content Placeholder 5"/>
          <p:cNvSpPr>
            <a:spLocks noGrp="1"/>
          </p:cNvSpPr>
          <p:nvPr>
            <p:ph idx="1"/>
          </p:nvPr>
        </p:nvSpPr>
        <p:spPr>
          <a:xfrm>
            <a:off x="1104900" y="2211572"/>
            <a:ext cx="10109200" cy="3965391"/>
          </a:xfrm>
        </p:spPr>
        <p:txBody>
          <a:bodyPr>
            <a:normAutofit/>
          </a:bodyPr>
          <a:lstStyle/>
          <a:p>
            <a:r>
              <a:rPr lang="en-US" dirty="0">
                <a:solidFill>
                  <a:schemeClr val="tx1"/>
                </a:solidFill>
                <a:latin typeface="Trebuchet MS" panose="020B0603020202020204" pitchFamily="34" charset="0"/>
                <a:cs typeface="Traditional Arabic" panose="02020603050405020304" pitchFamily="18" charset="-78"/>
              </a:rPr>
              <a:t>WIOA ePolicy Chapter 5 Section 5 - Low-Income Individuals</a:t>
            </a:r>
          </a:p>
          <a:p>
            <a:pPr lvl="1"/>
            <a:r>
              <a:rPr lang="en-US" dirty="0">
                <a:solidFill>
                  <a:schemeClr val="tx1"/>
                </a:solidFill>
                <a:latin typeface="Trebuchet MS" panose="020B0603020202020204" pitchFamily="34" charset="0"/>
                <a:cs typeface="Traditional Arabic" panose="02020603050405020304" pitchFamily="18" charset="-78"/>
              </a:rPr>
              <a:t>Attachment A – Documentation</a:t>
            </a:r>
          </a:p>
          <a:p>
            <a:pPr lvl="1"/>
            <a:r>
              <a:rPr lang="en-US" dirty="0">
                <a:solidFill>
                  <a:schemeClr val="tx1"/>
                </a:solidFill>
                <a:latin typeface="Trebuchet MS" panose="020B0603020202020204" pitchFamily="34" charset="0"/>
                <a:cs typeface="Traditional Arabic" panose="02020603050405020304" pitchFamily="18" charset="-78"/>
              </a:rPr>
              <a:t>Attachment B – Income Inclusions/Exclusions</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Notice NO. 22-NOT-01 – Revised Income Guidelines for Determining Low-Income Status for WIOA Eligibility – dated May 12</a:t>
            </a:r>
            <a:r>
              <a:rPr lang="en-US" baseline="30000" dirty="0">
                <a:solidFill>
                  <a:schemeClr val="tx1"/>
                </a:solidFill>
                <a:latin typeface="Trebuchet MS" panose="020B0603020202020204" pitchFamily="34" charset="0"/>
                <a:cs typeface="Traditional Arabic" panose="02020603050405020304" pitchFamily="18" charset="-78"/>
              </a:rPr>
              <a:t>th</a:t>
            </a:r>
            <a:r>
              <a:rPr lang="en-US" dirty="0">
                <a:solidFill>
                  <a:schemeClr val="tx1"/>
                </a:solidFill>
                <a:latin typeface="Trebuchet MS" panose="020B0603020202020204" pitchFamily="34" charset="0"/>
                <a:cs typeface="Traditional Arabic" panose="02020603050405020304" pitchFamily="18" charset="-78"/>
              </a:rPr>
              <a:t>, 2023</a:t>
            </a: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023797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9866-4326-4A28-BB81-2389759F2AE7}"/>
              </a:ext>
            </a:extLst>
          </p:cNvPr>
          <p:cNvSpPr>
            <a:spLocks noGrp="1"/>
          </p:cNvSpPr>
          <p:nvPr>
            <p:ph type="title"/>
          </p:nvPr>
        </p:nvSpPr>
        <p:spPr>
          <a:xfrm>
            <a:off x="3211011" y="610865"/>
            <a:ext cx="6280719" cy="908446"/>
          </a:xfrm>
        </p:spPr>
        <p:txBody>
          <a:bodyPr>
            <a:normAutofit fontScale="90000"/>
          </a:bodyPr>
          <a:lstStyle/>
          <a:p>
            <a:pPr algn="ctr"/>
            <a:r>
              <a:rPr lang="en-US" dirty="0">
                <a:latin typeface="Trebuchet MS" panose="020B0603020202020204" pitchFamily="34" charset="0"/>
              </a:rPr>
              <a:t>Must Have WIOA Defined </a:t>
            </a:r>
            <a:br>
              <a:rPr lang="en-US" dirty="0">
                <a:latin typeface="Trebuchet MS" panose="020B0603020202020204" pitchFamily="34" charset="0"/>
              </a:rPr>
            </a:br>
            <a:r>
              <a:rPr lang="en-US" dirty="0">
                <a:latin typeface="Trebuchet MS" panose="020B0603020202020204" pitchFamily="34" charset="0"/>
              </a:rPr>
              <a:t>Family Identified</a:t>
            </a:r>
          </a:p>
        </p:txBody>
      </p:sp>
      <p:sp>
        <p:nvSpPr>
          <p:cNvPr id="3" name="Content Placeholder 2">
            <a:extLst>
              <a:ext uri="{FF2B5EF4-FFF2-40B4-BE49-F238E27FC236}">
                <a16:creationId xmlns:a16="http://schemas.microsoft.com/office/drawing/2014/main" id="{5FC0040C-5332-41EA-8E50-D5AC8B184438}"/>
              </a:ext>
            </a:extLst>
          </p:cNvPr>
          <p:cNvSpPr>
            <a:spLocks noGrp="1"/>
          </p:cNvSpPr>
          <p:nvPr>
            <p:ph idx="1"/>
          </p:nvPr>
        </p:nvSpPr>
        <p:spPr>
          <a:xfrm>
            <a:off x="838200" y="2318197"/>
            <a:ext cx="10515600" cy="3858766"/>
          </a:xfrm>
        </p:spPr>
        <p:txBody>
          <a:bodyPr/>
          <a:lstStyle/>
          <a:p>
            <a:pPr marL="228600" lvl="1" indent="0">
              <a:buNone/>
            </a:pPr>
            <a:r>
              <a:rPr lang="en-US" sz="2800" dirty="0">
                <a:solidFill>
                  <a:schemeClr val="tx1"/>
                </a:solidFill>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548640" lvl="2" indent="0">
              <a:buNone/>
            </a:pPr>
            <a:r>
              <a:rPr lang="en-US" sz="2800" dirty="0">
                <a:solidFill>
                  <a:schemeClr val="tx1"/>
                </a:solidFill>
                <a:latin typeface="Trebuchet MS" panose="020B0603020202020204" pitchFamily="34" charset="0"/>
              </a:rPr>
              <a:t>(A) A married couple and dependent children</a:t>
            </a:r>
          </a:p>
          <a:p>
            <a:pPr marL="548640" lvl="2" indent="0">
              <a:buNone/>
            </a:pPr>
            <a:r>
              <a:rPr lang="en-US" sz="2800" dirty="0">
                <a:solidFill>
                  <a:schemeClr val="tx1"/>
                </a:solidFill>
                <a:latin typeface="Trebuchet MS" panose="020B0603020202020204" pitchFamily="34" charset="0"/>
              </a:rPr>
              <a:t>(B) A parent or guardian and dependent children</a:t>
            </a:r>
          </a:p>
          <a:p>
            <a:pPr marL="548640" lvl="2" indent="0">
              <a:buNone/>
            </a:pPr>
            <a:r>
              <a:rPr lang="en-US" sz="2800" dirty="0">
                <a:solidFill>
                  <a:schemeClr val="tx1"/>
                </a:solidFill>
                <a:latin typeface="Trebuchet MS" panose="020B0603020202020204" pitchFamily="34" charset="0"/>
              </a:rPr>
              <a:t>(C) A married couple</a:t>
            </a:r>
          </a:p>
          <a:p>
            <a:endParaRPr lang="en-US" dirty="0"/>
          </a:p>
        </p:txBody>
      </p:sp>
      <p:sp>
        <p:nvSpPr>
          <p:cNvPr id="4" name="Footer Placeholder 3">
            <a:extLst>
              <a:ext uri="{FF2B5EF4-FFF2-40B4-BE49-F238E27FC236}">
                <a16:creationId xmlns:a16="http://schemas.microsoft.com/office/drawing/2014/main" id="{3799D242-D9F6-44AC-B8DD-20B5517C20B2}"/>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1024000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C9FF-60DA-44B4-BCF7-C3D4FA1F74C4}"/>
              </a:ext>
            </a:extLst>
          </p:cNvPr>
          <p:cNvSpPr>
            <a:spLocks noGrp="1"/>
          </p:cNvSpPr>
          <p:nvPr>
            <p:ph type="title"/>
          </p:nvPr>
        </p:nvSpPr>
        <p:spPr>
          <a:xfrm>
            <a:off x="3010485" y="610865"/>
            <a:ext cx="8553157" cy="561049"/>
          </a:xfrm>
        </p:spPr>
        <p:txBody>
          <a:bodyPr>
            <a:noAutofit/>
          </a:bodyPr>
          <a:lstStyle/>
          <a:p>
            <a:r>
              <a:rPr lang="en-US" sz="3400" dirty="0">
                <a:latin typeface="Trebuchet MS" panose="020B0603020202020204" pitchFamily="34" charset="0"/>
              </a:rPr>
              <a:t>If Not Living with WIOA Family Members</a:t>
            </a:r>
            <a:endParaRPr lang="en-US" sz="3400" dirty="0"/>
          </a:p>
        </p:txBody>
      </p:sp>
      <p:sp>
        <p:nvSpPr>
          <p:cNvPr id="3" name="Content Placeholder 2">
            <a:extLst>
              <a:ext uri="{FF2B5EF4-FFF2-40B4-BE49-F238E27FC236}">
                <a16:creationId xmlns:a16="http://schemas.microsoft.com/office/drawing/2014/main" id="{F2498915-A890-41EF-85CE-E6056BBC00F3}"/>
              </a:ext>
            </a:extLst>
          </p:cNvPr>
          <p:cNvSpPr>
            <a:spLocks noGrp="1"/>
          </p:cNvSpPr>
          <p:nvPr>
            <p:ph idx="1"/>
          </p:nvPr>
        </p:nvSpPr>
        <p:spPr/>
        <p:txBody>
          <a:bodyPr/>
          <a:lstStyle/>
          <a:p>
            <a:r>
              <a:rPr lang="en-US" dirty="0">
                <a:solidFill>
                  <a:schemeClr val="tx1"/>
                </a:solidFill>
                <a:latin typeface="Trebuchet MS" panose="020B0603020202020204" pitchFamily="34" charset="0"/>
              </a:rPr>
              <a:t>Guidance was provided on page 7., of  TEGL 21-16, that “</a:t>
            </a:r>
            <a:r>
              <a:rPr lang="en-US" i="1" dirty="0">
                <a:solidFill>
                  <a:schemeClr val="tx1"/>
                </a:solidFill>
                <a:latin typeface="Trebuchet MS" panose="020B0603020202020204" pitchFamily="34" charset="0"/>
              </a:rPr>
              <a:t>if an individual is not living in a single residence with other family members, that individual is not a member of a family for purposes of WIOA income calculations.</a:t>
            </a:r>
            <a:r>
              <a:rPr lang="en-US"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Meaning, if an individual is not living with their WIOA defined family, then their income determination should be based on their own income only</a:t>
            </a:r>
          </a:p>
          <a:p>
            <a:endParaRPr lang="en-US" dirty="0"/>
          </a:p>
        </p:txBody>
      </p:sp>
      <p:sp>
        <p:nvSpPr>
          <p:cNvPr id="4" name="Footer Placeholder 3">
            <a:extLst>
              <a:ext uri="{FF2B5EF4-FFF2-40B4-BE49-F238E27FC236}">
                <a16:creationId xmlns:a16="http://schemas.microsoft.com/office/drawing/2014/main" id="{FC30195B-D182-4C4D-BB2B-619FB496AF7B}"/>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27723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5195-A777-4E59-8D25-825919D79A2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Income Calculation Question</a:t>
            </a:r>
            <a:endParaRPr lang="en-US" dirty="0"/>
          </a:p>
        </p:txBody>
      </p:sp>
      <p:sp>
        <p:nvSpPr>
          <p:cNvPr id="3" name="Content Placeholder 2">
            <a:extLst>
              <a:ext uri="{FF2B5EF4-FFF2-40B4-BE49-F238E27FC236}">
                <a16:creationId xmlns:a16="http://schemas.microsoft.com/office/drawing/2014/main" id="{1F6437B6-0B8F-4CE2-8B16-39F01908B5E4}"/>
              </a:ext>
            </a:extLst>
          </p:cNvPr>
          <p:cNvSpPr>
            <a:spLocks noGrp="1"/>
          </p:cNvSpPr>
          <p:nvPr>
            <p:ph idx="1"/>
          </p:nvPr>
        </p:nvSpPr>
        <p:spPr/>
        <p:txBody>
          <a:bodyPr/>
          <a:lstStyle/>
          <a:p>
            <a:pPr marL="0" indent="0">
              <a:buNone/>
            </a:pPr>
            <a:r>
              <a:rPr lang="en-US" sz="3200" b="1" dirty="0">
                <a:solidFill>
                  <a:schemeClr val="tx1"/>
                </a:solidFill>
                <a:latin typeface="Trebuchet MS" panose="020B0603020202020204" pitchFamily="34" charset="0"/>
                <a:ea typeface="Tahoma" panose="020B0604030504040204" pitchFamily="34" charset="0"/>
                <a:cs typeface="Tahoma" panose="020B0604030504040204" pitchFamily="34" charset="0"/>
              </a:rPr>
              <a:t>Q – A 19-year-old individual Tom, is applying for the WIOA program. He lives with his older sister, Tori and their cousin, Sue who is 23. Both Tori and Sue are also thinking about applying for WIOA. If each of these individuals would come in for WIOA services, How many people would be in the WIOA defined family for each individual? Whose income would be included to determine the low-income status?</a:t>
            </a:r>
          </a:p>
          <a:p>
            <a:endParaRPr lang="en-US" dirty="0"/>
          </a:p>
        </p:txBody>
      </p:sp>
      <p:sp>
        <p:nvSpPr>
          <p:cNvPr id="4" name="Footer Placeholder 3">
            <a:extLst>
              <a:ext uri="{FF2B5EF4-FFF2-40B4-BE49-F238E27FC236}">
                <a16:creationId xmlns:a16="http://schemas.microsoft.com/office/drawing/2014/main" id="{B6DE8C5D-E270-4B45-87CA-43592F7C4034}"/>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551248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E021-A94B-4F79-8301-B369A2BE79FF}"/>
              </a:ext>
            </a:extLst>
          </p:cNvPr>
          <p:cNvSpPr>
            <a:spLocks noGrp="1"/>
          </p:cNvSpPr>
          <p:nvPr>
            <p:ph type="title"/>
          </p:nvPr>
        </p:nvSpPr>
        <p:spPr>
          <a:xfrm>
            <a:off x="3211010" y="610865"/>
            <a:ext cx="8015008" cy="561049"/>
          </a:xfrm>
        </p:spPr>
        <p:txBody>
          <a:bodyPr>
            <a:noAutofit/>
          </a:bodyPr>
          <a:lstStyle/>
          <a:p>
            <a:r>
              <a:rPr lang="en-US" sz="3600" dirty="0">
                <a:latin typeface="Trebuchet MS" panose="020B0603020202020204" pitchFamily="34" charset="0"/>
              </a:rPr>
              <a:t>Answer to the Income Calculation ?</a:t>
            </a:r>
            <a:endParaRPr lang="en-US" sz="3600" dirty="0"/>
          </a:p>
        </p:txBody>
      </p:sp>
      <p:sp>
        <p:nvSpPr>
          <p:cNvPr id="3" name="Content Placeholder 2">
            <a:extLst>
              <a:ext uri="{FF2B5EF4-FFF2-40B4-BE49-F238E27FC236}">
                <a16:creationId xmlns:a16="http://schemas.microsoft.com/office/drawing/2014/main" id="{98F66FB8-904A-4FB3-A431-3BB82592EC21}"/>
              </a:ext>
            </a:extLst>
          </p:cNvPr>
          <p:cNvSpPr>
            <a:spLocks noGrp="1"/>
          </p:cNvSpPr>
          <p:nvPr>
            <p:ph idx="1"/>
          </p:nvPr>
        </p:nvSpPr>
        <p:spPr>
          <a:xfrm>
            <a:off x="838200" y="1630837"/>
            <a:ext cx="10515600" cy="4546126"/>
          </a:xfrm>
        </p:spPr>
        <p:txBody>
          <a:bodyPr>
            <a:normAutofit fontScale="92500" lnSpcReduction="10000"/>
          </a:bodyPr>
          <a:lstStyle/>
          <a:p>
            <a:pPr marL="0" indent="0">
              <a:buNone/>
            </a:pPr>
            <a:r>
              <a:rPr lang="en-US" sz="2800" dirty="0">
                <a:solidFill>
                  <a:schemeClr val="tx1"/>
                </a:solidFill>
                <a:latin typeface="Trebuchet MS" panose="020B0603020202020204" pitchFamily="34" charset="0"/>
                <a:ea typeface="Tahoma" panose="020B0604030504040204" pitchFamily="34" charset="0"/>
                <a:cs typeface="Tahoma" panose="020B0604030504040204" pitchFamily="34" charset="0"/>
              </a:rPr>
              <a:t>Q – A 19-year-old individual Tom, is applying for the WIOA program. He lives with his older sister, Tori and their cousin, Sue who is 23. Both Tori and Sue are also thinking about applying for WIOA. If each of these individuals would come in for WIOA services, How many people would be in the WIOA defined family for each individual? Whose income would be included to determine the low-income status?</a:t>
            </a:r>
          </a:p>
          <a:p>
            <a:pPr marL="0" indent="0">
              <a:buNone/>
            </a:pPr>
            <a:r>
              <a:rPr lang="en-US" b="1" dirty="0">
                <a:solidFill>
                  <a:schemeClr val="tx1"/>
                </a:solidFill>
                <a:latin typeface="Trebuchet MS" panose="020B0603020202020204" pitchFamily="34" charset="0"/>
              </a:rPr>
              <a:t>A – None of these individuals meet the criteria under the WIOA family definition, in each case it would be a family size of one – each of these individual’s Low-Income status would be based on their own income. </a:t>
            </a:r>
          </a:p>
          <a:p>
            <a:pPr marL="0" indent="0">
              <a:buNone/>
            </a:pPr>
            <a:r>
              <a:rPr lang="en-US" sz="1800" b="1" dirty="0">
                <a:solidFill>
                  <a:schemeClr val="tx1"/>
                </a:solidFill>
                <a:highlight>
                  <a:srgbClr val="FFFF00"/>
                </a:highlight>
                <a:latin typeface="Trebuchet MS" panose="020B0603020202020204" pitchFamily="34" charset="0"/>
              </a:rPr>
              <a:t>Note: if you are unsure of this answer, please refer to WIOA Family definition on slide 50, in this instance, even though related, no individual is serving as a parent or guardian over the other individuals they would be living within the household. </a:t>
            </a:r>
          </a:p>
          <a:p>
            <a:endParaRPr lang="en-US" dirty="0"/>
          </a:p>
        </p:txBody>
      </p:sp>
      <p:sp>
        <p:nvSpPr>
          <p:cNvPr id="4" name="Footer Placeholder 3">
            <a:extLst>
              <a:ext uri="{FF2B5EF4-FFF2-40B4-BE49-F238E27FC236}">
                <a16:creationId xmlns:a16="http://schemas.microsoft.com/office/drawing/2014/main" id="{AE024C96-6122-41F8-9ED1-210CD736D709}"/>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2644699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477C-27CB-4FB4-95B7-297E0B224967}"/>
              </a:ext>
            </a:extLst>
          </p:cNvPr>
          <p:cNvSpPr>
            <a:spLocks noGrp="1"/>
          </p:cNvSpPr>
          <p:nvPr>
            <p:ph type="title"/>
          </p:nvPr>
        </p:nvSpPr>
        <p:spPr>
          <a:xfrm>
            <a:off x="3211011" y="610865"/>
            <a:ext cx="6517190" cy="936581"/>
          </a:xfrm>
        </p:spPr>
        <p:txBody>
          <a:bodyPr>
            <a:normAutofit fontScale="90000"/>
          </a:bodyPr>
          <a:lstStyle/>
          <a:p>
            <a:pPr algn="ctr"/>
            <a:r>
              <a:rPr lang="en-US" dirty="0">
                <a:latin typeface="Trebuchet MS" panose="020B0603020202020204" pitchFamily="34" charset="0"/>
              </a:rPr>
              <a:t>Family Income Calculation Requirements</a:t>
            </a:r>
          </a:p>
        </p:txBody>
      </p:sp>
      <p:sp>
        <p:nvSpPr>
          <p:cNvPr id="3" name="Content Placeholder 2">
            <a:extLst>
              <a:ext uri="{FF2B5EF4-FFF2-40B4-BE49-F238E27FC236}">
                <a16:creationId xmlns:a16="http://schemas.microsoft.com/office/drawing/2014/main" id="{66ADC466-5800-45BB-8646-26D448857B2E}"/>
              </a:ext>
            </a:extLst>
          </p:cNvPr>
          <p:cNvSpPr>
            <a:spLocks noGrp="1"/>
          </p:cNvSpPr>
          <p:nvPr>
            <p:ph idx="1"/>
          </p:nvPr>
        </p:nvSpPr>
        <p:spPr>
          <a:xfrm>
            <a:off x="1117600" y="2118167"/>
            <a:ext cx="9461500" cy="4058796"/>
          </a:xfrm>
        </p:spPr>
        <p:txBody>
          <a:bodyPr/>
          <a:lstStyle/>
          <a:p>
            <a:pPr>
              <a:buFont typeface="Arial" panose="020B0604020202020204" pitchFamily="34" charset="0"/>
              <a:buChar char="•"/>
            </a:pPr>
            <a:r>
              <a:rPr lang="en-US" dirty="0">
                <a:solidFill>
                  <a:schemeClr val="tx1"/>
                </a:solidFill>
                <a:latin typeface="Trebuchet MS" panose="020B0603020202020204" pitchFamily="34" charset="0"/>
              </a:rPr>
              <a:t>It is essential to view DCEO WIOA Policy 5-5 – Low-Income Individuals – specifically Attachment “B” – Inclusions and Exclusions for Determining Family Income</a:t>
            </a:r>
          </a:p>
          <a:p>
            <a:pPr>
              <a:buFont typeface="Arial" panose="020B0604020202020204" pitchFamily="34" charset="0"/>
              <a:buChar char="•"/>
            </a:pPr>
            <a:r>
              <a:rPr lang="en-US" dirty="0">
                <a:solidFill>
                  <a:schemeClr val="tx1"/>
                </a:solidFill>
                <a:latin typeface="Trebuchet MS" panose="020B0603020202020204" pitchFamily="34" charset="0"/>
              </a:rPr>
              <a:t>Any family member that is included in the WIOA defined family of the applicant must have their included income for the previous six months prior to the application date recorded as part of the family income calculation</a:t>
            </a:r>
          </a:p>
          <a:p>
            <a:endParaRPr lang="en-US" dirty="0"/>
          </a:p>
        </p:txBody>
      </p:sp>
      <p:sp>
        <p:nvSpPr>
          <p:cNvPr id="4" name="Footer Placeholder 3">
            <a:extLst>
              <a:ext uri="{FF2B5EF4-FFF2-40B4-BE49-F238E27FC236}">
                <a16:creationId xmlns:a16="http://schemas.microsoft.com/office/drawing/2014/main" id="{3D2E6AE6-1597-4FF1-BE44-2434698AE5C3}"/>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232388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5846-BCD4-4351-9CA1-168F5E073FBA}"/>
              </a:ext>
            </a:extLst>
          </p:cNvPr>
          <p:cNvSpPr>
            <a:spLocks noGrp="1"/>
          </p:cNvSpPr>
          <p:nvPr>
            <p:ph type="title"/>
          </p:nvPr>
        </p:nvSpPr>
        <p:spPr>
          <a:xfrm>
            <a:off x="3211010" y="610865"/>
            <a:ext cx="7092089" cy="561049"/>
          </a:xfrm>
        </p:spPr>
        <p:txBody>
          <a:bodyPr>
            <a:normAutofit fontScale="90000"/>
          </a:bodyPr>
          <a:lstStyle/>
          <a:p>
            <a:pPr algn="ctr"/>
            <a:r>
              <a:rPr lang="en-US" dirty="0">
                <a:latin typeface="Trebuchet MS" panose="020B0603020202020204" pitchFamily="34" charset="0"/>
              </a:rPr>
              <a:t>Family Income Calculation</a:t>
            </a:r>
          </a:p>
        </p:txBody>
      </p:sp>
      <p:sp>
        <p:nvSpPr>
          <p:cNvPr id="4" name="Footer Placeholder 3">
            <a:extLst>
              <a:ext uri="{FF2B5EF4-FFF2-40B4-BE49-F238E27FC236}">
                <a16:creationId xmlns:a16="http://schemas.microsoft.com/office/drawing/2014/main" id="{8590207F-0473-4382-98E7-2F00BB9FEACD}"/>
              </a:ext>
            </a:extLst>
          </p:cNvPr>
          <p:cNvSpPr>
            <a:spLocks noGrp="1"/>
          </p:cNvSpPr>
          <p:nvPr>
            <p:ph type="ftr" sz="quarter" idx="11"/>
          </p:nvPr>
        </p:nvSpPr>
        <p:spPr/>
        <p:txBody>
          <a:bodyPr/>
          <a:lstStyle/>
          <a:p>
            <a:r>
              <a:rPr lang="en-US" dirty="0"/>
              <a:t>June 15th, 2023  </a:t>
            </a:r>
          </a:p>
        </p:txBody>
      </p:sp>
      <p:pic>
        <p:nvPicPr>
          <p:cNvPr id="7" name="Content Placeholder 6">
            <a:extLst>
              <a:ext uri="{FF2B5EF4-FFF2-40B4-BE49-F238E27FC236}">
                <a16:creationId xmlns:a16="http://schemas.microsoft.com/office/drawing/2014/main" id="{88D98051-81E7-9056-46F5-27BE5E0475C6}"/>
              </a:ext>
            </a:extLst>
          </p:cNvPr>
          <p:cNvPicPr>
            <a:picLocks noGrp="1" noChangeAspect="1"/>
          </p:cNvPicPr>
          <p:nvPr>
            <p:ph idx="1"/>
          </p:nvPr>
        </p:nvPicPr>
        <p:blipFill>
          <a:blip r:embed="rId2"/>
          <a:stretch>
            <a:fillRect/>
          </a:stretch>
        </p:blipFill>
        <p:spPr>
          <a:xfrm>
            <a:off x="2253006" y="1904215"/>
            <a:ext cx="8125905" cy="4214980"/>
          </a:xfrm>
        </p:spPr>
      </p:pic>
    </p:spTree>
    <p:extLst>
      <p:ext uri="{BB962C8B-B14F-4D97-AF65-F5344CB8AC3E}">
        <p14:creationId xmlns:p14="http://schemas.microsoft.com/office/powerpoint/2010/main" val="605719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537C-C342-41CA-B6B5-31F7EE1D11BF}"/>
              </a:ext>
            </a:extLst>
          </p:cNvPr>
          <p:cNvSpPr>
            <a:spLocks noGrp="1"/>
          </p:cNvSpPr>
          <p:nvPr>
            <p:ph type="title"/>
          </p:nvPr>
        </p:nvSpPr>
        <p:spPr>
          <a:xfrm>
            <a:off x="3211010" y="610865"/>
            <a:ext cx="6514881" cy="561049"/>
          </a:xfrm>
        </p:spPr>
        <p:txBody>
          <a:bodyPr>
            <a:normAutofit fontScale="90000"/>
          </a:bodyPr>
          <a:lstStyle/>
          <a:p>
            <a:pPr algn="ctr"/>
            <a:r>
              <a:rPr lang="en-US" dirty="0">
                <a:latin typeface="Trebuchet MS" panose="020B0603020202020204" pitchFamily="34" charset="0"/>
              </a:rPr>
              <a:t>Family Income Calcula</a:t>
            </a:r>
            <a:r>
              <a:rPr lang="en-US" dirty="0"/>
              <a:t>tion</a:t>
            </a:r>
          </a:p>
        </p:txBody>
      </p:sp>
      <p:sp>
        <p:nvSpPr>
          <p:cNvPr id="3" name="Content Placeholder 2">
            <a:extLst>
              <a:ext uri="{FF2B5EF4-FFF2-40B4-BE49-F238E27FC236}">
                <a16:creationId xmlns:a16="http://schemas.microsoft.com/office/drawing/2014/main" id="{8C3D172C-28E4-4DC3-A52C-2DED9AF3CC1E}"/>
              </a:ext>
            </a:extLst>
          </p:cNvPr>
          <p:cNvSpPr>
            <a:spLocks noGrp="1"/>
          </p:cNvSpPr>
          <p:nvPr>
            <p:ph idx="1"/>
          </p:nvPr>
        </p:nvSpPr>
        <p:spPr>
          <a:xfrm>
            <a:off x="1358900" y="2343955"/>
            <a:ext cx="9626600" cy="3833008"/>
          </a:xfrm>
        </p:spPr>
        <p:txBody>
          <a:bodyPr/>
          <a:lstStyle/>
          <a:p>
            <a:r>
              <a:rPr lang="en-US" dirty="0">
                <a:solidFill>
                  <a:schemeClr val="tx1"/>
                </a:solidFill>
                <a:latin typeface="Trebuchet MS" panose="020B0603020202020204" pitchFamily="34" charset="0"/>
              </a:rPr>
              <a:t>After the entire family’s income has been loaded into the “Income Calculation” screen, the Career Planner must “Calculate Totals”</a:t>
            </a:r>
          </a:p>
          <a:p>
            <a:r>
              <a:rPr lang="en-US" dirty="0">
                <a:solidFill>
                  <a:schemeClr val="tx1"/>
                </a:solidFill>
                <a:latin typeface="Trebuchet MS" panose="020B0603020202020204" pitchFamily="34" charset="0"/>
              </a:rPr>
              <a:t>The next screen demonstrates an “example” of a completed income calculation screen</a:t>
            </a:r>
          </a:p>
          <a:p>
            <a:endParaRPr lang="en-US" dirty="0"/>
          </a:p>
        </p:txBody>
      </p:sp>
      <p:sp>
        <p:nvSpPr>
          <p:cNvPr id="4" name="Footer Placeholder 3">
            <a:extLst>
              <a:ext uri="{FF2B5EF4-FFF2-40B4-BE49-F238E27FC236}">
                <a16:creationId xmlns:a16="http://schemas.microsoft.com/office/drawing/2014/main" id="{323B7BA3-CB27-4683-ABA1-86742986C322}"/>
              </a:ext>
            </a:extLst>
          </p:cNvPr>
          <p:cNvSpPr>
            <a:spLocks noGrp="1"/>
          </p:cNvSpPr>
          <p:nvPr>
            <p:ph type="ftr" sz="quarter" idx="11"/>
          </p:nvPr>
        </p:nvSpPr>
        <p:spPr>
          <a:xfrm>
            <a:off x="914400" y="6356350"/>
            <a:ext cx="7239000" cy="365125"/>
          </a:xfrm>
        </p:spPr>
        <p:txBody>
          <a:bodyPr/>
          <a:lstStyle/>
          <a:p>
            <a:r>
              <a:rPr lang="en-US" dirty="0"/>
              <a:t>June 15th, 2023  </a:t>
            </a:r>
          </a:p>
        </p:txBody>
      </p:sp>
    </p:spTree>
    <p:extLst>
      <p:ext uri="{BB962C8B-B14F-4D97-AF65-F5344CB8AC3E}">
        <p14:creationId xmlns:p14="http://schemas.microsoft.com/office/powerpoint/2010/main" val="29262730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A934-59BB-4278-B356-5B48E6F1C85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Family Income Calculation</a:t>
            </a:r>
          </a:p>
        </p:txBody>
      </p:sp>
      <p:sp>
        <p:nvSpPr>
          <p:cNvPr id="4" name="Footer Placeholder 3">
            <a:extLst>
              <a:ext uri="{FF2B5EF4-FFF2-40B4-BE49-F238E27FC236}">
                <a16:creationId xmlns:a16="http://schemas.microsoft.com/office/drawing/2014/main" id="{B0B78948-0797-4CF3-8904-AB4EB70005FF}"/>
              </a:ext>
            </a:extLst>
          </p:cNvPr>
          <p:cNvSpPr>
            <a:spLocks noGrp="1"/>
          </p:cNvSpPr>
          <p:nvPr>
            <p:ph type="ftr" sz="quarter" idx="11"/>
          </p:nvPr>
        </p:nvSpPr>
        <p:spPr/>
        <p:txBody>
          <a:bodyPr/>
          <a:lstStyle/>
          <a:p>
            <a:r>
              <a:rPr lang="en-US" dirty="0"/>
              <a:t>June 15th, 2023  </a:t>
            </a:r>
          </a:p>
        </p:txBody>
      </p:sp>
      <p:pic>
        <p:nvPicPr>
          <p:cNvPr id="7" name="Content Placeholder 6">
            <a:extLst>
              <a:ext uri="{FF2B5EF4-FFF2-40B4-BE49-F238E27FC236}">
                <a16:creationId xmlns:a16="http://schemas.microsoft.com/office/drawing/2014/main" id="{4C425D6E-CAAE-3BDC-0D24-8EB814059FF2}"/>
              </a:ext>
            </a:extLst>
          </p:cNvPr>
          <p:cNvPicPr>
            <a:picLocks noGrp="1" noChangeAspect="1"/>
          </p:cNvPicPr>
          <p:nvPr>
            <p:ph idx="1"/>
          </p:nvPr>
        </p:nvPicPr>
        <p:blipFill>
          <a:blip r:embed="rId2"/>
          <a:stretch>
            <a:fillRect/>
          </a:stretch>
        </p:blipFill>
        <p:spPr>
          <a:xfrm>
            <a:off x="2459114" y="1696825"/>
            <a:ext cx="7679185" cy="4265285"/>
          </a:xfrm>
        </p:spPr>
      </p:pic>
      <p:sp>
        <p:nvSpPr>
          <p:cNvPr id="8" name="Left Arrow 4">
            <a:extLst>
              <a:ext uri="{FF2B5EF4-FFF2-40B4-BE49-F238E27FC236}">
                <a16:creationId xmlns:a16="http://schemas.microsoft.com/office/drawing/2014/main" id="{2A502C36-7C19-32DC-1CDD-ECC389477EB5}"/>
              </a:ext>
            </a:extLst>
          </p:cNvPr>
          <p:cNvSpPr/>
          <p:nvPr/>
        </p:nvSpPr>
        <p:spPr>
          <a:xfrm>
            <a:off x="7019081" y="5423931"/>
            <a:ext cx="717804"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623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02A72-1530-4AEF-A28B-FAE36B39FDED}"/>
              </a:ext>
            </a:extLst>
          </p:cNvPr>
          <p:cNvSpPr>
            <a:spLocks noGrp="1"/>
          </p:cNvSpPr>
          <p:nvPr>
            <p:ph type="title"/>
          </p:nvPr>
        </p:nvSpPr>
        <p:spPr>
          <a:xfrm>
            <a:off x="2711281" y="610865"/>
            <a:ext cx="7772122" cy="561049"/>
          </a:xfrm>
        </p:spPr>
        <p:txBody>
          <a:bodyPr>
            <a:normAutofit fontScale="90000"/>
          </a:bodyPr>
          <a:lstStyle/>
          <a:p>
            <a:pPr algn="ctr"/>
            <a:r>
              <a:rPr lang="en-US" dirty="0">
                <a:latin typeface="Trebuchet MS" panose="020B0603020202020204" pitchFamily="34" charset="0"/>
              </a:rPr>
              <a:t>Family Characteristics Screen</a:t>
            </a:r>
          </a:p>
        </p:txBody>
      </p:sp>
      <p:sp>
        <p:nvSpPr>
          <p:cNvPr id="3" name="Content Placeholder 2">
            <a:extLst>
              <a:ext uri="{FF2B5EF4-FFF2-40B4-BE49-F238E27FC236}">
                <a16:creationId xmlns:a16="http://schemas.microsoft.com/office/drawing/2014/main" id="{B80C0952-0E2F-4A14-9A04-C223B2CDBF34}"/>
              </a:ext>
            </a:extLst>
          </p:cNvPr>
          <p:cNvSpPr>
            <a:spLocks noGrp="1"/>
          </p:cNvSpPr>
          <p:nvPr>
            <p:ph idx="1"/>
          </p:nvPr>
        </p:nvSpPr>
        <p:spPr>
          <a:xfrm>
            <a:off x="838200" y="2381693"/>
            <a:ext cx="10515600" cy="3795270"/>
          </a:xfrm>
        </p:spPr>
        <p:txBody>
          <a:bodyPr vert="horz" lIns="91440" tIns="45720" rIns="91440" bIns="45720" numCol="2" rtlCol="0">
            <a:normAutofit/>
          </a:bodyPr>
          <a:lstStyle/>
          <a:p>
            <a:r>
              <a:rPr lang="en-US" sz="2000" dirty="0">
                <a:solidFill>
                  <a:schemeClr val="tx1"/>
                </a:solidFill>
                <a:latin typeface="Trebuchet MS" panose="020B0603020202020204" pitchFamily="34" charset="0"/>
              </a:rPr>
              <a:t>For any WIOA income calculation, besides recording the income of each family member for the previous six months, the family must be recorded within the application</a:t>
            </a:r>
          </a:p>
          <a:p>
            <a:r>
              <a:rPr lang="en-US" sz="2000" dirty="0">
                <a:solidFill>
                  <a:schemeClr val="tx1"/>
                </a:solidFill>
                <a:latin typeface="Trebuchet MS" panose="020B0603020202020204" pitchFamily="34" charset="0"/>
              </a:rPr>
              <a:t>The “Family Characteristics Screen” is the location where the family members are recorded within the application in IWDS  </a:t>
            </a:r>
          </a:p>
          <a:p>
            <a:pPr>
              <a:buFont typeface="Arial" panose="020B0604020202020204" pitchFamily="34" charset="0"/>
              <a:buChar char="•"/>
            </a:pPr>
            <a:endParaRPr lang="en-US" sz="2000" dirty="0">
              <a:solidFill>
                <a:schemeClr val="tx1"/>
              </a:solidFill>
            </a:endParaRPr>
          </a:p>
        </p:txBody>
      </p:sp>
      <p:sp>
        <p:nvSpPr>
          <p:cNvPr id="2" name="Footer Placeholder 1">
            <a:extLst>
              <a:ext uri="{FF2B5EF4-FFF2-40B4-BE49-F238E27FC236}">
                <a16:creationId xmlns:a16="http://schemas.microsoft.com/office/drawing/2014/main" id="{638E4328-0DC2-4C8D-BB59-17FE49F4A707}"/>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30D49E5D-83C8-8FAC-E24B-892214929B3C}"/>
              </a:ext>
            </a:extLst>
          </p:cNvPr>
          <p:cNvPicPr>
            <a:picLocks noChangeAspect="1"/>
          </p:cNvPicPr>
          <p:nvPr/>
        </p:nvPicPr>
        <p:blipFill>
          <a:blip r:embed="rId2"/>
          <a:stretch>
            <a:fillRect/>
          </a:stretch>
        </p:blipFill>
        <p:spPr>
          <a:xfrm>
            <a:off x="6695425" y="1819374"/>
            <a:ext cx="4658375" cy="3240254"/>
          </a:xfrm>
          <a:prstGeom prst="rect">
            <a:avLst/>
          </a:prstGeom>
        </p:spPr>
      </p:pic>
      <p:sp>
        <p:nvSpPr>
          <p:cNvPr id="7" name="Left Arrow 4">
            <a:extLst>
              <a:ext uri="{FF2B5EF4-FFF2-40B4-BE49-F238E27FC236}">
                <a16:creationId xmlns:a16="http://schemas.microsoft.com/office/drawing/2014/main" id="{BD119244-1045-E61C-7DA8-40D902A20764}"/>
              </a:ext>
            </a:extLst>
          </p:cNvPr>
          <p:cNvSpPr/>
          <p:nvPr/>
        </p:nvSpPr>
        <p:spPr>
          <a:xfrm>
            <a:off x="9387361" y="4202067"/>
            <a:ext cx="717804"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464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4F77-0180-488C-9427-4D2E14A37585}"/>
              </a:ext>
            </a:extLst>
          </p:cNvPr>
          <p:cNvSpPr>
            <a:spLocks noGrp="1"/>
          </p:cNvSpPr>
          <p:nvPr>
            <p:ph type="title"/>
          </p:nvPr>
        </p:nvSpPr>
        <p:spPr>
          <a:xfrm>
            <a:off x="2588654" y="610865"/>
            <a:ext cx="8113690" cy="561049"/>
          </a:xfrm>
        </p:spPr>
        <p:txBody>
          <a:bodyPr>
            <a:normAutofit fontScale="90000"/>
          </a:bodyPr>
          <a:lstStyle/>
          <a:p>
            <a:pPr algn="ctr"/>
            <a:r>
              <a:rPr lang="en-US" dirty="0">
                <a:latin typeface="Trebuchet MS" panose="020B0603020202020204" pitchFamily="34" charset="0"/>
              </a:rPr>
              <a:t>Family Characteristics Screen</a:t>
            </a:r>
          </a:p>
        </p:txBody>
      </p:sp>
      <p:sp>
        <p:nvSpPr>
          <p:cNvPr id="4" name="Content Placeholder 3">
            <a:extLst>
              <a:ext uri="{FF2B5EF4-FFF2-40B4-BE49-F238E27FC236}">
                <a16:creationId xmlns:a16="http://schemas.microsoft.com/office/drawing/2014/main" id="{B49C6558-3AE7-4ADB-B2B4-45B440510F82}"/>
              </a:ext>
            </a:extLst>
          </p:cNvPr>
          <p:cNvSpPr>
            <a:spLocks noGrp="1"/>
          </p:cNvSpPr>
          <p:nvPr>
            <p:ph idx="1"/>
          </p:nvPr>
        </p:nvSpPr>
        <p:spPr>
          <a:xfrm>
            <a:off x="838200" y="2285999"/>
            <a:ext cx="10515600" cy="3890963"/>
          </a:xfrm>
        </p:spPr>
        <p:txBody>
          <a:bodyPr numCol="2">
            <a:normAutofit/>
          </a:bodyPr>
          <a:lstStyle/>
          <a:p>
            <a:pPr marL="0" indent="0">
              <a:buNone/>
            </a:pPr>
            <a:r>
              <a:rPr lang="en-US" dirty="0">
                <a:solidFill>
                  <a:schemeClr val="tx1"/>
                </a:solidFill>
                <a:latin typeface="Trebuchet MS" panose="020B0603020202020204" pitchFamily="34" charset="0"/>
              </a:rPr>
              <a:t>It is important to understand that the “Family Type” does not have any eligibility consideration; and should be populated based on the best description of the circumstances related to the family income calculation being completed. </a:t>
            </a:r>
          </a:p>
        </p:txBody>
      </p:sp>
      <p:sp>
        <p:nvSpPr>
          <p:cNvPr id="3" name="Footer Placeholder 2">
            <a:extLst>
              <a:ext uri="{FF2B5EF4-FFF2-40B4-BE49-F238E27FC236}">
                <a16:creationId xmlns:a16="http://schemas.microsoft.com/office/drawing/2014/main" id="{EAC028CC-3F10-4FB7-B9BC-DA09D52BB84A}"/>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DE3003A7-16AA-7B1B-3629-76BBC3E73CFE}"/>
              </a:ext>
            </a:extLst>
          </p:cNvPr>
          <p:cNvPicPr>
            <a:picLocks noChangeAspect="1"/>
          </p:cNvPicPr>
          <p:nvPr/>
        </p:nvPicPr>
        <p:blipFill>
          <a:blip r:embed="rId2"/>
          <a:stretch>
            <a:fillRect/>
          </a:stretch>
        </p:blipFill>
        <p:spPr>
          <a:xfrm>
            <a:off x="6645499" y="2556768"/>
            <a:ext cx="4848902" cy="2764261"/>
          </a:xfrm>
          <a:prstGeom prst="rect">
            <a:avLst/>
          </a:prstGeom>
        </p:spPr>
      </p:pic>
    </p:spTree>
    <p:extLst>
      <p:ext uri="{BB962C8B-B14F-4D97-AF65-F5344CB8AC3E}">
        <p14:creationId xmlns:p14="http://schemas.microsoft.com/office/powerpoint/2010/main" val="72149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9322-614A-4A11-A5F2-EEB62EECC432}"/>
              </a:ext>
            </a:extLst>
          </p:cNvPr>
          <p:cNvSpPr>
            <a:spLocks noGrp="1"/>
          </p:cNvSpPr>
          <p:nvPr>
            <p:ph type="title"/>
          </p:nvPr>
        </p:nvSpPr>
        <p:spPr>
          <a:xfrm>
            <a:off x="3211010" y="610865"/>
            <a:ext cx="6337027" cy="561049"/>
          </a:xfrm>
        </p:spPr>
        <p:txBody>
          <a:bodyPr>
            <a:normAutofit fontScale="90000"/>
          </a:bodyPr>
          <a:lstStyle/>
          <a:p>
            <a:pPr algn="ctr"/>
            <a:r>
              <a:rPr lang="en-US" dirty="0">
                <a:latin typeface="Trebuchet MS" panose="020B0603020202020204" pitchFamily="34" charset="0"/>
              </a:rPr>
              <a:t>WIOA Low-Income</a:t>
            </a:r>
          </a:p>
        </p:txBody>
      </p:sp>
      <p:sp>
        <p:nvSpPr>
          <p:cNvPr id="3" name="Content Placeholder 2">
            <a:extLst>
              <a:ext uri="{FF2B5EF4-FFF2-40B4-BE49-F238E27FC236}">
                <a16:creationId xmlns:a16="http://schemas.microsoft.com/office/drawing/2014/main" id="{03CE4D67-9349-4E23-B2B9-BD82F79B1A12}"/>
              </a:ext>
            </a:extLst>
          </p:cNvPr>
          <p:cNvSpPr>
            <a:spLocks noGrp="1"/>
          </p:cNvSpPr>
          <p:nvPr>
            <p:ph idx="1"/>
          </p:nvPr>
        </p:nvSpPr>
        <p:spPr>
          <a:xfrm>
            <a:off x="939800" y="1885071"/>
            <a:ext cx="10121899" cy="4291892"/>
          </a:xfrm>
        </p:spPr>
        <p:txBody>
          <a:bodyPr>
            <a:normAutofit fontScale="32500" lnSpcReduction="20000"/>
          </a:bodyPr>
          <a:lstStyle/>
          <a:p>
            <a:pPr marL="0" indent="0">
              <a:buNone/>
            </a:pPr>
            <a:r>
              <a:rPr lang="en-US" sz="7400" b="1" dirty="0">
                <a:solidFill>
                  <a:schemeClr val="tx1"/>
                </a:solidFill>
                <a:latin typeface="Trebuchet MS" panose="020B0603020202020204" pitchFamily="34" charset="0"/>
              </a:rPr>
              <a:t>The eight ways a WIOA Client could become qualified as Low-Income</a:t>
            </a:r>
            <a:r>
              <a:rPr lang="en-US" sz="4000" b="1" dirty="0">
                <a:solidFill>
                  <a:schemeClr val="tx1"/>
                </a:solidFill>
                <a:latin typeface="Trebuchet MS" panose="020B0603020202020204" pitchFamily="34" charset="0"/>
              </a:rPr>
              <a:t>:</a:t>
            </a:r>
          </a:p>
          <a:p>
            <a:pPr marL="0" indent="0">
              <a:buNone/>
            </a:pPr>
            <a:endParaRPr lang="en-US" dirty="0">
              <a:solidFill>
                <a:schemeClr val="tx1"/>
              </a:solidFill>
              <a:latin typeface="Calibri" panose="020F0502020204030204" pitchFamily="34" charset="0"/>
              <a:cs typeface="Calibri" panose="020F0502020204030204" pitchFamily="34" charset="0"/>
            </a:endParaRPr>
          </a:p>
          <a:p>
            <a:pPr marL="914400" indent="-514350">
              <a:buFont typeface="+mj-lt"/>
              <a:buAutoNum type="arabicPeriod"/>
            </a:pPr>
            <a:r>
              <a:rPr lang="en-US" sz="6000" b="1" dirty="0">
                <a:solidFill>
                  <a:schemeClr val="tx1"/>
                </a:solidFill>
                <a:latin typeface="Trebuchet MS" panose="020B0603020202020204" pitchFamily="34" charset="0"/>
                <a:cs typeface="Calibri" panose="020F0502020204030204" pitchFamily="34" charset="0"/>
              </a:rPr>
              <a:t>Cash Welfare</a:t>
            </a:r>
          </a:p>
          <a:p>
            <a:pPr marL="914400" indent="-514350">
              <a:buFont typeface="+mj-lt"/>
              <a:buAutoNum type="arabicPeriod"/>
            </a:pPr>
            <a:r>
              <a:rPr lang="en-US" sz="6000" b="1" dirty="0">
                <a:solidFill>
                  <a:schemeClr val="tx1"/>
                </a:solidFill>
                <a:latin typeface="Trebuchet MS" panose="020B0603020202020204" pitchFamily="34" charset="0"/>
                <a:cs typeface="Calibri" panose="020F0502020204030204" pitchFamily="34" charset="0"/>
              </a:rPr>
              <a:t>Food Stamps</a:t>
            </a:r>
          </a:p>
          <a:p>
            <a:pPr marL="914400" indent="-514350">
              <a:buFont typeface="+mj-lt"/>
              <a:buAutoNum type="arabicPeriod"/>
            </a:pPr>
            <a:r>
              <a:rPr lang="en-US" sz="6000" b="1" dirty="0">
                <a:solidFill>
                  <a:schemeClr val="tx1"/>
                </a:solidFill>
                <a:latin typeface="Trebuchet MS" panose="020B0603020202020204" pitchFamily="34" charset="0"/>
                <a:cs typeface="Calibri" panose="020F0502020204030204" pitchFamily="34" charset="0"/>
              </a:rPr>
              <a:t>Homeless</a:t>
            </a:r>
          </a:p>
          <a:p>
            <a:pPr marL="914400" indent="-514350">
              <a:buFont typeface="+mj-lt"/>
              <a:buAutoNum type="arabicPeriod"/>
            </a:pPr>
            <a:r>
              <a:rPr lang="en-US" sz="6000" b="1" dirty="0">
                <a:solidFill>
                  <a:schemeClr val="tx1"/>
                </a:solidFill>
                <a:latin typeface="Trebuchet MS" panose="020B0603020202020204" pitchFamily="34" charset="0"/>
                <a:cs typeface="Traditional Arabic" panose="02020603050405020304" pitchFamily="18" charset="-78"/>
              </a:rPr>
              <a:t>Free or Reduced Priced Lunch</a:t>
            </a:r>
          </a:p>
          <a:p>
            <a:pPr marL="914400" indent="-514350">
              <a:buFont typeface="+mj-lt"/>
              <a:buAutoNum type="arabicPeriod"/>
            </a:pPr>
            <a:r>
              <a:rPr lang="en-US" sz="6000" b="1" dirty="0">
                <a:solidFill>
                  <a:schemeClr val="tx1"/>
                </a:solidFill>
                <a:latin typeface="Trebuchet MS" panose="020B0603020202020204" pitchFamily="34" charset="0"/>
                <a:cs typeface="Traditional Arabic" panose="02020603050405020304" pitchFamily="18" charset="-78"/>
              </a:rPr>
              <a:t>Foster Child</a:t>
            </a:r>
          </a:p>
          <a:p>
            <a:pPr marL="914400" indent="-514350">
              <a:buFont typeface="+mj-lt"/>
              <a:buAutoNum type="arabicPeriod"/>
            </a:pPr>
            <a:r>
              <a:rPr lang="en-US" sz="6000" b="1" dirty="0">
                <a:solidFill>
                  <a:schemeClr val="tx1"/>
                </a:solidFill>
                <a:latin typeface="Trebuchet MS" panose="020B0603020202020204" pitchFamily="34" charset="0"/>
                <a:cs typeface="Traditional Arabic" panose="02020603050405020304" pitchFamily="18" charset="-78"/>
              </a:rPr>
              <a:t>Youth Customer Living in a High Poverty Level</a:t>
            </a:r>
          </a:p>
          <a:p>
            <a:pPr marL="914400" indent="-514350">
              <a:buFont typeface="+mj-lt"/>
              <a:buAutoNum type="arabicPeriod" startAt="7"/>
            </a:pPr>
            <a:r>
              <a:rPr lang="en-US" sz="6000" b="1" dirty="0">
                <a:solidFill>
                  <a:schemeClr val="tx1"/>
                </a:solidFill>
                <a:latin typeface="Trebuchet MS" panose="020B0603020202020204" pitchFamily="34" charset="0"/>
                <a:cs typeface="Traditional Arabic" panose="02020603050405020304" pitchFamily="18" charset="-78"/>
              </a:rPr>
              <a:t>Family Income Calculation</a:t>
            </a:r>
          </a:p>
          <a:p>
            <a:pPr marL="914400" indent="-514350">
              <a:buFont typeface="+mj-lt"/>
              <a:buAutoNum type="arabicPeriod" startAt="7"/>
            </a:pPr>
            <a:r>
              <a:rPr lang="en-US" sz="6000" b="1" dirty="0">
                <a:solidFill>
                  <a:schemeClr val="tx1"/>
                </a:solidFill>
                <a:latin typeface="Trebuchet MS" panose="020B0603020202020204" pitchFamily="34" charset="0"/>
                <a:cs typeface="Traditional Arabic" panose="02020603050405020304" pitchFamily="18" charset="-78"/>
              </a:rPr>
              <a:t>Family of One Due to Disability</a:t>
            </a:r>
          </a:p>
          <a:p>
            <a:pPr marL="0" indent="0">
              <a:buNone/>
            </a:pPr>
            <a:endParaRPr lang="en-US" dirty="0"/>
          </a:p>
          <a:p>
            <a:pPr marL="0" indent="0">
              <a:buNone/>
            </a:pPr>
            <a:r>
              <a:rPr lang="en-US" dirty="0"/>
              <a:t>	 </a:t>
            </a:r>
          </a:p>
          <a:p>
            <a:endParaRPr lang="en-US" sz="1200" dirty="0"/>
          </a:p>
          <a:p>
            <a:endParaRPr lang="en-US" dirty="0"/>
          </a:p>
        </p:txBody>
      </p:sp>
      <p:sp>
        <p:nvSpPr>
          <p:cNvPr id="4" name="Footer Placeholder 3">
            <a:extLst>
              <a:ext uri="{FF2B5EF4-FFF2-40B4-BE49-F238E27FC236}">
                <a16:creationId xmlns:a16="http://schemas.microsoft.com/office/drawing/2014/main" id="{3FED51F3-53E2-48C8-B337-AA52425EFD79}"/>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7108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578F-F70E-4FD9-9EC4-7FA174BD09FE}"/>
              </a:ext>
            </a:extLst>
          </p:cNvPr>
          <p:cNvSpPr>
            <a:spLocks noGrp="1"/>
          </p:cNvSpPr>
          <p:nvPr>
            <p:ph type="title"/>
          </p:nvPr>
        </p:nvSpPr>
        <p:spPr>
          <a:xfrm>
            <a:off x="3211010" y="610865"/>
            <a:ext cx="6666637" cy="561049"/>
          </a:xfrm>
        </p:spPr>
        <p:txBody>
          <a:bodyPr>
            <a:normAutofit fontScale="90000"/>
          </a:bodyPr>
          <a:lstStyle/>
          <a:p>
            <a:pPr algn="ctr"/>
            <a:r>
              <a:rPr lang="en-US" dirty="0">
                <a:latin typeface="Trebuchet MS" panose="020B0603020202020204" pitchFamily="34" charset="0"/>
              </a:rPr>
              <a:t>Recording Family Members</a:t>
            </a:r>
          </a:p>
        </p:txBody>
      </p:sp>
      <p:sp>
        <p:nvSpPr>
          <p:cNvPr id="3" name="Content Placeholder 2">
            <a:extLst>
              <a:ext uri="{FF2B5EF4-FFF2-40B4-BE49-F238E27FC236}">
                <a16:creationId xmlns:a16="http://schemas.microsoft.com/office/drawing/2014/main" id="{2B56191E-5AD7-410C-845D-C4FB52BC9255}"/>
              </a:ext>
            </a:extLst>
          </p:cNvPr>
          <p:cNvSpPr>
            <a:spLocks noGrp="1"/>
          </p:cNvSpPr>
          <p:nvPr>
            <p:ph idx="1"/>
          </p:nvPr>
        </p:nvSpPr>
        <p:spPr>
          <a:xfrm>
            <a:off x="838200" y="2295082"/>
            <a:ext cx="10515600" cy="3881881"/>
          </a:xfrm>
        </p:spPr>
        <p:txBody>
          <a:bodyPr numCol="2">
            <a:normAutofit/>
          </a:bodyPr>
          <a:lstStyle/>
          <a:p>
            <a:r>
              <a:rPr lang="en-US" dirty="0">
                <a:solidFill>
                  <a:schemeClr val="tx1"/>
                </a:solidFill>
                <a:latin typeface="Trebuchet MS" panose="020B0603020202020204" pitchFamily="34" charset="0"/>
              </a:rPr>
              <a:t>Record each family member that are being counted towards the family income calculation</a:t>
            </a:r>
          </a:p>
          <a:p>
            <a:r>
              <a:rPr lang="en-US" dirty="0">
                <a:solidFill>
                  <a:schemeClr val="tx1"/>
                </a:solidFill>
                <a:latin typeface="Trebuchet MS" panose="020B0603020202020204" pitchFamily="34" charset="0"/>
              </a:rPr>
              <a:t>In this example, the client is a mother in the family but is the applicant for the WIOA application</a:t>
            </a:r>
          </a:p>
          <a:p>
            <a:pPr marL="0" indent="0">
              <a:buNone/>
            </a:pPr>
            <a:endParaRPr lang="en-US" sz="2000" dirty="0">
              <a:solidFill>
                <a:schemeClr val="tx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63651890-64D3-4769-8AF3-17B2429FFD0B}"/>
              </a:ext>
            </a:extLst>
          </p:cNvPr>
          <p:cNvSpPr>
            <a:spLocks noGrp="1"/>
          </p:cNvSpPr>
          <p:nvPr>
            <p:ph type="ftr" sz="quarter" idx="11"/>
          </p:nvPr>
        </p:nvSpPr>
        <p:spPr/>
        <p:txBody>
          <a:bodyPr/>
          <a:lstStyle/>
          <a:p>
            <a:r>
              <a:rPr lang="en-US" dirty="0"/>
              <a:t>June 15th, 2023  </a:t>
            </a:r>
          </a:p>
        </p:txBody>
      </p:sp>
      <p:pic>
        <p:nvPicPr>
          <p:cNvPr id="6" name="Picture 5">
            <a:extLst>
              <a:ext uri="{FF2B5EF4-FFF2-40B4-BE49-F238E27FC236}">
                <a16:creationId xmlns:a16="http://schemas.microsoft.com/office/drawing/2014/main" id="{B57226F7-2705-B0CA-30E4-0ED1C710C89A}"/>
              </a:ext>
            </a:extLst>
          </p:cNvPr>
          <p:cNvPicPr>
            <a:picLocks noChangeAspect="1"/>
          </p:cNvPicPr>
          <p:nvPr/>
        </p:nvPicPr>
        <p:blipFill>
          <a:blip r:embed="rId2"/>
          <a:stretch>
            <a:fillRect/>
          </a:stretch>
        </p:blipFill>
        <p:spPr>
          <a:xfrm>
            <a:off x="6631877" y="2210540"/>
            <a:ext cx="4344006" cy="3363409"/>
          </a:xfrm>
          <a:prstGeom prst="rect">
            <a:avLst/>
          </a:prstGeom>
        </p:spPr>
      </p:pic>
      <p:sp>
        <p:nvSpPr>
          <p:cNvPr id="7" name="Left Arrow 4">
            <a:extLst>
              <a:ext uri="{FF2B5EF4-FFF2-40B4-BE49-F238E27FC236}">
                <a16:creationId xmlns:a16="http://schemas.microsoft.com/office/drawing/2014/main" id="{35EA8446-93D1-9265-76ED-6A3D0710CE82}"/>
              </a:ext>
            </a:extLst>
          </p:cNvPr>
          <p:cNvSpPr/>
          <p:nvPr/>
        </p:nvSpPr>
        <p:spPr>
          <a:xfrm flipV="1">
            <a:off x="8900618" y="3892244"/>
            <a:ext cx="717804" cy="2632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52452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560B-D59F-45FC-868E-9E30E0EE3542}"/>
              </a:ext>
            </a:extLst>
          </p:cNvPr>
          <p:cNvSpPr>
            <a:spLocks noGrp="1"/>
          </p:cNvSpPr>
          <p:nvPr>
            <p:ph type="title"/>
          </p:nvPr>
        </p:nvSpPr>
        <p:spPr>
          <a:xfrm>
            <a:off x="2768958" y="610865"/>
            <a:ext cx="7366715" cy="561049"/>
          </a:xfrm>
        </p:spPr>
        <p:txBody>
          <a:bodyPr>
            <a:normAutofit fontScale="90000"/>
          </a:bodyPr>
          <a:lstStyle/>
          <a:p>
            <a:pPr algn="ctr"/>
            <a:r>
              <a:rPr lang="en-US" dirty="0">
                <a:latin typeface="Trebuchet MS" panose="020B0603020202020204" pitchFamily="34" charset="0"/>
              </a:rPr>
              <a:t>Recording Family Member</a:t>
            </a:r>
            <a:r>
              <a:rPr lang="en-US" dirty="0"/>
              <a:t>s</a:t>
            </a:r>
          </a:p>
        </p:txBody>
      </p:sp>
      <p:sp>
        <p:nvSpPr>
          <p:cNvPr id="3" name="Content Placeholder 2">
            <a:extLst>
              <a:ext uri="{FF2B5EF4-FFF2-40B4-BE49-F238E27FC236}">
                <a16:creationId xmlns:a16="http://schemas.microsoft.com/office/drawing/2014/main" id="{049A79F0-00E3-42CB-AE20-4A09FC35BBEE}"/>
              </a:ext>
            </a:extLst>
          </p:cNvPr>
          <p:cNvSpPr>
            <a:spLocks noGrp="1"/>
          </p:cNvSpPr>
          <p:nvPr>
            <p:ph idx="1"/>
          </p:nvPr>
        </p:nvSpPr>
        <p:spPr>
          <a:xfrm>
            <a:off x="1413164" y="1899138"/>
            <a:ext cx="9940636" cy="4515730"/>
          </a:xfrm>
        </p:spPr>
        <p:txBody>
          <a:bodyPr/>
          <a:lstStyle/>
          <a:p>
            <a:pPr marL="0" indent="0">
              <a:buNone/>
            </a:pPr>
            <a:r>
              <a:rPr lang="en-US" sz="2600" dirty="0">
                <a:solidFill>
                  <a:schemeClr val="tx1"/>
                </a:solidFill>
                <a:latin typeface="Trebuchet MS" panose="020B0603020202020204" pitchFamily="34" charset="0"/>
                <a:cs typeface="Calibri" panose="020F0502020204030204" pitchFamily="34" charset="0"/>
              </a:rPr>
              <a:t>When recording the family, keep in mind that you are describing this family as it relates to the WIOA family definition: </a:t>
            </a:r>
          </a:p>
          <a:p>
            <a:pPr marL="0" indent="0">
              <a:buNone/>
            </a:pPr>
            <a:endParaRPr lang="en-US" dirty="0"/>
          </a:p>
        </p:txBody>
      </p:sp>
      <p:sp>
        <p:nvSpPr>
          <p:cNvPr id="6" name="Footer Placeholder 5">
            <a:extLst>
              <a:ext uri="{FF2B5EF4-FFF2-40B4-BE49-F238E27FC236}">
                <a16:creationId xmlns:a16="http://schemas.microsoft.com/office/drawing/2014/main" id="{70FC0535-B440-4E26-9360-B135863E6B35}"/>
              </a:ext>
            </a:extLst>
          </p:cNvPr>
          <p:cNvSpPr>
            <a:spLocks noGrp="1"/>
          </p:cNvSpPr>
          <p:nvPr>
            <p:ph type="ftr" sz="quarter" idx="11"/>
          </p:nvPr>
        </p:nvSpPr>
        <p:spPr/>
        <p:txBody>
          <a:bodyPr/>
          <a:lstStyle/>
          <a:p>
            <a:r>
              <a:rPr lang="en-US" dirty="0"/>
              <a:t>June 15th, 2023  </a:t>
            </a:r>
          </a:p>
        </p:txBody>
      </p:sp>
      <p:pic>
        <p:nvPicPr>
          <p:cNvPr id="7" name="Picture 6">
            <a:extLst>
              <a:ext uri="{FF2B5EF4-FFF2-40B4-BE49-F238E27FC236}">
                <a16:creationId xmlns:a16="http://schemas.microsoft.com/office/drawing/2014/main" id="{136DF677-5474-77C3-B8FD-05A36D2E0DA4}"/>
              </a:ext>
            </a:extLst>
          </p:cNvPr>
          <p:cNvPicPr>
            <a:picLocks noChangeAspect="1"/>
          </p:cNvPicPr>
          <p:nvPr/>
        </p:nvPicPr>
        <p:blipFill>
          <a:blip r:embed="rId2"/>
          <a:stretch>
            <a:fillRect/>
          </a:stretch>
        </p:blipFill>
        <p:spPr>
          <a:xfrm>
            <a:off x="3723657" y="2799761"/>
            <a:ext cx="4429743" cy="2732991"/>
          </a:xfrm>
          <a:prstGeom prst="rect">
            <a:avLst/>
          </a:prstGeom>
        </p:spPr>
      </p:pic>
      <p:sp>
        <p:nvSpPr>
          <p:cNvPr id="8" name="Left Arrow 4">
            <a:extLst>
              <a:ext uri="{FF2B5EF4-FFF2-40B4-BE49-F238E27FC236}">
                <a16:creationId xmlns:a16="http://schemas.microsoft.com/office/drawing/2014/main" id="{B9EEE973-F700-04B4-17CE-209B32F642B6}"/>
              </a:ext>
            </a:extLst>
          </p:cNvPr>
          <p:cNvSpPr/>
          <p:nvPr/>
        </p:nvSpPr>
        <p:spPr>
          <a:xfrm>
            <a:off x="5938528" y="4157003"/>
            <a:ext cx="717804" cy="1927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5174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FD08-F416-4FB8-95DB-592EAA20AC79}"/>
              </a:ext>
            </a:extLst>
          </p:cNvPr>
          <p:cNvSpPr>
            <a:spLocks noGrp="1"/>
          </p:cNvSpPr>
          <p:nvPr>
            <p:ph type="title"/>
          </p:nvPr>
        </p:nvSpPr>
        <p:spPr>
          <a:xfrm>
            <a:off x="3009013" y="610865"/>
            <a:ext cx="7123814" cy="561049"/>
          </a:xfrm>
        </p:spPr>
        <p:txBody>
          <a:bodyPr vert="horz" lIns="91440" tIns="45720" rIns="91440" bIns="45720" rtlCol="0" anchor="ctr">
            <a:noAutofit/>
          </a:bodyPr>
          <a:lstStyle/>
          <a:p>
            <a:pPr algn="ctr"/>
            <a:r>
              <a:rPr lang="en-US" sz="4000" dirty="0">
                <a:latin typeface="Trebuchet MS" panose="020B0603020202020204" pitchFamily="34" charset="0"/>
              </a:rPr>
              <a:t>Recording Family Members</a:t>
            </a:r>
            <a:endParaRPr lang="en-US" sz="4000" kern="1200" dirty="0">
              <a:solidFill>
                <a:schemeClr val="tx1"/>
              </a:solidFill>
              <a:latin typeface="Trebuchet MS" panose="020B0603020202020204" pitchFamily="34" charset="0"/>
            </a:endParaRPr>
          </a:p>
        </p:txBody>
      </p:sp>
      <p:sp>
        <p:nvSpPr>
          <p:cNvPr id="3" name="Content Placeholder 2">
            <a:extLst>
              <a:ext uri="{FF2B5EF4-FFF2-40B4-BE49-F238E27FC236}">
                <a16:creationId xmlns:a16="http://schemas.microsoft.com/office/drawing/2014/main" id="{1DE7F4A3-0226-43FE-BA51-5C9CEBDCC6B7}"/>
              </a:ext>
            </a:extLst>
          </p:cNvPr>
          <p:cNvSpPr>
            <a:spLocks noGrp="1"/>
          </p:cNvSpPr>
          <p:nvPr>
            <p:ph idx="1"/>
          </p:nvPr>
        </p:nvSpPr>
        <p:spPr>
          <a:xfrm>
            <a:off x="712381" y="2118167"/>
            <a:ext cx="10641419" cy="4058796"/>
          </a:xfrm>
        </p:spPr>
        <p:txBody>
          <a:bodyPr vert="horz" lIns="91440" tIns="45720" rIns="91440" bIns="45720" numCol="2" rtlCol="0">
            <a:normAutofit/>
          </a:bodyPr>
          <a:lstStyle/>
          <a:p>
            <a:pPr marL="0" indent="0">
              <a:buNone/>
            </a:pPr>
            <a:r>
              <a:rPr lang="en-US" sz="2000" dirty="0">
                <a:solidFill>
                  <a:schemeClr val="tx1"/>
                </a:solidFill>
                <a:latin typeface="Trebuchet MS" panose="020B0603020202020204" pitchFamily="34" charset="0"/>
                <a:cs typeface="Calibri" panose="020F0502020204030204" pitchFamily="34" charset="0"/>
              </a:rPr>
              <a:t>Could a nineteen-year-old stepson be considered part of the WIOA defined family in this circumstance? </a:t>
            </a:r>
          </a:p>
          <a:p>
            <a:pPr marL="0" indent="0">
              <a:buNone/>
            </a:pPr>
            <a:r>
              <a:rPr lang="en-US" sz="2000" dirty="0">
                <a:solidFill>
                  <a:schemeClr val="tx1"/>
                </a:solidFill>
                <a:latin typeface="Trebuchet MS" panose="020B0603020202020204" pitchFamily="34" charset="0"/>
                <a:cs typeface="Calibri" panose="020F0502020204030204" pitchFamily="34" charset="0"/>
              </a:rPr>
              <a:t>Refer to the WIOA Family definition:  </a:t>
            </a:r>
          </a:p>
          <a:p>
            <a:pPr marL="0" lvl="1" indent="0">
              <a:buNone/>
            </a:pPr>
            <a:endParaRPr lang="en-US" sz="1200" dirty="0">
              <a:solidFill>
                <a:schemeClr val="tx1"/>
              </a:solidFill>
            </a:endParaRPr>
          </a:p>
          <a:p>
            <a:pPr marL="0" lvl="1" indent="0">
              <a:buNone/>
            </a:pPr>
            <a:r>
              <a:rPr lang="en-US" sz="2000" dirty="0">
                <a:solidFill>
                  <a:schemeClr val="tx1"/>
                </a:solidFill>
                <a:latin typeface="Trebuchet MS" panose="020B0603020202020204" pitchFamily="34" charset="0"/>
              </a:rPr>
              <a:t>The term “family” means two or more persons related by blood, marriage, or decree of court, who are living in a single residence, and are included in one or more of the following categories: </a:t>
            </a:r>
          </a:p>
          <a:p>
            <a:pPr marL="457200" lvl="2" indent="0">
              <a:buNone/>
            </a:pPr>
            <a:r>
              <a:rPr lang="en-US" sz="1600" dirty="0">
                <a:solidFill>
                  <a:schemeClr val="tx1"/>
                </a:solidFill>
              </a:rPr>
              <a:t>(A) A married couple and dependent children</a:t>
            </a:r>
          </a:p>
          <a:p>
            <a:pPr marL="457200" lvl="2" indent="0">
              <a:buNone/>
            </a:pPr>
            <a:r>
              <a:rPr lang="en-US" sz="1600" dirty="0">
                <a:solidFill>
                  <a:schemeClr val="tx1"/>
                </a:solidFill>
              </a:rPr>
              <a:t>(B) A parent or guardian and dependent children</a:t>
            </a:r>
          </a:p>
          <a:p>
            <a:pPr marL="457200" lvl="2" indent="0">
              <a:buNone/>
            </a:pPr>
            <a:r>
              <a:rPr lang="en-US" sz="1600" dirty="0">
                <a:solidFill>
                  <a:schemeClr val="tx1"/>
                </a:solidFill>
              </a:rPr>
              <a:t>(C) A married couple</a:t>
            </a:r>
            <a:endParaRPr lang="en-US" dirty="0">
              <a:solidFill>
                <a:schemeClr val="tx1"/>
              </a:solidFill>
            </a:endParaRPr>
          </a:p>
          <a:p>
            <a:pPr marL="0" indent="0">
              <a:buNone/>
            </a:pPr>
            <a:endParaRPr lang="en-US" sz="2000" dirty="0">
              <a:solidFill>
                <a:schemeClr val="tx1"/>
              </a:solidFill>
            </a:endParaRPr>
          </a:p>
        </p:txBody>
      </p:sp>
      <p:sp>
        <p:nvSpPr>
          <p:cNvPr id="6" name="Footer Placeholder 5">
            <a:extLst>
              <a:ext uri="{FF2B5EF4-FFF2-40B4-BE49-F238E27FC236}">
                <a16:creationId xmlns:a16="http://schemas.microsoft.com/office/drawing/2014/main" id="{9B70E0C1-F443-4692-A62C-A206197FD5E6}"/>
              </a:ext>
            </a:extLst>
          </p:cNvPr>
          <p:cNvSpPr>
            <a:spLocks noGrp="1"/>
          </p:cNvSpPr>
          <p:nvPr>
            <p:ph type="ftr" sz="quarter" idx="11"/>
          </p:nvPr>
        </p:nvSpPr>
        <p:spPr/>
        <p:txBody>
          <a:bodyPr/>
          <a:lstStyle/>
          <a:p>
            <a:r>
              <a:rPr lang="en-US" dirty="0"/>
              <a:t>June 15th, 2023</a:t>
            </a:r>
          </a:p>
        </p:txBody>
      </p:sp>
      <p:pic>
        <p:nvPicPr>
          <p:cNvPr id="7" name="Picture 6">
            <a:extLst>
              <a:ext uri="{FF2B5EF4-FFF2-40B4-BE49-F238E27FC236}">
                <a16:creationId xmlns:a16="http://schemas.microsoft.com/office/drawing/2014/main" id="{A07E1323-FA58-E399-8D28-1A889109AC67}"/>
              </a:ext>
            </a:extLst>
          </p:cNvPr>
          <p:cNvPicPr>
            <a:picLocks noChangeAspect="1"/>
          </p:cNvPicPr>
          <p:nvPr/>
        </p:nvPicPr>
        <p:blipFill>
          <a:blip r:embed="rId2"/>
          <a:stretch>
            <a:fillRect/>
          </a:stretch>
        </p:blipFill>
        <p:spPr>
          <a:xfrm>
            <a:off x="6662433" y="2388093"/>
            <a:ext cx="4353533" cy="2843782"/>
          </a:xfrm>
          <a:prstGeom prst="rect">
            <a:avLst/>
          </a:prstGeom>
        </p:spPr>
      </p:pic>
      <p:sp>
        <p:nvSpPr>
          <p:cNvPr id="8" name="Left Arrow 4">
            <a:extLst>
              <a:ext uri="{FF2B5EF4-FFF2-40B4-BE49-F238E27FC236}">
                <a16:creationId xmlns:a16="http://schemas.microsoft.com/office/drawing/2014/main" id="{AD6A9495-B83A-7136-7A2E-0AB633A0FF5A}"/>
              </a:ext>
            </a:extLst>
          </p:cNvPr>
          <p:cNvSpPr/>
          <p:nvPr/>
        </p:nvSpPr>
        <p:spPr>
          <a:xfrm>
            <a:off x="8839199" y="3809984"/>
            <a:ext cx="717804" cy="24981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1415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E551-2771-4EE6-AC03-A7E7701528C0}"/>
              </a:ext>
            </a:extLst>
          </p:cNvPr>
          <p:cNvSpPr>
            <a:spLocks noGrp="1"/>
          </p:cNvSpPr>
          <p:nvPr>
            <p:ph type="title"/>
          </p:nvPr>
        </p:nvSpPr>
        <p:spPr>
          <a:xfrm>
            <a:off x="2755900" y="681037"/>
            <a:ext cx="7119621" cy="561049"/>
          </a:xfrm>
        </p:spPr>
        <p:txBody>
          <a:bodyPr>
            <a:normAutofit fontScale="90000"/>
          </a:bodyPr>
          <a:lstStyle/>
          <a:p>
            <a:pPr algn="ctr"/>
            <a:r>
              <a:rPr lang="en-US" dirty="0">
                <a:latin typeface="Trebuchet MS" panose="020B0603020202020204" pitchFamily="34" charset="0"/>
              </a:rPr>
              <a:t>Recording Family Member</a:t>
            </a:r>
            <a:r>
              <a:rPr lang="en-US" dirty="0"/>
              <a:t>s</a:t>
            </a:r>
          </a:p>
        </p:txBody>
      </p:sp>
      <p:sp>
        <p:nvSpPr>
          <p:cNvPr id="3" name="Content Placeholder 2">
            <a:extLst>
              <a:ext uri="{FF2B5EF4-FFF2-40B4-BE49-F238E27FC236}">
                <a16:creationId xmlns:a16="http://schemas.microsoft.com/office/drawing/2014/main" id="{DC41E28F-3ED3-46DC-BC7F-43BC24AAE176}"/>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For the question, could a stepson be considered a part of the family for an income calculation?  </a:t>
            </a:r>
          </a:p>
          <a:p>
            <a:r>
              <a:rPr lang="en-US" dirty="0">
                <a:solidFill>
                  <a:schemeClr val="tx1"/>
                </a:solidFill>
                <a:latin typeface="Trebuchet MS" panose="020B0603020202020204" pitchFamily="34" charset="0"/>
              </a:rPr>
              <a:t> Answer:  Yes, in this situation, “Clyde” is still residing with his father and stepmother and would fall under the family definition as a member of the family</a:t>
            </a:r>
          </a:p>
          <a:p>
            <a:r>
              <a:rPr lang="en-US" dirty="0">
                <a:solidFill>
                  <a:schemeClr val="tx1"/>
                </a:solidFill>
                <a:latin typeface="Trebuchet MS" panose="020B0603020202020204" pitchFamily="34" charset="0"/>
              </a:rPr>
              <a:t>An important distinction to understand for adult dependents (individuals aged 18 or older, still living at home with parents/guardians). If being included as part of the family, any income that individual has had in the six months prior to the WIOA application must be included as part of the income calculation  </a:t>
            </a:r>
          </a:p>
        </p:txBody>
      </p:sp>
      <p:sp>
        <p:nvSpPr>
          <p:cNvPr id="4" name="Footer Placeholder 3">
            <a:extLst>
              <a:ext uri="{FF2B5EF4-FFF2-40B4-BE49-F238E27FC236}">
                <a16:creationId xmlns:a16="http://schemas.microsoft.com/office/drawing/2014/main" id="{EE9759A3-2605-4199-816C-FA9B58B5147D}"/>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694005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851D-6E98-4F88-8684-019048328011}"/>
              </a:ext>
            </a:extLst>
          </p:cNvPr>
          <p:cNvSpPr>
            <a:spLocks noGrp="1"/>
          </p:cNvSpPr>
          <p:nvPr>
            <p:ph type="title"/>
          </p:nvPr>
        </p:nvSpPr>
        <p:spPr>
          <a:xfrm>
            <a:off x="2940149" y="610865"/>
            <a:ext cx="7001874" cy="561049"/>
          </a:xfrm>
        </p:spPr>
        <p:txBody>
          <a:bodyPr>
            <a:normAutofit fontScale="90000"/>
          </a:bodyPr>
          <a:lstStyle/>
          <a:p>
            <a:pPr algn="ctr"/>
            <a:r>
              <a:rPr lang="en-US" dirty="0">
                <a:latin typeface="Trebuchet MS" panose="020B0603020202020204" pitchFamily="34" charset="0"/>
              </a:rPr>
              <a:t>Recording Family Members</a:t>
            </a:r>
            <a:endParaRPr lang="en-US" dirty="0"/>
          </a:p>
        </p:txBody>
      </p:sp>
      <p:sp>
        <p:nvSpPr>
          <p:cNvPr id="3" name="Content Placeholder 2">
            <a:extLst>
              <a:ext uri="{FF2B5EF4-FFF2-40B4-BE49-F238E27FC236}">
                <a16:creationId xmlns:a16="http://schemas.microsoft.com/office/drawing/2014/main" id="{64E27714-DC4B-4D61-BA55-866EA562676A}"/>
              </a:ext>
            </a:extLst>
          </p:cNvPr>
          <p:cNvSpPr>
            <a:spLocks noGrp="1"/>
          </p:cNvSpPr>
          <p:nvPr>
            <p:ph idx="1"/>
          </p:nvPr>
        </p:nvSpPr>
        <p:spPr>
          <a:xfrm>
            <a:off x="838200" y="1566449"/>
            <a:ext cx="10155428" cy="4680685"/>
          </a:xfrm>
        </p:spPr>
        <p:txBody>
          <a:bodyPr numCol="2"/>
          <a:lstStyle/>
          <a:p>
            <a:pPr marL="0" indent="0">
              <a:buNone/>
            </a:pPr>
            <a:r>
              <a:rPr lang="en-US" sz="2400" dirty="0">
                <a:solidFill>
                  <a:schemeClr val="tx1"/>
                </a:solidFill>
                <a:latin typeface="Trebuchet MS" panose="020B0603020202020204" pitchFamily="34" charset="0"/>
                <a:cs typeface="Calibri" panose="020F0502020204030204" pitchFamily="34" charset="0"/>
              </a:rPr>
              <a:t>The remaining individuals in this  family are the children of the applicant and her husband:</a:t>
            </a:r>
          </a:p>
          <a:p>
            <a:pPr marL="0" indent="0">
              <a:buNone/>
            </a:pPr>
            <a:endParaRPr lang="en-US" dirty="0"/>
          </a:p>
        </p:txBody>
      </p:sp>
      <p:sp>
        <p:nvSpPr>
          <p:cNvPr id="4" name="Footer Placeholder 3">
            <a:extLst>
              <a:ext uri="{FF2B5EF4-FFF2-40B4-BE49-F238E27FC236}">
                <a16:creationId xmlns:a16="http://schemas.microsoft.com/office/drawing/2014/main" id="{9DB18BEB-C038-483F-99E8-0176DD2C07C7}"/>
              </a:ext>
            </a:extLst>
          </p:cNvPr>
          <p:cNvSpPr>
            <a:spLocks noGrp="1"/>
          </p:cNvSpPr>
          <p:nvPr>
            <p:ph type="ftr" sz="quarter" idx="11"/>
          </p:nvPr>
        </p:nvSpPr>
        <p:spPr/>
        <p:txBody>
          <a:bodyPr/>
          <a:lstStyle/>
          <a:p>
            <a:r>
              <a:rPr lang="en-US" dirty="0"/>
              <a:t>June 15th, 2023</a:t>
            </a:r>
          </a:p>
        </p:txBody>
      </p:sp>
      <p:pic>
        <p:nvPicPr>
          <p:cNvPr id="7" name="Picture 6">
            <a:extLst>
              <a:ext uri="{FF2B5EF4-FFF2-40B4-BE49-F238E27FC236}">
                <a16:creationId xmlns:a16="http://schemas.microsoft.com/office/drawing/2014/main" id="{CF1BFDCB-C1AC-57C2-8BD6-269DF4C05FD4}"/>
              </a:ext>
            </a:extLst>
          </p:cNvPr>
          <p:cNvPicPr>
            <a:picLocks noChangeAspect="1"/>
          </p:cNvPicPr>
          <p:nvPr/>
        </p:nvPicPr>
        <p:blipFill>
          <a:blip r:embed="rId2"/>
          <a:stretch>
            <a:fillRect/>
          </a:stretch>
        </p:blipFill>
        <p:spPr>
          <a:xfrm>
            <a:off x="749093" y="2899822"/>
            <a:ext cx="4382112" cy="2172003"/>
          </a:xfrm>
          <a:prstGeom prst="rect">
            <a:avLst/>
          </a:prstGeom>
        </p:spPr>
      </p:pic>
      <p:pic>
        <p:nvPicPr>
          <p:cNvPr id="9" name="Picture 8">
            <a:extLst>
              <a:ext uri="{FF2B5EF4-FFF2-40B4-BE49-F238E27FC236}">
                <a16:creationId xmlns:a16="http://schemas.microsoft.com/office/drawing/2014/main" id="{CA4D06D9-DEDF-1830-7EC5-F3FAFA4C67D6}"/>
              </a:ext>
            </a:extLst>
          </p:cNvPr>
          <p:cNvPicPr>
            <a:picLocks noChangeAspect="1"/>
          </p:cNvPicPr>
          <p:nvPr/>
        </p:nvPicPr>
        <p:blipFill>
          <a:blip r:embed="rId3"/>
          <a:stretch>
            <a:fillRect/>
          </a:stretch>
        </p:blipFill>
        <p:spPr>
          <a:xfrm>
            <a:off x="6592107" y="1495125"/>
            <a:ext cx="4591691" cy="2229161"/>
          </a:xfrm>
          <a:prstGeom prst="rect">
            <a:avLst/>
          </a:prstGeom>
        </p:spPr>
      </p:pic>
      <p:sp>
        <p:nvSpPr>
          <p:cNvPr id="12" name="Left Arrow 4">
            <a:extLst>
              <a:ext uri="{FF2B5EF4-FFF2-40B4-BE49-F238E27FC236}">
                <a16:creationId xmlns:a16="http://schemas.microsoft.com/office/drawing/2014/main" id="{C1E6994E-B327-3D63-634D-BE7A005CB601}"/>
              </a:ext>
            </a:extLst>
          </p:cNvPr>
          <p:cNvSpPr/>
          <p:nvPr/>
        </p:nvSpPr>
        <p:spPr>
          <a:xfrm>
            <a:off x="3092921" y="3985823"/>
            <a:ext cx="717804" cy="1927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4">
            <a:extLst>
              <a:ext uri="{FF2B5EF4-FFF2-40B4-BE49-F238E27FC236}">
                <a16:creationId xmlns:a16="http://schemas.microsoft.com/office/drawing/2014/main" id="{2E873810-BB18-C11C-3C1F-071320D69082}"/>
              </a:ext>
            </a:extLst>
          </p:cNvPr>
          <p:cNvSpPr/>
          <p:nvPr/>
        </p:nvSpPr>
        <p:spPr>
          <a:xfrm>
            <a:off x="8956755" y="2609705"/>
            <a:ext cx="717804" cy="1960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DFB37E1-8D71-19F8-6F2D-670063E5D99C}"/>
              </a:ext>
            </a:extLst>
          </p:cNvPr>
          <p:cNvPicPr>
            <a:picLocks noChangeAspect="1"/>
          </p:cNvPicPr>
          <p:nvPr/>
        </p:nvPicPr>
        <p:blipFill>
          <a:blip r:embed="rId4"/>
          <a:stretch>
            <a:fillRect/>
          </a:stretch>
        </p:blipFill>
        <p:spPr>
          <a:xfrm>
            <a:off x="6812320" y="3724286"/>
            <a:ext cx="4544059" cy="2229161"/>
          </a:xfrm>
          <a:prstGeom prst="rect">
            <a:avLst/>
          </a:prstGeom>
        </p:spPr>
      </p:pic>
      <p:sp>
        <p:nvSpPr>
          <p:cNvPr id="23" name="Left Arrow 4">
            <a:extLst>
              <a:ext uri="{FF2B5EF4-FFF2-40B4-BE49-F238E27FC236}">
                <a16:creationId xmlns:a16="http://schemas.microsoft.com/office/drawing/2014/main" id="{FA28D5B2-29BE-3BF8-2A39-181C51DD32DC}"/>
              </a:ext>
            </a:extLst>
          </p:cNvPr>
          <p:cNvSpPr/>
          <p:nvPr/>
        </p:nvSpPr>
        <p:spPr>
          <a:xfrm>
            <a:off x="9084349" y="4838866"/>
            <a:ext cx="717804" cy="1960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8956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D545-2AF2-4096-8E17-003EA0D2C5E0}"/>
              </a:ext>
            </a:extLst>
          </p:cNvPr>
          <p:cNvSpPr>
            <a:spLocks noGrp="1"/>
          </p:cNvSpPr>
          <p:nvPr>
            <p:ph type="title"/>
          </p:nvPr>
        </p:nvSpPr>
        <p:spPr>
          <a:xfrm>
            <a:off x="2743200" y="510379"/>
            <a:ext cx="7877908" cy="561049"/>
          </a:xfrm>
        </p:spPr>
        <p:txBody>
          <a:bodyPr>
            <a:normAutofit fontScale="90000"/>
          </a:bodyPr>
          <a:lstStyle/>
          <a:p>
            <a:pPr algn="ctr"/>
            <a:r>
              <a:rPr lang="en-US" dirty="0">
                <a:latin typeface="Trebuchet MS" panose="020B0603020202020204" pitchFamily="34" charset="0"/>
              </a:rPr>
              <a:t>Recording Family Members</a:t>
            </a:r>
          </a:p>
        </p:txBody>
      </p:sp>
      <p:sp>
        <p:nvSpPr>
          <p:cNvPr id="3" name="Content Placeholder 2">
            <a:extLst>
              <a:ext uri="{FF2B5EF4-FFF2-40B4-BE49-F238E27FC236}">
                <a16:creationId xmlns:a16="http://schemas.microsoft.com/office/drawing/2014/main" id="{E308BDB0-2841-496C-A21B-300759CFC5C7}"/>
              </a:ext>
            </a:extLst>
          </p:cNvPr>
          <p:cNvSpPr>
            <a:spLocks noGrp="1"/>
          </p:cNvSpPr>
          <p:nvPr>
            <p:ph idx="1"/>
          </p:nvPr>
        </p:nvSpPr>
        <p:spPr>
          <a:xfrm>
            <a:off x="838200" y="1716258"/>
            <a:ext cx="10515600" cy="4460705"/>
          </a:xfrm>
        </p:spPr>
        <p:txBody>
          <a:bodyPr/>
          <a:lstStyle/>
          <a:p>
            <a:pPr marL="0" indent="0">
              <a:buNone/>
            </a:pPr>
            <a:r>
              <a:rPr lang="en-US" sz="2400" dirty="0">
                <a:solidFill>
                  <a:schemeClr val="tx1"/>
                </a:solidFill>
                <a:latin typeface="Trebuchet MS" panose="020B0603020202020204" pitchFamily="34" charset="0"/>
                <a:cs typeface="Calibri" panose="020F0502020204030204" pitchFamily="34" charset="0"/>
              </a:rPr>
              <a:t>Example, family size of six; please also note this client is from LWIA 20:</a:t>
            </a:r>
          </a:p>
          <a:p>
            <a:endParaRPr lang="en-US" dirty="0"/>
          </a:p>
        </p:txBody>
      </p:sp>
      <p:sp>
        <p:nvSpPr>
          <p:cNvPr id="4" name="Footer Placeholder 3">
            <a:extLst>
              <a:ext uri="{FF2B5EF4-FFF2-40B4-BE49-F238E27FC236}">
                <a16:creationId xmlns:a16="http://schemas.microsoft.com/office/drawing/2014/main" id="{CC4B4F27-E5EC-42B6-9C9A-D0E908578725}"/>
              </a:ext>
            </a:extLst>
          </p:cNvPr>
          <p:cNvSpPr>
            <a:spLocks noGrp="1"/>
          </p:cNvSpPr>
          <p:nvPr>
            <p:ph type="ftr" sz="quarter" idx="11"/>
          </p:nvPr>
        </p:nvSpPr>
        <p:spPr/>
        <p:txBody>
          <a:bodyPr/>
          <a:lstStyle/>
          <a:p>
            <a:r>
              <a:rPr lang="en-US" dirty="0"/>
              <a:t>June 15th, 2023</a:t>
            </a:r>
          </a:p>
        </p:txBody>
      </p:sp>
      <p:pic>
        <p:nvPicPr>
          <p:cNvPr id="6" name="Picture 5">
            <a:extLst>
              <a:ext uri="{FF2B5EF4-FFF2-40B4-BE49-F238E27FC236}">
                <a16:creationId xmlns:a16="http://schemas.microsoft.com/office/drawing/2014/main" id="{6F453D6B-8BED-8A40-CDAE-76546EC7A48D}"/>
              </a:ext>
            </a:extLst>
          </p:cNvPr>
          <p:cNvPicPr>
            <a:picLocks noChangeAspect="1"/>
          </p:cNvPicPr>
          <p:nvPr/>
        </p:nvPicPr>
        <p:blipFill>
          <a:blip r:embed="rId2"/>
          <a:stretch>
            <a:fillRect/>
          </a:stretch>
        </p:blipFill>
        <p:spPr>
          <a:xfrm>
            <a:off x="2516958" y="2484486"/>
            <a:ext cx="7352906" cy="3057952"/>
          </a:xfrm>
          <a:prstGeom prst="rect">
            <a:avLst/>
          </a:prstGeom>
        </p:spPr>
      </p:pic>
      <p:sp>
        <p:nvSpPr>
          <p:cNvPr id="7" name="Left Arrow 4">
            <a:extLst>
              <a:ext uri="{FF2B5EF4-FFF2-40B4-BE49-F238E27FC236}">
                <a16:creationId xmlns:a16="http://schemas.microsoft.com/office/drawing/2014/main" id="{96183891-B206-F6D4-4169-1E073B073984}"/>
              </a:ext>
            </a:extLst>
          </p:cNvPr>
          <p:cNvSpPr/>
          <p:nvPr/>
        </p:nvSpPr>
        <p:spPr>
          <a:xfrm>
            <a:off x="6323252" y="3159954"/>
            <a:ext cx="717804" cy="1946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460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A5E6-EAB5-4B59-9FFA-D168790D0377}"/>
              </a:ext>
            </a:extLst>
          </p:cNvPr>
          <p:cNvSpPr>
            <a:spLocks noGrp="1"/>
          </p:cNvSpPr>
          <p:nvPr>
            <p:ph type="title"/>
          </p:nvPr>
        </p:nvSpPr>
        <p:spPr>
          <a:xfrm>
            <a:off x="3211011" y="610865"/>
            <a:ext cx="6491790" cy="561049"/>
          </a:xfrm>
        </p:spPr>
        <p:txBody>
          <a:bodyPr>
            <a:normAutofit fontScale="90000"/>
          </a:bodyPr>
          <a:lstStyle/>
          <a:p>
            <a:pPr algn="ctr"/>
            <a:r>
              <a:rPr lang="en-US" dirty="0">
                <a:latin typeface="Trebuchet MS" panose="020B0603020202020204" pitchFamily="34" charset="0"/>
              </a:rPr>
              <a:t>Family Income Calculation</a:t>
            </a:r>
          </a:p>
        </p:txBody>
      </p:sp>
      <p:sp>
        <p:nvSpPr>
          <p:cNvPr id="3" name="Content Placeholder 2">
            <a:extLst>
              <a:ext uri="{FF2B5EF4-FFF2-40B4-BE49-F238E27FC236}">
                <a16:creationId xmlns:a16="http://schemas.microsoft.com/office/drawing/2014/main" id="{C8A215CB-5D6D-4AD1-A656-84FAAF8E1D62}"/>
              </a:ext>
            </a:extLst>
          </p:cNvPr>
          <p:cNvSpPr>
            <a:spLocks noGrp="1"/>
          </p:cNvSpPr>
          <p:nvPr>
            <p:ph idx="1"/>
          </p:nvPr>
        </p:nvSpPr>
        <p:spPr/>
        <p:txBody>
          <a:bodyPr/>
          <a:lstStyle/>
          <a:p>
            <a:r>
              <a:rPr lang="en-US" dirty="0">
                <a:solidFill>
                  <a:schemeClr val="tx1"/>
                </a:solidFill>
                <a:latin typeface="Trebuchet MS" panose="020B0603020202020204" pitchFamily="34" charset="0"/>
                <a:cs typeface="Calibri" panose="020F0502020204030204" pitchFamily="34" charset="0"/>
              </a:rPr>
              <a:t>When referring to WIOA Notice No. 22-NOT-01 – Revised Income Guidelines for Determining Low-Income Status for WIOA, as shown on slide #48 of this presentation, at LWIA 20, the maximum income allowed for a family size of six (6) is $40,600 or less</a:t>
            </a:r>
          </a:p>
          <a:p>
            <a:r>
              <a:rPr lang="en-US" dirty="0">
                <a:solidFill>
                  <a:schemeClr val="tx1"/>
                </a:solidFill>
                <a:latin typeface="Trebuchet MS" panose="020B0603020202020204" pitchFamily="34" charset="0"/>
                <a:cs typeface="Calibri" panose="020F0502020204030204" pitchFamily="34" charset="0"/>
              </a:rPr>
              <a:t>For the example, as demonstrated under slide #57, the total  family income recorded was exactly $40,600</a:t>
            </a:r>
          </a:p>
          <a:p>
            <a:endParaRPr lang="en-US" dirty="0"/>
          </a:p>
        </p:txBody>
      </p:sp>
      <p:sp>
        <p:nvSpPr>
          <p:cNvPr id="4" name="Footer Placeholder 3">
            <a:extLst>
              <a:ext uri="{FF2B5EF4-FFF2-40B4-BE49-F238E27FC236}">
                <a16:creationId xmlns:a16="http://schemas.microsoft.com/office/drawing/2014/main" id="{FF66B383-B2C5-4A55-BE02-FD416035479A}"/>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255401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4029-D426-4F6B-844C-40C6111077B1}"/>
              </a:ext>
            </a:extLst>
          </p:cNvPr>
          <p:cNvSpPr>
            <a:spLocks noGrp="1"/>
          </p:cNvSpPr>
          <p:nvPr>
            <p:ph type="title"/>
          </p:nvPr>
        </p:nvSpPr>
        <p:spPr>
          <a:xfrm>
            <a:off x="3211010" y="610865"/>
            <a:ext cx="6409507" cy="561049"/>
          </a:xfrm>
        </p:spPr>
        <p:txBody>
          <a:bodyPr>
            <a:normAutofit fontScale="90000"/>
          </a:bodyPr>
          <a:lstStyle/>
          <a:p>
            <a:pPr algn="ctr"/>
            <a:r>
              <a:rPr lang="en-US" dirty="0">
                <a:latin typeface="Trebuchet MS" panose="020B0603020202020204" pitchFamily="34" charset="0"/>
              </a:rPr>
              <a:t>Family Income Calculati</a:t>
            </a:r>
            <a:r>
              <a:rPr lang="en-US" dirty="0"/>
              <a:t>on</a:t>
            </a:r>
          </a:p>
        </p:txBody>
      </p:sp>
      <p:sp>
        <p:nvSpPr>
          <p:cNvPr id="3" name="Content Placeholder 2">
            <a:extLst>
              <a:ext uri="{FF2B5EF4-FFF2-40B4-BE49-F238E27FC236}">
                <a16:creationId xmlns:a16="http://schemas.microsoft.com/office/drawing/2014/main" id="{DEEE9410-9F52-4937-A3B5-F84AA686A3C9}"/>
              </a:ext>
            </a:extLst>
          </p:cNvPr>
          <p:cNvSpPr>
            <a:spLocks noGrp="1"/>
          </p:cNvSpPr>
          <p:nvPr>
            <p:ph idx="1"/>
          </p:nvPr>
        </p:nvSpPr>
        <p:spPr/>
        <p:txBody>
          <a:bodyPr/>
          <a:lstStyle/>
          <a:p>
            <a:r>
              <a:rPr lang="en-US" dirty="0">
                <a:solidFill>
                  <a:schemeClr val="tx1"/>
                </a:solidFill>
                <a:latin typeface="Trebuchet MS" panose="020B0603020202020204" pitchFamily="34" charset="0"/>
              </a:rPr>
              <a:t>For this client’s situation related to the Low-Income Determination, there was income recorded from the Applicant, her husband, and the 19-year-old stepson</a:t>
            </a:r>
          </a:p>
          <a:p>
            <a:r>
              <a:rPr lang="en-US" dirty="0">
                <a:solidFill>
                  <a:schemeClr val="tx1"/>
                </a:solidFill>
                <a:latin typeface="Trebuchet MS" panose="020B0603020202020204" pitchFamily="34" charset="0"/>
              </a:rPr>
              <a:t>At the time of eligibility certification, the “Career Planner” would be responsible for having the income verification documentation for everyone in the WIOA defined family to support the completed income calculation that was recorded </a:t>
            </a:r>
          </a:p>
          <a:p>
            <a:endParaRPr lang="en-US" dirty="0"/>
          </a:p>
        </p:txBody>
      </p:sp>
      <p:sp>
        <p:nvSpPr>
          <p:cNvPr id="4" name="Footer Placeholder 3">
            <a:extLst>
              <a:ext uri="{FF2B5EF4-FFF2-40B4-BE49-F238E27FC236}">
                <a16:creationId xmlns:a16="http://schemas.microsoft.com/office/drawing/2014/main" id="{08C703E4-8547-49D6-9179-9603FEE1DEA8}"/>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32313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B7E5C-0DB1-48A5-8899-760445A7ADD9}"/>
              </a:ext>
            </a:extLst>
          </p:cNvPr>
          <p:cNvSpPr>
            <a:spLocks noGrp="1"/>
          </p:cNvSpPr>
          <p:nvPr>
            <p:ph type="title"/>
          </p:nvPr>
        </p:nvSpPr>
        <p:spPr>
          <a:xfrm>
            <a:off x="3211010" y="610865"/>
            <a:ext cx="6282125" cy="561049"/>
          </a:xfrm>
        </p:spPr>
        <p:txBody>
          <a:bodyPr>
            <a:normAutofit fontScale="90000"/>
          </a:bodyPr>
          <a:lstStyle/>
          <a:p>
            <a:pPr algn="ctr"/>
            <a:r>
              <a:rPr lang="en-US" dirty="0">
                <a:latin typeface="Trebuchet MS" panose="020B0603020202020204" pitchFamily="34" charset="0"/>
              </a:rPr>
              <a:t>Over Family Income</a:t>
            </a:r>
          </a:p>
        </p:txBody>
      </p:sp>
      <p:sp>
        <p:nvSpPr>
          <p:cNvPr id="3" name="Content Placeholder 2">
            <a:extLst>
              <a:ext uri="{FF2B5EF4-FFF2-40B4-BE49-F238E27FC236}">
                <a16:creationId xmlns:a16="http://schemas.microsoft.com/office/drawing/2014/main" id="{E0604212-A42E-4D0C-9610-43D1F2897A7B}"/>
              </a:ext>
            </a:extLst>
          </p:cNvPr>
          <p:cNvSpPr>
            <a:spLocks noGrp="1"/>
          </p:cNvSpPr>
          <p:nvPr>
            <p:ph idx="1"/>
          </p:nvPr>
        </p:nvSpPr>
        <p:spPr>
          <a:xfrm>
            <a:off x="1413164" y="2421227"/>
            <a:ext cx="9940636" cy="3755735"/>
          </a:xfrm>
        </p:spPr>
        <p:txBody>
          <a:bodyPr/>
          <a:lstStyle/>
          <a:p>
            <a:pPr marL="0" indent="0">
              <a:buNone/>
            </a:pPr>
            <a:r>
              <a:rPr lang="en-US" sz="3200" dirty="0">
                <a:solidFill>
                  <a:schemeClr val="tx1"/>
                </a:solidFill>
                <a:latin typeface="Trebuchet MS" panose="020B0603020202020204" pitchFamily="34" charset="0"/>
              </a:rPr>
              <a:t>If a client does not meet any of the automatic Low-Income qualification factors and is over the family Low-Income level, there is a final way Low-Income could be determined.</a:t>
            </a:r>
          </a:p>
          <a:p>
            <a:endParaRPr lang="en-US" dirty="0"/>
          </a:p>
        </p:txBody>
      </p:sp>
      <p:sp>
        <p:nvSpPr>
          <p:cNvPr id="4" name="Footer Placeholder 3">
            <a:extLst>
              <a:ext uri="{FF2B5EF4-FFF2-40B4-BE49-F238E27FC236}">
                <a16:creationId xmlns:a16="http://schemas.microsoft.com/office/drawing/2014/main" id="{5DAD7A84-89EC-42C1-A990-8474CB3F62F0}"/>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830798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A3DD-8EB5-4F52-A5B9-C3312051DE5D}"/>
              </a:ext>
            </a:extLst>
          </p:cNvPr>
          <p:cNvSpPr>
            <a:spLocks noGrp="1"/>
          </p:cNvSpPr>
          <p:nvPr>
            <p:ph type="title"/>
          </p:nvPr>
        </p:nvSpPr>
        <p:spPr>
          <a:xfrm>
            <a:off x="3211010" y="610865"/>
            <a:ext cx="8142790" cy="561049"/>
          </a:xfrm>
        </p:spPr>
        <p:txBody>
          <a:bodyPr>
            <a:normAutofit fontScale="90000"/>
          </a:bodyPr>
          <a:lstStyle/>
          <a:p>
            <a:r>
              <a:rPr lang="en-US" dirty="0">
                <a:latin typeface="Trebuchet MS" panose="020B0603020202020204" pitchFamily="34" charset="0"/>
                <a:cs typeface="Traditional Arabic" panose="02020603050405020304" pitchFamily="18" charset="-78"/>
              </a:rPr>
              <a:t>Family of One due to a Disability</a:t>
            </a:r>
            <a:endParaRPr lang="en-US" dirty="0"/>
          </a:p>
        </p:txBody>
      </p:sp>
      <p:sp>
        <p:nvSpPr>
          <p:cNvPr id="3" name="Content Placeholder 2">
            <a:extLst>
              <a:ext uri="{FF2B5EF4-FFF2-40B4-BE49-F238E27FC236}">
                <a16:creationId xmlns:a16="http://schemas.microsoft.com/office/drawing/2014/main" id="{BA7C467A-D95E-404A-AE9C-020B312E99D2}"/>
              </a:ext>
            </a:extLst>
          </p:cNvPr>
          <p:cNvSpPr>
            <a:spLocks noGrp="1"/>
          </p:cNvSpPr>
          <p:nvPr>
            <p:ph idx="1"/>
          </p:nvPr>
        </p:nvSpPr>
        <p:spPr>
          <a:xfrm>
            <a:off x="1629294" y="2118167"/>
            <a:ext cx="9724505" cy="4058796"/>
          </a:xfrm>
        </p:spPr>
        <p:txBody>
          <a:bodyPr/>
          <a:lstStyle/>
          <a:p>
            <a:pPr marL="0" indent="0">
              <a:buNone/>
            </a:pPr>
            <a:r>
              <a:rPr lang="en-US" sz="3200" dirty="0">
                <a:solidFill>
                  <a:schemeClr val="tx1"/>
                </a:solidFill>
                <a:latin typeface="Trebuchet MS" panose="020B0603020202020204" pitchFamily="34" charset="0"/>
                <a:cs typeface="Traditional Arabic" panose="02020603050405020304" pitchFamily="18" charset="-78"/>
              </a:rPr>
              <a:t>If an individual with a disability whose own income does not exceed the higher of:</a:t>
            </a:r>
          </a:p>
          <a:p>
            <a:pPr lvl="1"/>
            <a:r>
              <a:rPr lang="en-US" sz="2800" dirty="0">
                <a:solidFill>
                  <a:schemeClr val="tx1"/>
                </a:solidFill>
                <a:latin typeface="Trebuchet MS" panose="020B0603020202020204" pitchFamily="34" charset="0"/>
                <a:cs typeface="Traditional Arabic" panose="02020603050405020304" pitchFamily="18" charset="-78"/>
              </a:rPr>
              <a:t>The poverty line; or Seventy percent (70%) of the lower living standard income level, but who is a member of a family whose income does not meet this requirement</a:t>
            </a:r>
          </a:p>
          <a:p>
            <a:endParaRPr lang="en-US" dirty="0"/>
          </a:p>
        </p:txBody>
      </p:sp>
      <p:sp>
        <p:nvSpPr>
          <p:cNvPr id="4" name="Footer Placeholder 3">
            <a:extLst>
              <a:ext uri="{FF2B5EF4-FFF2-40B4-BE49-F238E27FC236}">
                <a16:creationId xmlns:a16="http://schemas.microsoft.com/office/drawing/2014/main" id="{E68B79F9-38EB-47F0-93D9-4CEA6BE102AA}"/>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65780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3211011" y="610865"/>
            <a:ext cx="6263190" cy="561049"/>
          </a:xfrm>
        </p:spPr>
        <p:txBody>
          <a:bodyPr>
            <a:normAutofit fontScale="90000"/>
          </a:bodyPr>
          <a:lstStyle/>
          <a:p>
            <a:pPr algn="ctr"/>
            <a:r>
              <a:rPr lang="en-US" dirty="0">
                <a:latin typeface="Trebuchet MS" panose="020B0603020202020204" pitchFamily="34" charset="0"/>
              </a:rPr>
              <a:t>Low-Income Verification</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10299700" cy="4058796"/>
          </a:xfrm>
        </p:spPr>
        <p:txBody>
          <a:bodyPr/>
          <a:lstStyle/>
          <a:p>
            <a:r>
              <a:rPr lang="en-US" dirty="0">
                <a:solidFill>
                  <a:schemeClr val="tx1"/>
                </a:solidFill>
                <a:latin typeface="Trebuchet MS" panose="020B0603020202020204" pitchFamily="34" charset="0"/>
              </a:rPr>
              <a:t>To meet WIOA Low-Income criteria, a client would only need to meet one of the eight different Low-Income criteria</a:t>
            </a:r>
          </a:p>
          <a:p>
            <a:r>
              <a:rPr lang="en-US" dirty="0">
                <a:solidFill>
                  <a:schemeClr val="tx1"/>
                </a:solidFill>
                <a:latin typeface="Trebuchet MS" panose="020B0603020202020204" pitchFamily="34" charset="0"/>
              </a:rPr>
              <a:t>However, if a client claims to meet Low-Income criteria multiple ways, then the expectation at eligibility determination/certification would be to have verification documentation to support each Low-Income criteria claimed  </a:t>
            </a:r>
          </a:p>
          <a:p>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86195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0B77-340B-4D35-8571-772C5A2C52A7}"/>
              </a:ext>
            </a:extLst>
          </p:cNvPr>
          <p:cNvSpPr>
            <a:spLocks noGrp="1"/>
          </p:cNvSpPr>
          <p:nvPr>
            <p:ph type="title"/>
          </p:nvPr>
        </p:nvSpPr>
        <p:spPr>
          <a:xfrm>
            <a:off x="2982351" y="610865"/>
            <a:ext cx="8187397" cy="561049"/>
          </a:xfrm>
        </p:spPr>
        <p:txBody>
          <a:bodyPr>
            <a:normAutofit fontScale="90000"/>
          </a:bodyPr>
          <a:lstStyle/>
          <a:p>
            <a:r>
              <a:rPr lang="en-US" dirty="0">
                <a:latin typeface="Trebuchet MS" panose="020B0603020202020204" pitchFamily="34" charset="0"/>
                <a:cs typeface="Traditional Arabic" panose="02020603050405020304" pitchFamily="18" charset="-78"/>
              </a:rPr>
              <a:t>Family of One due to a Disability</a:t>
            </a:r>
            <a:endParaRPr lang="en-US" dirty="0"/>
          </a:p>
        </p:txBody>
      </p:sp>
      <p:sp>
        <p:nvSpPr>
          <p:cNvPr id="3" name="Content Placeholder 2">
            <a:extLst>
              <a:ext uri="{FF2B5EF4-FFF2-40B4-BE49-F238E27FC236}">
                <a16:creationId xmlns:a16="http://schemas.microsoft.com/office/drawing/2014/main" id="{5C51E96C-29F3-4AB2-9BFA-15D270AC814C}"/>
              </a:ext>
            </a:extLst>
          </p:cNvPr>
          <p:cNvSpPr>
            <a:spLocks noGrp="1"/>
          </p:cNvSpPr>
          <p:nvPr>
            <p:ph idx="1"/>
          </p:nvPr>
        </p:nvSpPr>
        <p:spPr>
          <a:xfrm>
            <a:off x="1712421" y="2305317"/>
            <a:ext cx="9659623" cy="3871645"/>
          </a:xfrm>
        </p:spPr>
        <p:txBody>
          <a:bodyPr/>
          <a:lstStyle/>
          <a:p>
            <a:pPr marL="0" indent="0">
              <a:buNone/>
            </a:pPr>
            <a:r>
              <a:rPr lang="en-US" altLang="en-US" sz="3200" dirty="0">
                <a:solidFill>
                  <a:schemeClr val="tx1"/>
                </a:solidFill>
                <a:latin typeface="Trebuchet MS" panose="020B0603020202020204" pitchFamily="34" charset="0"/>
              </a:rPr>
              <a:t>IWDS must be documented in three places within the IWDS application to properly document family of one due to a disability. </a:t>
            </a:r>
          </a:p>
          <a:p>
            <a:endParaRPr lang="en-US" altLang="en-US" sz="20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7C00E4E-D8D4-41C7-8A05-AFC268119ADD}"/>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344984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2FAB-6513-4F6A-B4B1-56038854074B}"/>
              </a:ext>
            </a:extLst>
          </p:cNvPr>
          <p:cNvSpPr>
            <a:spLocks noGrp="1"/>
          </p:cNvSpPr>
          <p:nvPr>
            <p:ph type="title"/>
          </p:nvPr>
        </p:nvSpPr>
        <p:spPr>
          <a:xfrm>
            <a:off x="3010486" y="610865"/>
            <a:ext cx="8032652" cy="561049"/>
          </a:xfrm>
        </p:spPr>
        <p:txBody>
          <a:bodyPr>
            <a:normAutofit fontScale="90000"/>
          </a:bodyPr>
          <a:lstStyle/>
          <a:p>
            <a:r>
              <a:rPr lang="en-US" dirty="0">
                <a:latin typeface="Trebuchet MS" panose="020B0603020202020204" pitchFamily="34" charset="0"/>
                <a:cs typeface="Traditional Arabic" panose="02020603050405020304" pitchFamily="18" charset="-78"/>
              </a:rPr>
              <a:t>Family of One due to a Disability</a:t>
            </a:r>
            <a:endParaRPr lang="en-US" dirty="0"/>
          </a:p>
        </p:txBody>
      </p:sp>
      <p:sp>
        <p:nvSpPr>
          <p:cNvPr id="3" name="Content Placeholder 2">
            <a:extLst>
              <a:ext uri="{FF2B5EF4-FFF2-40B4-BE49-F238E27FC236}">
                <a16:creationId xmlns:a16="http://schemas.microsoft.com/office/drawing/2014/main" id="{9B775461-396E-42F0-BB74-3414B4DDAA6A}"/>
              </a:ext>
            </a:extLst>
          </p:cNvPr>
          <p:cNvSpPr>
            <a:spLocks noGrp="1"/>
          </p:cNvSpPr>
          <p:nvPr>
            <p:ph idx="1"/>
          </p:nvPr>
        </p:nvSpPr>
        <p:spPr>
          <a:xfrm>
            <a:off x="1230284" y="2343955"/>
            <a:ext cx="10123516" cy="3833008"/>
          </a:xfrm>
        </p:spPr>
        <p:txBody>
          <a:bodyPr/>
          <a:lstStyle/>
          <a:p>
            <a:pPr marL="971550" lvl="1" indent="-514350">
              <a:buFont typeface="+mj-lt"/>
              <a:buAutoNum type="arabicPeriod"/>
            </a:pPr>
            <a:r>
              <a:rPr lang="en-US" altLang="en-US" sz="3200" dirty="0">
                <a:solidFill>
                  <a:schemeClr val="tx1"/>
                </a:solidFill>
                <a:latin typeface="Trebuchet MS" panose="020B0603020202020204" pitchFamily="34" charset="0"/>
              </a:rPr>
              <a:t>On the “Private Information” screen, the disability must be identified</a:t>
            </a:r>
          </a:p>
          <a:p>
            <a:pPr marL="971550" lvl="1" indent="-514350">
              <a:buFont typeface="+mj-lt"/>
              <a:buAutoNum type="arabicPeriod"/>
            </a:pPr>
            <a:r>
              <a:rPr lang="en-US" altLang="en-US" sz="3200" dirty="0">
                <a:solidFill>
                  <a:schemeClr val="tx1"/>
                </a:solidFill>
                <a:latin typeface="Trebuchet MS" panose="020B0603020202020204" pitchFamily="34" charset="0"/>
              </a:rPr>
              <a:t>The “Income Calculation” screen is where the client’s income must be documented</a:t>
            </a:r>
          </a:p>
          <a:p>
            <a:pPr marL="971550" lvl="1" indent="-514350">
              <a:buFont typeface="+mj-lt"/>
              <a:buAutoNum type="arabicPeriod"/>
            </a:pPr>
            <a:r>
              <a:rPr lang="en-US" altLang="en-US" sz="3200" dirty="0">
                <a:solidFill>
                  <a:schemeClr val="tx1"/>
                </a:solidFill>
                <a:latin typeface="Trebuchet MS" panose="020B0603020202020204" pitchFamily="34" charset="0"/>
              </a:rPr>
              <a:t>The “Family Characteristics” screen is where the criteria of “Family of One” is specified</a:t>
            </a:r>
          </a:p>
          <a:p>
            <a:endParaRPr lang="en-US" dirty="0"/>
          </a:p>
        </p:txBody>
      </p:sp>
      <p:sp>
        <p:nvSpPr>
          <p:cNvPr id="4" name="Footer Placeholder 3">
            <a:extLst>
              <a:ext uri="{FF2B5EF4-FFF2-40B4-BE49-F238E27FC236}">
                <a16:creationId xmlns:a16="http://schemas.microsoft.com/office/drawing/2014/main" id="{DB7F0646-0135-4471-B670-3436EEA39A87}"/>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554054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E9C4-AA33-487C-B311-295DF85F98C7}"/>
              </a:ext>
            </a:extLst>
          </p:cNvPr>
          <p:cNvSpPr>
            <a:spLocks noGrp="1"/>
          </p:cNvSpPr>
          <p:nvPr>
            <p:ph type="title"/>
          </p:nvPr>
        </p:nvSpPr>
        <p:spPr>
          <a:xfrm>
            <a:off x="2968284" y="610865"/>
            <a:ext cx="6925016"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Private Information Screen</a:t>
            </a:r>
            <a:endParaRPr lang="en-US" dirty="0"/>
          </a:p>
        </p:txBody>
      </p:sp>
      <p:sp>
        <p:nvSpPr>
          <p:cNvPr id="4" name="Footer Placeholder 3">
            <a:extLst>
              <a:ext uri="{FF2B5EF4-FFF2-40B4-BE49-F238E27FC236}">
                <a16:creationId xmlns:a16="http://schemas.microsoft.com/office/drawing/2014/main" id="{1036B6B4-AD0E-420E-9C2B-99A840BC3849}"/>
              </a:ext>
            </a:extLst>
          </p:cNvPr>
          <p:cNvSpPr>
            <a:spLocks noGrp="1"/>
          </p:cNvSpPr>
          <p:nvPr>
            <p:ph type="ftr" sz="quarter" idx="11"/>
          </p:nvPr>
        </p:nvSpPr>
        <p:spPr/>
        <p:txBody>
          <a:bodyPr/>
          <a:lstStyle/>
          <a:p>
            <a:r>
              <a:rPr lang="en-US" dirty="0"/>
              <a:t>June 15th, 2023</a:t>
            </a:r>
          </a:p>
        </p:txBody>
      </p:sp>
      <p:pic>
        <p:nvPicPr>
          <p:cNvPr id="7" name="Content Placeholder 6">
            <a:extLst>
              <a:ext uri="{FF2B5EF4-FFF2-40B4-BE49-F238E27FC236}">
                <a16:creationId xmlns:a16="http://schemas.microsoft.com/office/drawing/2014/main" id="{3F5EEED8-4B67-C525-1667-56B43F64C151}"/>
              </a:ext>
            </a:extLst>
          </p:cNvPr>
          <p:cNvPicPr>
            <a:picLocks noGrp="1" noChangeAspect="1"/>
          </p:cNvPicPr>
          <p:nvPr>
            <p:ph idx="1"/>
          </p:nvPr>
        </p:nvPicPr>
        <p:blipFill>
          <a:blip r:embed="rId2"/>
          <a:stretch>
            <a:fillRect/>
          </a:stretch>
        </p:blipFill>
        <p:spPr>
          <a:xfrm>
            <a:off x="3169328" y="1291472"/>
            <a:ext cx="6187736" cy="4885491"/>
          </a:xfrm>
        </p:spPr>
      </p:pic>
      <p:sp>
        <p:nvSpPr>
          <p:cNvPr id="8" name="Left Arrow 4">
            <a:extLst>
              <a:ext uri="{FF2B5EF4-FFF2-40B4-BE49-F238E27FC236}">
                <a16:creationId xmlns:a16="http://schemas.microsoft.com/office/drawing/2014/main" id="{6B7BFD71-5886-24EC-CCA2-93FBDBBCE29C}"/>
              </a:ext>
            </a:extLst>
          </p:cNvPr>
          <p:cNvSpPr/>
          <p:nvPr/>
        </p:nvSpPr>
        <p:spPr>
          <a:xfrm>
            <a:off x="6096000" y="4424598"/>
            <a:ext cx="717804" cy="2742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8581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1980-DB70-4CFF-AE7F-06EE2873D2B5}"/>
              </a:ext>
            </a:extLst>
          </p:cNvPr>
          <p:cNvSpPr>
            <a:spLocks noGrp="1"/>
          </p:cNvSpPr>
          <p:nvPr>
            <p:ph type="title"/>
          </p:nvPr>
        </p:nvSpPr>
        <p:spPr>
          <a:xfrm>
            <a:off x="3263705" y="610865"/>
            <a:ext cx="7948246" cy="561049"/>
          </a:xfrm>
        </p:spPr>
        <p:txBody>
          <a:bodyPr>
            <a:normAutofit fontScale="90000"/>
          </a:bodyPr>
          <a:lstStyle/>
          <a:p>
            <a:r>
              <a:rPr lang="en-US" dirty="0">
                <a:latin typeface="Trebuchet MS" panose="020B0603020202020204" pitchFamily="34" charset="0"/>
                <a:cs typeface="Traditional Arabic" panose="02020603050405020304" pitchFamily="18" charset="-78"/>
              </a:rPr>
              <a:t>Family of One due to a Disability</a:t>
            </a:r>
            <a:endParaRPr lang="en-US" dirty="0"/>
          </a:p>
        </p:txBody>
      </p:sp>
      <p:sp>
        <p:nvSpPr>
          <p:cNvPr id="3" name="Content Placeholder 2">
            <a:extLst>
              <a:ext uri="{FF2B5EF4-FFF2-40B4-BE49-F238E27FC236}">
                <a16:creationId xmlns:a16="http://schemas.microsoft.com/office/drawing/2014/main" id="{0CDC9686-3E0D-4BFC-82CC-FA98BB00EB99}"/>
              </a:ext>
            </a:extLst>
          </p:cNvPr>
          <p:cNvSpPr>
            <a:spLocks noGrp="1"/>
          </p:cNvSpPr>
          <p:nvPr>
            <p:ph idx="1"/>
          </p:nvPr>
        </p:nvSpPr>
        <p:spPr>
          <a:xfrm>
            <a:off x="838200" y="1688123"/>
            <a:ext cx="10515600" cy="4488840"/>
          </a:xfrm>
        </p:spPr>
        <p:txBody>
          <a:bodyPr/>
          <a:lstStyle/>
          <a:p>
            <a:pPr marL="0" indent="0">
              <a:buNone/>
            </a:pPr>
            <a:r>
              <a:rPr lang="en-US" sz="2400" b="1" dirty="0">
                <a:solidFill>
                  <a:schemeClr val="tx1"/>
                </a:solidFill>
                <a:latin typeface="Trebuchet MS" panose="020B0603020202020204" pitchFamily="34" charset="0"/>
              </a:rPr>
              <a:t>The client’s income for the six months prior to application date must be documented on the “Income Calculation” screen. </a:t>
            </a:r>
          </a:p>
          <a:p>
            <a:endParaRPr lang="en-US" dirty="0"/>
          </a:p>
        </p:txBody>
      </p:sp>
      <p:sp>
        <p:nvSpPr>
          <p:cNvPr id="4" name="Footer Placeholder 3">
            <a:extLst>
              <a:ext uri="{FF2B5EF4-FFF2-40B4-BE49-F238E27FC236}">
                <a16:creationId xmlns:a16="http://schemas.microsoft.com/office/drawing/2014/main" id="{E6CCB56B-67BC-4B26-815C-107D06783510}"/>
              </a:ext>
            </a:extLst>
          </p:cNvPr>
          <p:cNvSpPr>
            <a:spLocks noGrp="1"/>
          </p:cNvSpPr>
          <p:nvPr>
            <p:ph type="ftr" sz="quarter" idx="11"/>
          </p:nvPr>
        </p:nvSpPr>
        <p:spPr/>
        <p:txBody>
          <a:bodyPr/>
          <a:lstStyle/>
          <a:p>
            <a:r>
              <a:rPr lang="en-US" dirty="0"/>
              <a:t>June 15th, 2023</a:t>
            </a:r>
          </a:p>
        </p:txBody>
      </p:sp>
      <p:pic>
        <p:nvPicPr>
          <p:cNvPr id="9" name="Picture 8">
            <a:extLst>
              <a:ext uri="{FF2B5EF4-FFF2-40B4-BE49-F238E27FC236}">
                <a16:creationId xmlns:a16="http://schemas.microsoft.com/office/drawing/2014/main" id="{288DC634-EC81-3B6F-C728-8D49C3E4C9D7}"/>
              </a:ext>
            </a:extLst>
          </p:cNvPr>
          <p:cNvPicPr>
            <a:picLocks noChangeAspect="1"/>
          </p:cNvPicPr>
          <p:nvPr/>
        </p:nvPicPr>
        <p:blipFill>
          <a:blip r:embed="rId2"/>
          <a:stretch>
            <a:fillRect/>
          </a:stretch>
        </p:blipFill>
        <p:spPr>
          <a:xfrm>
            <a:off x="2743200" y="2498103"/>
            <a:ext cx="6906828" cy="3678859"/>
          </a:xfrm>
          <a:prstGeom prst="rect">
            <a:avLst/>
          </a:prstGeom>
        </p:spPr>
      </p:pic>
    </p:spTree>
    <p:extLst>
      <p:ext uri="{BB962C8B-B14F-4D97-AF65-F5344CB8AC3E}">
        <p14:creationId xmlns:p14="http://schemas.microsoft.com/office/powerpoint/2010/main" val="24402135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935B-904E-484C-8C8F-45AD4688F15B}"/>
              </a:ext>
            </a:extLst>
          </p:cNvPr>
          <p:cNvSpPr>
            <a:spLocks noGrp="1"/>
          </p:cNvSpPr>
          <p:nvPr>
            <p:ph type="title"/>
          </p:nvPr>
        </p:nvSpPr>
        <p:spPr>
          <a:xfrm>
            <a:off x="3059084" y="610865"/>
            <a:ext cx="7913717" cy="561049"/>
          </a:xfrm>
        </p:spPr>
        <p:txBody>
          <a:bodyPr>
            <a:normAutofit fontScale="90000"/>
          </a:bodyPr>
          <a:lstStyle/>
          <a:p>
            <a:pPr algn="ctr"/>
            <a:r>
              <a:rPr lang="en-US" dirty="0">
                <a:latin typeface="Trebuchet MS" panose="020B0603020202020204" pitchFamily="34" charset="0"/>
              </a:rPr>
              <a:t>Family of One due to a Disability</a:t>
            </a:r>
          </a:p>
        </p:txBody>
      </p:sp>
      <p:sp>
        <p:nvSpPr>
          <p:cNvPr id="3" name="Content Placeholder 2">
            <a:extLst>
              <a:ext uri="{FF2B5EF4-FFF2-40B4-BE49-F238E27FC236}">
                <a16:creationId xmlns:a16="http://schemas.microsoft.com/office/drawing/2014/main" id="{55993426-EFF7-4ABB-AF2A-4BB90DB26ACA}"/>
              </a:ext>
            </a:extLst>
          </p:cNvPr>
          <p:cNvSpPr>
            <a:spLocks noGrp="1"/>
          </p:cNvSpPr>
          <p:nvPr>
            <p:ph idx="1"/>
          </p:nvPr>
        </p:nvSpPr>
        <p:spPr>
          <a:xfrm>
            <a:off x="1546167" y="2118167"/>
            <a:ext cx="9426633" cy="4058796"/>
          </a:xfrm>
        </p:spPr>
        <p:txBody>
          <a:bodyPr/>
          <a:lstStyle/>
          <a:p>
            <a:pPr marL="342900" lvl="1" indent="-342900"/>
            <a:r>
              <a:rPr lang="en-US" altLang="en-US" sz="3200" dirty="0">
                <a:solidFill>
                  <a:schemeClr val="tx1"/>
                </a:solidFill>
                <a:latin typeface="Trebuchet MS" panose="020B0603020202020204" pitchFamily="34" charset="0"/>
              </a:rPr>
              <a:t>If the client does not have income, the client must write an attestation stating they have not had income in the previous 6-month period</a:t>
            </a:r>
          </a:p>
          <a:p>
            <a:pPr marL="342900" lvl="1" indent="-342900"/>
            <a:r>
              <a:rPr lang="en-US" altLang="en-US" sz="3200" dirty="0">
                <a:solidFill>
                  <a:schemeClr val="tx1"/>
                </a:solidFill>
                <a:latin typeface="Trebuchet MS" panose="020B0603020202020204" pitchFamily="34" charset="0"/>
              </a:rPr>
              <a:t>If the client has income, it must be at or under the income for a family of one ($14,580) as described in WIOA Notice 22-NOT-01, Revised Income Guidelines for Determining Low-Income Status for WIOA</a:t>
            </a:r>
          </a:p>
          <a:p>
            <a:endParaRPr lang="en-US" dirty="0"/>
          </a:p>
        </p:txBody>
      </p:sp>
      <p:sp>
        <p:nvSpPr>
          <p:cNvPr id="4" name="Footer Placeholder 3">
            <a:extLst>
              <a:ext uri="{FF2B5EF4-FFF2-40B4-BE49-F238E27FC236}">
                <a16:creationId xmlns:a16="http://schemas.microsoft.com/office/drawing/2014/main" id="{98240BD1-F155-49D0-9ECA-66DA8C23CDD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9929037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8337-3621-4DE8-ABA8-0A426856B7C2}"/>
              </a:ext>
            </a:extLst>
          </p:cNvPr>
          <p:cNvSpPr>
            <a:spLocks noGrp="1"/>
          </p:cNvSpPr>
          <p:nvPr>
            <p:ph type="title"/>
          </p:nvPr>
        </p:nvSpPr>
        <p:spPr>
          <a:xfrm>
            <a:off x="2968283" y="610865"/>
            <a:ext cx="8102991" cy="561049"/>
          </a:xfrm>
        </p:spPr>
        <p:txBody>
          <a:bodyPr>
            <a:normAutofit fontScale="90000"/>
          </a:bodyPr>
          <a:lstStyle/>
          <a:p>
            <a:pPr algn="ctr"/>
            <a:r>
              <a:rPr lang="en-US" dirty="0">
                <a:latin typeface="Trebuchet MS" panose="020B0603020202020204" pitchFamily="34" charset="0"/>
              </a:rPr>
              <a:t>Family of One due to a Disability</a:t>
            </a:r>
          </a:p>
        </p:txBody>
      </p:sp>
      <p:sp>
        <p:nvSpPr>
          <p:cNvPr id="3" name="Content Placeholder 2">
            <a:extLst>
              <a:ext uri="{FF2B5EF4-FFF2-40B4-BE49-F238E27FC236}">
                <a16:creationId xmlns:a16="http://schemas.microsoft.com/office/drawing/2014/main" id="{8BABF9E2-326F-425E-8436-FE2434512B7D}"/>
              </a:ext>
            </a:extLst>
          </p:cNvPr>
          <p:cNvSpPr>
            <a:spLocks noGrp="1"/>
          </p:cNvSpPr>
          <p:nvPr>
            <p:ph idx="1"/>
          </p:nvPr>
        </p:nvSpPr>
        <p:spPr>
          <a:xfrm>
            <a:off x="1679170" y="1830849"/>
            <a:ext cx="9674629" cy="4346114"/>
          </a:xfrm>
        </p:spPr>
        <p:txBody>
          <a:bodyPr/>
          <a:lstStyle/>
          <a:p>
            <a:pPr marL="0" indent="0">
              <a:buNone/>
            </a:pPr>
            <a:r>
              <a:rPr lang="en-US" dirty="0">
                <a:solidFill>
                  <a:schemeClr val="tx1"/>
                </a:solidFill>
                <a:latin typeface="Trebuchet MS" panose="020B0603020202020204" pitchFamily="34" charset="0"/>
              </a:rPr>
              <a:t>On the “Family Characteristics” screen the client is characterized as “Family of One Due to a Disability”.   </a:t>
            </a:r>
          </a:p>
          <a:p>
            <a:endParaRPr lang="en-US" dirty="0"/>
          </a:p>
        </p:txBody>
      </p:sp>
      <p:sp>
        <p:nvSpPr>
          <p:cNvPr id="4" name="Footer Placeholder 3">
            <a:extLst>
              <a:ext uri="{FF2B5EF4-FFF2-40B4-BE49-F238E27FC236}">
                <a16:creationId xmlns:a16="http://schemas.microsoft.com/office/drawing/2014/main" id="{5D859DC8-1FCB-4B8E-B58B-AD306DD0524B}"/>
              </a:ext>
            </a:extLst>
          </p:cNvPr>
          <p:cNvSpPr>
            <a:spLocks noGrp="1"/>
          </p:cNvSpPr>
          <p:nvPr>
            <p:ph type="ftr" sz="quarter" idx="11"/>
          </p:nvPr>
        </p:nvSpPr>
        <p:spPr/>
        <p:txBody>
          <a:bodyPr/>
          <a:lstStyle/>
          <a:p>
            <a:r>
              <a:rPr lang="en-US" dirty="0"/>
              <a:t>June 15th, 2023</a:t>
            </a:r>
          </a:p>
        </p:txBody>
      </p:sp>
      <p:pic>
        <p:nvPicPr>
          <p:cNvPr id="6" name="Picture 5">
            <a:extLst>
              <a:ext uri="{FF2B5EF4-FFF2-40B4-BE49-F238E27FC236}">
                <a16:creationId xmlns:a16="http://schemas.microsoft.com/office/drawing/2014/main" id="{BD788831-5D2D-6131-5648-0957EB24C173}"/>
              </a:ext>
            </a:extLst>
          </p:cNvPr>
          <p:cNvPicPr>
            <a:picLocks noChangeAspect="1"/>
          </p:cNvPicPr>
          <p:nvPr/>
        </p:nvPicPr>
        <p:blipFill>
          <a:blip r:embed="rId2"/>
          <a:stretch>
            <a:fillRect/>
          </a:stretch>
        </p:blipFill>
        <p:spPr>
          <a:xfrm>
            <a:off x="3284738" y="2969443"/>
            <a:ext cx="5619565" cy="2601798"/>
          </a:xfrm>
          <a:prstGeom prst="rect">
            <a:avLst/>
          </a:prstGeom>
        </p:spPr>
      </p:pic>
      <p:sp>
        <p:nvSpPr>
          <p:cNvPr id="7" name="Left Arrow 4">
            <a:extLst>
              <a:ext uri="{FF2B5EF4-FFF2-40B4-BE49-F238E27FC236}">
                <a16:creationId xmlns:a16="http://schemas.microsoft.com/office/drawing/2014/main" id="{52B04E8E-58F6-E0E4-8E3E-5706B77BCFEA}"/>
              </a:ext>
            </a:extLst>
          </p:cNvPr>
          <p:cNvSpPr/>
          <p:nvPr/>
        </p:nvSpPr>
        <p:spPr>
          <a:xfrm>
            <a:off x="6735607" y="4703976"/>
            <a:ext cx="632859" cy="2053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097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EA49-F733-4AD4-984C-3C8682C040FF}"/>
              </a:ext>
            </a:extLst>
          </p:cNvPr>
          <p:cNvSpPr>
            <a:spLocks noGrp="1"/>
          </p:cNvSpPr>
          <p:nvPr>
            <p:ph type="title"/>
          </p:nvPr>
        </p:nvSpPr>
        <p:spPr>
          <a:xfrm>
            <a:off x="2940148" y="610865"/>
            <a:ext cx="8413652" cy="561049"/>
          </a:xfrm>
        </p:spPr>
        <p:txBody>
          <a:bodyPr>
            <a:normAutofit fontScale="90000"/>
          </a:bodyPr>
          <a:lstStyle/>
          <a:p>
            <a:pPr algn="ctr"/>
            <a:r>
              <a:rPr lang="en-US" dirty="0">
                <a:latin typeface="Trebuchet MS" panose="020B0603020202020204" pitchFamily="34" charset="0"/>
              </a:rPr>
              <a:t>Family of One due to a Disability</a:t>
            </a:r>
            <a:endParaRPr lang="en-US" dirty="0"/>
          </a:p>
        </p:txBody>
      </p:sp>
      <p:sp>
        <p:nvSpPr>
          <p:cNvPr id="3" name="Content Placeholder 2">
            <a:extLst>
              <a:ext uri="{FF2B5EF4-FFF2-40B4-BE49-F238E27FC236}">
                <a16:creationId xmlns:a16="http://schemas.microsoft.com/office/drawing/2014/main" id="{E00041F2-3CF9-4EAD-A55B-F66E23EDC8F2}"/>
              </a:ext>
            </a:extLst>
          </p:cNvPr>
          <p:cNvSpPr>
            <a:spLocks noGrp="1"/>
          </p:cNvSpPr>
          <p:nvPr>
            <p:ph idx="1"/>
          </p:nvPr>
        </p:nvSpPr>
        <p:spPr>
          <a:xfrm>
            <a:off x="1446414" y="2118167"/>
            <a:ext cx="9692641" cy="4058796"/>
          </a:xfrm>
        </p:spPr>
        <p:txBody>
          <a:bodyPr/>
          <a:lstStyle/>
          <a:p>
            <a:pPr marL="0" indent="0">
              <a:buNone/>
            </a:pPr>
            <a:r>
              <a:rPr lang="en-US" dirty="0">
                <a:solidFill>
                  <a:schemeClr val="tx1"/>
                </a:solidFill>
                <a:latin typeface="Trebuchet MS" panose="020B0603020202020204" pitchFamily="34" charset="0"/>
                <a:ea typeface="Tahoma" panose="020B0604030504040204" pitchFamily="34" charset="0"/>
                <a:cs typeface="Tahoma" panose="020B0604030504040204" pitchFamily="34" charset="0"/>
              </a:rPr>
              <a:t>Q – 17-year-old Holly is applying for the In-School Youth Program, she lives with her parents and their family income is above the Low-Income criteria guidelines. However, one of Holly’s barriers is a disability due to a hearing impairment. Her own income is less than the family of one income criteria so she will meet the Low-Income criteria of family of one due to a disability. Would a self-attestation be acceptable documentation to support her disability?</a:t>
            </a:r>
          </a:p>
          <a:p>
            <a:endParaRPr lang="en-US" dirty="0"/>
          </a:p>
        </p:txBody>
      </p:sp>
      <p:sp>
        <p:nvSpPr>
          <p:cNvPr id="4" name="Footer Placeholder 3">
            <a:extLst>
              <a:ext uri="{FF2B5EF4-FFF2-40B4-BE49-F238E27FC236}">
                <a16:creationId xmlns:a16="http://schemas.microsoft.com/office/drawing/2014/main" id="{249D6417-BCDF-44C6-B747-453B5FB52DF2}"/>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8423825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F497-A7AB-41D8-84D8-E1C183033FD6}"/>
              </a:ext>
            </a:extLst>
          </p:cNvPr>
          <p:cNvSpPr>
            <a:spLocks noGrp="1"/>
          </p:cNvSpPr>
          <p:nvPr>
            <p:ph type="title"/>
          </p:nvPr>
        </p:nvSpPr>
        <p:spPr>
          <a:xfrm>
            <a:off x="2883877" y="610865"/>
            <a:ext cx="8370277" cy="561049"/>
          </a:xfrm>
        </p:spPr>
        <p:txBody>
          <a:bodyPr>
            <a:normAutofit fontScale="90000"/>
          </a:bodyPr>
          <a:lstStyle/>
          <a:p>
            <a:pPr algn="ctr"/>
            <a:r>
              <a:rPr lang="en-US" dirty="0">
                <a:latin typeface="Trebuchet MS" panose="020B0603020202020204" pitchFamily="34" charset="0"/>
              </a:rPr>
              <a:t>Family of One due to a Disability</a:t>
            </a:r>
            <a:endParaRPr lang="en-US" dirty="0"/>
          </a:p>
        </p:txBody>
      </p:sp>
      <p:sp>
        <p:nvSpPr>
          <p:cNvPr id="3" name="Content Placeholder 2">
            <a:extLst>
              <a:ext uri="{FF2B5EF4-FFF2-40B4-BE49-F238E27FC236}">
                <a16:creationId xmlns:a16="http://schemas.microsoft.com/office/drawing/2014/main" id="{F731232A-A1A0-4D2D-A818-110D6BE9C206}"/>
              </a:ext>
            </a:extLst>
          </p:cNvPr>
          <p:cNvSpPr>
            <a:spLocks noGrp="1"/>
          </p:cNvSpPr>
          <p:nvPr>
            <p:ph idx="1"/>
          </p:nvPr>
        </p:nvSpPr>
        <p:spPr>
          <a:xfrm>
            <a:off x="838200" y="1758462"/>
            <a:ext cx="10515600" cy="4418501"/>
          </a:xfrm>
        </p:spPr>
        <p:txBody>
          <a:bodyPr>
            <a:normAutofit lnSpcReduction="10000"/>
          </a:bodyPr>
          <a:lstStyle/>
          <a:p>
            <a:pPr marL="0" indent="0">
              <a:buNone/>
            </a:pPr>
            <a:r>
              <a:rPr lang="en-US" dirty="0">
                <a:solidFill>
                  <a:schemeClr val="tx1"/>
                </a:solidFill>
                <a:latin typeface="Trebuchet MS" panose="020B0603020202020204" pitchFamily="34" charset="0"/>
                <a:ea typeface="Tahoma" panose="020B0604030504040204" pitchFamily="34" charset="0"/>
                <a:cs typeface="Tahoma" panose="020B0604030504040204" pitchFamily="34" charset="0"/>
              </a:rPr>
              <a:t>Q – 17-year-old Holly is applying for the In-School Youth Program, she lives with her parents and their family income is above the Low-Income criteria guidelines. However, one of Holly’s barriers is a disability due to a hearing impairment. Her own income is less than the family of one income criteria so she will meet the Low-Income criteria of family of one due to a disability. Would a self-attestation be acceptable documentation to support her disability?</a:t>
            </a:r>
          </a:p>
          <a:p>
            <a:pPr marL="0" indent="0">
              <a:buNone/>
            </a:pPr>
            <a:r>
              <a:rPr lang="en-US" b="1" dirty="0">
                <a:solidFill>
                  <a:schemeClr val="tx1"/>
                </a:solidFill>
              </a:rPr>
              <a:t>A – No, a self-attestation for the disability is not an acceptable documentation choice under these circumstances due to the client is utilizing family of one due to a disability to support her Low-Income criteria.   </a:t>
            </a:r>
          </a:p>
          <a:p>
            <a:endParaRPr lang="en-US" dirty="0"/>
          </a:p>
        </p:txBody>
      </p:sp>
      <p:sp>
        <p:nvSpPr>
          <p:cNvPr id="4" name="Footer Placeholder 3">
            <a:extLst>
              <a:ext uri="{FF2B5EF4-FFF2-40B4-BE49-F238E27FC236}">
                <a16:creationId xmlns:a16="http://schemas.microsoft.com/office/drawing/2014/main" id="{D32980E5-0118-4ECE-887A-D1BF84AE061A}"/>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12864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7266-8951-4770-AC71-261A15888F55}"/>
              </a:ext>
            </a:extLst>
          </p:cNvPr>
          <p:cNvSpPr>
            <a:spLocks noGrp="1"/>
          </p:cNvSpPr>
          <p:nvPr>
            <p:ph type="title"/>
          </p:nvPr>
        </p:nvSpPr>
        <p:spPr>
          <a:xfrm>
            <a:off x="3211010" y="610865"/>
            <a:ext cx="7616143" cy="1020987"/>
          </a:xfrm>
        </p:spPr>
        <p:txBody>
          <a:bodyPr>
            <a:normAutofit fontScale="90000"/>
          </a:bodyPr>
          <a:lstStyle/>
          <a:p>
            <a:pPr algn="ctr"/>
            <a:r>
              <a:rPr lang="en-US" dirty="0">
                <a:latin typeface="Trebuchet MS" panose="020B0603020202020204" pitchFamily="34" charset="0"/>
              </a:rPr>
              <a:t>Additional Clarification on Question about Documentation</a:t>
            </a:r>
          </a:p>
        </p:txBody>
      </p:sp>
      <p:sp>
        <p:nvSpPr>
          <p:cNvPr id="3" name="Content Placeholder 2">
            <a:extLst>
              <a:ext uri="{FF2B5EF4-FFF2-40B4-BE49-F238E27FC236}">
                <a16:creationId xmlns:a16="http://schemas.microsoft.com/office/drawing/2014/main" id="{6C24DDB7-0FC3-4FB3-B307-393644BCC4AD}"/>
              </a:ext>
            </a:extLst>
          </p:cNvPr>
          <p:cNvSpPr>
            <a:spLocks noGrp="1"/>
          </p:cNvSpPr>
          <p:nvPr>
            <p:ph idx="1"/>
          </p:nvPr>
        </p:nvSpPr>
        <p:spPr/>
        <p:txBody>
          <a:bodyPr/>
          <a:lstStyle/>
          <a:p>
            <a:r>
              <a:rPr lang="en-US" dirty="0">
                <a:solidFill>
                  <a:schemeClr val="tx1"/>
                </a:solidFill>
                <a:latin typeface="Trebuchet MS" panose="020B0603020202020204" pitchFamily="34" charset="0"/>
              </a:rPr>
              <a:t>In instances where a Youth client has multiple barriers that support eligibility; and the Low-Income determination of the individual is not based on family of one due to a disability; the formal documentation for the disability is not required and a self-attestation for the disability could then be used</a:t>
            </a:r>
          </a:p>
          <a:p>
            <a:r>
              <a:rPr lang="en-US" dirty="0">
                <a:solidFill>
                  <a:schemeClr val="tx1"/>
                </a:solidFill>
                <a:latin typeface="Trebuchet MS" panose="020B0603020202020204" pitchFamily="34" charset="0"/>
              </a:rPr>
              <a:t>The thought is to be less intrusive regarding the individual’s documentation of the disability, since the client would have other barriers to support their eligibility beyond just the disability</a:t>
            </a:r>
          </a:p>
          <a:p>
            <a:endParaRPr lang="en-US" dirty="0"/>
          </a:p>
        </p:txBody>
      </p:sp>
      <p:sp>
        <p:nvSpPr>
          <p:cNvPr id="4" name="Footer Placeholder 3">
            <a:extLst>
              <a:ext uri="{FF2B5EF4-FFF2-40B4-BE49-F238E27FC236}">
                <a16:creationId xmlns:a16="http://schemas.microsoft.com/office/drawing/2014/main" id="{6748D8C4-2C3D-4624-A2D9-2C5C2C33C464}"/>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1118225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87AE-76DE-4BCF-897D-FBC703198DAA}"/>
              </a:ext>
            </a:extLst>
          </p:cNvPr>
          <p:cNvSpPr>
            <a:spLocks noGrp="1"/>
          </p:cNvSpPr>
          <p:nvPr>
            <p:ph type="title"/>
          </p:nvPr>
        </p:nvSpPr>
        <p:spPr>
          <a:xfrm>
            <a:off x="2975956" y="610865"/>
            <a:ext cx="8146473" cy="561049"/>
          </a:xfrm>
        </p:spPr>
        <p:txBody>
          <a:bodyPr>
            <a:normAutofit fontScale="90000"/>
          </a:bodyPr>
          <a:lstStyle/>
          <a:p>
            <a:r>
              <a:rPr lang="en-US" dirty="0">
                <a:latin typeface="Trebuchet MS" panose="020B0603020202020204" pitchFamily="34" charset="0"/>
                <a:cs typeface="Traditional Arabic" panose="02020603050405020304" pitchFamily="18" charset="-78"/>
              </a:rPr>
              <a:t>Family of One due to a Disability</a:t>
            </a:r>
            <a:endParaRPr lang="en-US" dirty="0"/>
          </a:p>
        </p:txBody>
      </p:sp>
      <p:sp>
        <p:nvSpPr>
          <p:cNvPr id="3" name="Content Placeholder 2">
            <a:extLst>
              <a:ext uri="{FF2B5EF4-FFF2-40B4-BE49-F238E27FC236}">
                <a16:creationId xmlns:a16="http://schemas.microsoft.com/office/drawing/2014/main" id="{524A4A07-204E-4697-BF50-973874015C2B}"/>
              </a:ext>
            </a:extLst>
          </p:cNvPr>
          <p:cNvSpPr>
            <a:spLocks noGrp="1"/>
          </p:cNvSpPr>
          <p:nvPr>
            <p:ph idx="1"/>
          </p:nvPr>
        </p:nvSpPr>
        <p:spPr>
          <a:xfrm>
            <a:off x="838200" y="2118167"/>
            <a:ext cx="5548532" cy="4058796"/>
          </a:xfrm>
        </p:spPr>
        <p:txBody>
          <a:bodyPr/>
          <a:lstStyle/>
          <a:p>
            <a:pPr marL="0" indent="0">
              <a:buNone/>
            </a:pPr>
            <a:r>
              <a:rPr lang="en-US" altLang="en-US" dirty="0">
                <a:solidFill>
                  <a:schemeClr val="tx1"/>
                </a:solidFill>
                <a:latin typeface="Trebuchet MS" panose="020B0603020202020204" pitchFamily="34" charset="0"/>
              </a:rPr>
              <a:t>Documentation must include the following:</a:t>
            </a:r>
            <a:endParaRPr lang="en-US" altLang="en-US" sz="2800" dirty="0">
              <a:solidFill>
                <a:schemeClr val="tx1"/>
              </a:solidFill>
              <a:latin typeface="Trebuchet MS" panose="020B0603020202020204" pitchFamily="34" charset="0"/>
            </a:endParaRPr>
          </a:p>
          <a:p>
            <a:pPr marL="685800">
              <a:buFont typeface="Arial" panose="020B0604020202020204" pitchFamily="34" charset="0"/>
              <a:buChar char="•"/>
            </a:pPr>
            <a:r>
              <a:rPr lang="en-US" altLang="en-US" sz="2800" dirty="0">
                <a:solidFill>
                  <a:schemeClr val="tx1"/>
                </a:solidFill>
                <a:latin typeface="Trebuchet MS" panose="020B0603020202020204" pitchFamily="34" charset="0"/>
              </a:rPr>
              <a:t>Documentation addressing income </a:t>
            </a:r>
          </a:p>
          <a:p>
            <a:pPr lvl="1"/>
            <a:r>
              <a:rPr lang="en-US" altLang="en-US" sz="2800" dirty="0">
                <a:solidFill>
                  <a:schemeClr val="tx1"/>
                </a:solidFill>
                <a:latin typeface="Trebuchet MS" panose="020B0603020202020204" pitchFamily="34" charset="0"/>
              </a:rPr>
              <a:t>Documentation addressing  disability</a:t>
            </a:r>
            <a:endParaRPr lang="en-US" sz="2800" b="1"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3A1DA497-E748-4573-915C-471B11FA3D8E}"/>
              </a:ext>
            </a:extLst>
          </p:cNvPr>
          <p:cNvSpPr>
            <a:spLocks noGrp="1"/>
          </p:cNvSpPr>
          <p:nvPr>
            <p:ph type="ftr" sz="quarter" idx="11"/>
          </p:nvPr>
        </p:nvSpPr>
        <p:spPr/>
        <p:txBody>
          <a:bodyPr/>
          <a:lstStyle/>
          <a:p>
            <a:r>
              <a:rPr lang="en-US" dirty="0"/>
              <a:t>June 15th, 2023</a:t>
            </a:r>
          </a:p>
        </p:txBody>
      </p:sp>
      <p:pic>
        <p:nvPicPr>
          <p:cNvPr id="8" name="Picture 7">
            <a:extLst>
              <a:ext uri="{FF2B5EF4-FFF2-40B4-BE49-F238E27FC236}">
                <a16:creationId xmlns:a16="http://schemas.microsoft.com/office/drawing/2014/main" id="{803CFDA4-96E0-4082-854B-EBA56550B69D}"/>
              </a:ext>
            </a:extLst>
          </p:cNvPr>
          <p:cNvPicPr>
            <a:picLocks noChangeAspect="1"/>
          </p:cNvPicPr>
          <p:nvPr/>
        </p:nvPicPr>
        <p:blipFill>
          <a:blip r:embed="rId2"/>
          <a:stretch>
            <a:fillRect/>
          </a:stretch>
        </p:blipFill>
        <p:spPr>
          <a:xfrm>
            <a:off x="6184777" y="1740753"/>
            <a:ext cx="5092504" cy="4615595"/>
          </a:xfrm>
          <a:prstGeom prst="rect">
            <a:avLst/>
          </a:prstGeom>
        </p:spPr>
      </p:pic>
      <p:sp>
        <p:nvSpPr>
          <p:cNvPr id="9" name="Left Arrow 4">
            <a:extLst>
              <a:ext uri="{FF2B5EF4-FFF2-40B4-BE49-F238E27FC236}">
                <a16:creationId xmlns:a16="http://schemas.microsoft.com/office/drawing/2014/main" id="{4F48D0C7-A3A7-4318-8C7E-586BCBACF39F}"/>
              </a:ext>
            </a:extLst>
          </p:cNvPr>
          <p:cNvSpPr/>
          <p:nvPr/>
        </p:nvSpPr>
        <p:spPr>
          <a:xfrm>
            <a:off x="9094587" y="3951220"/>
            <a:ext cx="717804" cy="1946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4">
            <a:extLst>
              <a:ext uri="{FF2B5EF4-FFF2-40B4-BE49-F238E27FC236}">
                <a16:creationId xmlns:a16="http://schemas.microsoft.com/office/drawing/2014/main" id="{6E8E64EF-291A-45AF-9E7C-B287B71EA291}"/>
              </a:ext>
            </a:extLst>
          </p:cNvPr>
          <p:cNvSpPr/>
          <p:nvPr/>
        </p:nvSpPr>
        <p:spPr>
          <a:xfrm flipV="1">
            <a:off x="9397394" y="4268030"/>
            <a:ext cx="829994" cy="1946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817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98B1-861A-4078-8F62-F24F8933492B}"/>
              </a:ext>
            </a:extLst>
          </p:cNvPr>
          <p:cNvSpPr>
            <a:spLocks noGrp="1"/>
          </p:cNvSpPr>
          <p:nvPr>
            <p:ph type="title"/>
          </p:nvPr>
        </p:nvSpPr>
        <p:spPr>
          <a:xfrm>
            <a:off x="3211011" y="610865"/>
            <a:ext cx="6517190" cy="561049"/>
          </a:xfrm>
        </p:spPr>
        <p:txBody>
          <a:bodyPr>
            <a:normAutofit fontScale="90000"/>
          </a:bodyPr>
          <a:lstStyle/>
          <a:p>
            <a:pPr algn="ctr"/>
            <a:r>
              <a:rPr lang="en-US" dirty="0">
                <a:latin typeface="Trebuchet MS" panose="020B0603020202020204" pitchFamily="34" charset="0"/>
                <a:cs typeface="Traditional Arabic" panose="02020603050405020304" pitchFamily="18" charset="-78"/>
              </a:rPr>
              <a:t>Low-Income: Cash Welfare</a:t>
            </a:r>
            <a:endParaRPr lang="en-US" dirty="0"/>
          </a:p>
        </p:txBody>
      </p:sp>
      <p:sp>
        <p:nvSpPr>
          <p:cNvPr id="3" name="Content Placeholder 2">
            <a:extLst>
              <a:ext uri="{FF2B5EF4-FFF2-40B4-BE49-F238E27FC236}">
                <a16:creationId xmlns:a16="http://schemas.microsoft.com/office/drawing/2014/main" id="{372A0503-FE6B-4D7B-B21C-088F8944D2D6}"/>
              </a:ext>
            </a:extLst>
          </p:cNvPr>
          <p:cNvSpPr>
            <a:spLocks noGrp="1"/>
          </p:cNvSpPr>
          <p:nvPr>
            <p:ph idx="1"/>
          </p:nvPr>
        </p:nvSpPr>
        <p:spPr>
          <a:xfrm>
            <a:off x="838200" y="1828800"/>
            <a:ext cx="10515600" cy="4348163"/>
          </a:xfrm>
        </p:spPr>
        <p:txBody>
          <a:bodyPr/>
          <a:lstStyle/>
          <a:p>
            <a:pPr marL="0" indent="0">
              <a:buNone/>
            </a:pPr>
            <a:r>
              <a:rPr lang="en-US" sz="3200" b="1" dirty="0">
                <a:solidFill>
                  <a:schemeClr val="tx1"/>
                </a:solidFill>
              </a:rPr>
              <a:t>WIOA Low-Income Criteria that do </a:t>
            </a:r>
            <a:r>
              <a:rPr lang="en-US" sz="3200" b="1" u="sng" dirty="0">
                <a:solidFill>
                  <a:schemeClr val="tx1"/>
                </a:solidFill>
              </a:rPr>
              <a:t>not</a:t>
            </a:r>
            <a:r>
              <a:rPr lang="en-US" sz="3200" b="1" dirty="0">
                <a:solidFill>
                  <a:schemeClr val="tx1"/>
                </a:solidFill>
              </a:rPr>
              <a:t> require an income calculation:</a:t>
            </a:r>
          </a:p>
          <a:p>
            <a:pPr marL="914400" indent="-514350">
              <a:buFont typeface="+mj-lt"/>
              <a:buAutoNum type="arabicPeriod"/>
            </a:pPr>
            <a:r>
              <a:rPr lang="en-US" b="1" dirty="0">
                <a:solidFill>
                  <a:schemeClr val="tx1"/>
                </a:solidFill>
                <a:latin typeface="Trebuchet MS" panose="020B0603020202020204" pitchFamily="34" charset="0"/>
                <a:cs typeface="Calibri" panose="020F0502020204030204" pitchFamily="34" charset="0"/>
              </a:rPr>
              <a:t>Cash Welfare</a:t>
            </a:r>
          </a:p>
          <a:p>
            <a:pPr marL="914400" indent="-514350">
              <a:buFont typeface="+mj-lt"/>
              <a:buAutoNum type="arabicPeriod"/>
            </a:pPr>
            <a:r>
              <a:rPr lang="en-US" b="1" dirty="0">
                <a:solidFill>
                  <a:schemeClr val="tx1"/>
                </a:solidFill>
                <a:latin typeface="Trebuchet MS" panose="020B0603020202020204" pitchFamily="34" charset="0"/>
                <a:cs typeface="Calibri" panose="020F0502020204030204" pitchFamily="34" charset="0"/>
              </a:rPr>
              <a:t>Food Stamps</a:t>
            </a:r>
          </a:p>
          <a:p>
            <a:pPr marL="914400" indent="-514350">
              <a:buFont typeface="+mj-lt"/>
              <a:buAutoNum type="arabicPeriod"/>
            </a:pPr>
            <a:r>
              <a:rPr lang="en-US" b="1" dirty="0">
                <a:solidFill>
                  <a:schemeClr val="tx1"/>
                </a:solidFill>
                <a:latin typeface="Trebuchet MS" panose="020B0603020202020204" pitchFamily="34" charset="0"/>
                <a:cs typeface="Calibri" panose="020F0502020204030204" pitchFamily="34" charset="0"/>
              </a:rPr>
              <a:t>Homeless</a:t>
            </a:r>
          </a:p>
          <a:p>
            <a:pPr marL="91440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Free or Reduced Priced Lunch</a:t>
            </a:r>
          </a:p>
          <a:p>
            <a:pPr marL="91440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Foster Child</a:t>
            </a:r>
          </a:p>
          <a:p>
            <a:pPr marL="914400" indent="-514350">
              <a:buFont typeface="+mj-lt"/>
              <a:buAutoNum type="arabicPeriod"/>
            </a:pPr>
            <a:r>
              <a:rPr lang="en-US" b="1" dirty="0">
                <a:solidFill>
                  <a:schemeClr val="tx1"/>
                </a:solidFill>
                <a:latin typeface="Trebuchet MS" panose="020B0603020202020204" pitchFamily="34" charset="0"/>
                <a:cs typeface="Traditional Arabic" panose="02020603050405020304" pitchFamily="18" charset="-78"/>
              </a:rPr>
              <a:t>Youth Customer Living in a High Poverty Area</a:t>
            </a:r>
          </a:p>
          <a:p>
            <a:endParaRPr lang="en-US" dirty="0">
              <a:solidFill>
                <a:schemeClr val="tx1"/>
              </a:solidFill>
            </a:endParaRPr>
          </a:p>
        </p:txBody>
      </p:sp>
      <p:sp>
        <p:nvSpPr>
          <p:cNvPr id="4" name="Footer Placeholder 3">
            <a:extLst>
              <a:ext uri="{FF2B5EF4-FFF2-40B4-BE49-F238E27FC236}">
                <a16:creationId xmlns:a16="http://schemas.microsoft.com/office/drawing/2014/main" id="{47029DC3-B6D8-4F73-B3F3-FBC1A14C8029}"/>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272552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4A5E-907A-DA7B-CA55-D832406588B5}"/>
              </a:ext>
            </a:extLst>
          </p:cNvPr>
          <p:cNvSpPr>
            <a:spLocks noGrp="1"/>
          </p:cNvSpPr>
          <p:nvPr>
            <p:ph type="title"/>
          </p:nvPr>
        </p:nvSpPr>
        <p:spPr>
          <a:xfrm>
            <a:off x="3211010" y="610865"/>
            <a:ext cx="8299118" cy="944558"/>
          </a:xfrm>
        </p:spPr>
        <p:txBody>
          <a:bodyPr>
            <a:normAutofit fontScale="90000"/>
          </a:bodyPr>
          <a:lstStyle/>
          <a:p>
            <a:pPr algn="ctr"/>
            <a:r>
              <a:rPr lang="en-US" dirty="0">
                <a:latin typeface="Trebuchet MS" panose="020B0603020202020204" pitchFamily="34" charset="0"/>
              </a:rPr>
              <a:t>Question about Family of One </a:t>
            </a:r>
            <a:br>
              <a:rPr lang="en-US" dirty="0">
                <a:latin typeface="Trebuchet MS" panose="020B0603020202020204" pitchFamily="34" charset="0"/>
              </a:rPr>
            </a:br>
            <a:r>
              <a:rPr lang="en-US" dirty="0">
                <a:latin typeface="Trebuchet MS" panose="020B0603020202020204" pitchFamily="34" charset="0"/>
              </a:rPr>
              <a:t>due to a Disability </a:t>
            </a:r>
            <a:endParaRPr lang="en-US" dirty="0"/>
          </a:p>
        </p:txBody>
      </p:sp>
      <p:sp>
        <p:nvSpPr>
          <p:cNvPr id="3" name="Content Placeholder 2">
            <a:extLst>
              <a:ext uri="{FF2B5EF4-FFF2-40B4-BE49-F238E27FC236}">
                <a16:creationId xmlns:a16="http://schemas.microsoft.com/office/drawing/2014/main" id="{84D65755-E422-4DEB-3ECA-04D12D5D12C2}"/>
              </a:ext>
            </a:extLst>
          </p:cNvPr>
          <p:cNvSpPr>
            <a:spLocks noGrp="1"/>
          </p:cNvSpPr>
          <p:nvPr>
            <p:ph idx="1"/>
          </p:nvPr>
        </p:nvSpPr>
        <p:spPr/>
        <p:txBody>
          <a:bodyPr/>
          <a:lstStyle/>
          <a:p>
            <a:endParaRPr lang="en-US" b="1" dirty="0">
              <a:solidFill>
                <a:schemeClr val="tx1"/>
              </a:solidFill>
              <a:latin typeface="Trebuchet MS" panose="020B0603020202020204" pitchFamily="34" charset="0"/>
              <a:ea typeface="Tahoma" panose="020B0604030504040204" pitchFamily="34" charset="0"/>
              <a:cs typeface="Tahoma" panose="020B0604030504040204" pitchFamily="34" charset="0"/>
            </a:endParaRPr>
          </a:p>
          <a:p>
            <a:pPr marL="0" indent="0">
              <a:buNone/>
            </a:pPr>
            <a:r>
              <a:rPr lang="en-US" b="1" dirty="0">
                <a:solidFill>
                  <a:schemeClr val="tx1"/>
                </a:solidFill>
                <a:latin typeface="Trebuchet MS" panose="020B0603020202020204" pitchFamily="34" charset="0"/>
                <a:ea typeface="Tahoma" panose="020B0604030504040204" pitchFamily="34" charset="0"/>
                <a:cs typeface="Tahoma" panose="020B0604030504040204" pitchFamily="34" charset="0"/>
              </a:rPr>
              <a:t>Q - If a client has a disability, should “Family of One due to a Disability” </a:t>
            </a:r>
            <a:r>
              <a:rPr lang="en-US" b="1" u="sng" dirty="0">
                <a:solidFill>
                  <a:schemeClr val="tx1"/>
                </a:solidFill>
                <a:latin typeface="Trebuchet MS" panose="020B0603020202020204" pitchFamily="34" charset="0"/>
                <a:ea typeface="Tahoma" panose="020B0604030504040204" pitchFamily="34" charset="0"/>
                <a:cs typeface="Tahoma" panose="020B0604030504040204" pitchFamily="34" charset="0"/>
              </a:rPr>
              <a:t>always</a:t>
            </a:r>
            <a:r>
              <a:rPr lang="en-US" b="1" dirty="0">
                <a:solidFill>
                  <a:schemeClr val="tx1"/>
                </a:solidFill>
                <a:latin typeface="Trebuchet MS" panose="020B0603020202020204" pitchFamily="34" charset="0"/>
                <a:ea typeface="Tahoma" panose="020B0604030504040204" pitchFamily="34" charset="0"/>
                <a:cs typeface="Tahoma" panose="020B0604030504040204" pitchFamily="34" charset="0"/>
              </a:rPr>
              <a:t> be used to determine WIOA low-income status for the individual?</a:t>
            </a:r>
          </a:p>
          <a:p>
            <a:endParaRPr lang="en-US" dirty="0"/>
          </a:p>
        </p:txBody>
      </p:sp>
      <p:sp>
        <p:nvSpPr>
          <p:cNvPr id="4" name="Footer Placeholder 3">
            <a:extLst>
              <a:ext uri="{FF2B5EF4-FFF2-40B4-BE49-F238E27FC236}">
                <a16:creationId xmlns:a16="http://schemas.microsoft.com/office/drawing/2014/main" id="{B9B32060-EAAD-B65B-E28F-53061DA91DE0}"/>
              </a:ext>
            </a:extLst>
          </p:cNvPr>
          <p:cNvSpPr>
            <a:spLocks noGrp="1"/>
          </p:cNvSpPr>
          <p:nvPr>
            <p:ph type="ftr" sz="quarter" idx="11"/>
          </p:nvPr>
        </p:nvSpPr>
        <p:spPr/>
        <p:txBody>
          <a:bodyPr/>
          <a:lstStyle/>
          <a:p>
            <a:r>
              <a:rPr lang="en-US" dirty="0"/>
              <a:t>June 15</a:t>
            </a:r>
            <a:r>
              <a:rPr lang="en-US" baseline="30000" dirty="0"/>
              <a:t>th</a:t>
            </a:r>
            <a:r>
              <a:rPr lang="en-US" dirty="0"/>
              <a:t>, 2023</a:t>
            </a:r>
          </a:p>
        </p:txBody>
      </p:sp>
    </p:spTree>
    <p:extLst>
      <p:ext uri="{BB962C8B-B14F-4D97-AF65-F5344CB8AC3E}">
        <p14:creationId xmlns:p14="http://schemas.microsoft.com/office/powerpoint/2010/main" val="1123431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CCC4-CD04-1BD6-B84E-B071862DC004}"/>
              </a:ext>
            </a:extLst>
          </p:cNvPr>
          <p:cNvSpPr>
            <a:spLocks noGrp="1"/>
          </p:cNvSpPr>
          <p:nvPr>
            <p:ph type="title"/>
          </p:nvPr>
        </p:nvSpPr>
        <p:spPr>
          <a:xfrm>
            <a:off x="3211010" y="610865"/>
            <a:ext cx="7616143" cy="944558"/>
          </a:xfrm>
        </p:spPr>
        <p:txBody>
          <a:bodyPr>
            <a:normAutofit fontScale="90000"/>
          </a:bodyPr>
          <a:lstStyle/>
          <a:p>
            <a:pPr algn="ctr"/>
            <a:r>
              <a:rPr lang="en-US" dirty="0">
                <a:latin typeface="Trebuchet MS" panose="020B0603020202020204" pitchFamily="34" charset="0"/>
              </a:rPr>
              <a:t>Answer about Family of One due to a Disability Question</a:t>
            </a:r>
            <a:endParaRPr lang="en-US" dirty="0"/>
          </a:p>
        </p:txBody>
      </p:sp>
      <p:sp>
        <p:nvSpPr>
          <p:cNvPr id="3" name="Content Placeholder 2">
            <a:extLst>
              <a:ext uri="{FF2B5EF4-FFF2-40B4-BE49-F238E27FC236}">
                <a16:creationId xmlns:a16="http://schemas.microsoft.com/office/drawing/2014/main" id="{4BAA4096-B8EA-EEB2-21D8-E5BBC5874D83}"/>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ea typeface="Tahoma" panose="020B0604030504040204" pitchFamily="34" charset="0"/>
                <a:cs typeface="Tahoma" panose="020B0604030504040204" pitchFamily="34" charset="0"/>
              </a:rPr>
              <a:t>Q - If a client has a disability, should “Family of One due to a Disability” </a:t>
            </a:r>
            <a:r>
              <a:rPr lang="en-US" b="1" u="sng" dirty="0">
                <a:solidFill>
                  <a:schemeClr val="tx1"/>
                </a:solidFill>
                <a:latin typeface="Trebuchet MS" panose="020B0603020202020204" pitchFamily="34" charset="0"/>
                <a:ea typeface="Tahoma" panose="020B0604030504040204" pitchFamily="34" charset="0"/>
                <a:cs typeface="Tahoma" panose="020B0604030504040204" pitchFamily="34" charset="0"/>
              </a:rPr>
              <a:t>always</a:t>
            </a:r>
            <a:r>
              <a:rPr lang="en-US" dirty="0">
                <a:solidFill>
                  <a:schemeClr val="tx1"/>
                </a:solidFill>
                <a:latin typeface="Trebuchet MS" panose="020B0603020202020204" pitchFamily="34" charset="0"/>
                <a:ea typeface="Tahoma" panose="020B0604030504040204" pitchFamily="34" charset="0"/>
                <a:cs typeface="Tahoma" panose="020B0604030504040204" pitchFamily="34" charset="0"/>
              </a:rPr>
              <a:t> be used to determine WIOA low-income status for the individual?</a:t>
            </a:r>
          </a:p>
          <a:p>
            <a:pPr marL="0" indent="0">
              <a:buNone/>
            </a:pPr>
            <a:r>
              <a:rPr lang="en-US" sz="800" dirty="0">
                <a:solidFill>
                  <a:schemeClr val="tx1"/>
                </a:solidFill>
                <a:latin typeface="Trebuchet MS" panose="020B0603020202020204" pitchFamily="34" charset="0"/>
                <a:ea typeface="Tahoma" panose="020B0604030504040204" pitchFamily="34" charset="0"/>
                <a:cs typeface="Tahoma" panose="020B0604030504040204" pitchFamily="34" charset="0"/>
              </a:rPr>
              <a:t> </a:t>
            </a:r>
          </a:p>
          <a:p>
            <a:pPr marL="0" indent="0">
              <a:buNone/>
            </a:pPr>
            <a:r>
              <a:rPr lang="en-US" sz="2800" b="1" dirty="0">
                <a:solidFill>
                  <a:schemeClr val="tx1"/>
                </a:solidFill>
                <a:latin typeface="Trebuchet MS" panose="020B0603020202020204" pitchFamily="34" charset="0"/>
              </a:rPr>
              <a:t>A – No, “Family of One due to a Disability” should </a:t>
            </a:r>
            <a:r>
              <a:rPr lang="en-US" sz="2800" b="1" u="sng" dirty="0">
                <a:solidFill>
                  <a:schemeClr val="tx1"/>
                </a:solidFill>
                <a:latin typeface="Trebuchet MS" panose="020B0603020202020204" pitchFamily="34" charset="0"/>
              </a:rPr>
              <a:t>only</a:t>
            </a:r>
            <a:r>
              <a:rPr lang="en-US" sz="2800" b="1" dirty="0">
                <a:solidFill>
                  <a:schemeClr val="tx1"/>
                </a:solidFill>
                <a:latin typeface="Trebuchet MS" panose="020B0603020202020204" pitchFamily="34" charset="0"/>
              </a:rPr>
              <a:t> be used in instances when a client would not meet WIOA Low Income criteria by any other way, but when the client who has a disability, and their own income is below the income threshold for a family size of one. (Currently at </a:t>
            </a:r>
            <a:r>
              <a:rPr lang="en-US" altLang="en-US" sz="2800" b="1" dirty="0">
                <a:solidFill>
                  <a:schemeClr val="tx1"/>
                </a:solidFill>
                <a:latin typeface="Trebuchet MS" panose="020B0603020202020204" pitchFamily="34" charset="0"/>
              </a:rPr>
              <a:t>$14,580).</a:t>
            </a:r>
            <a:r>
              <a:rPr lang="en-US" sz="2800" b="1"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E82AACBD-F66A-8449-753A-874EB2428D0B}"/>
              </a:ext>
            </a:extLst>
          </p:cNvPr>
          <p:cNvSpPr>
            <a:spLocks noGrp="1"/>
          </p:cNvSpPr>
          <p:nvPr>
            <p:ph type="ftr" sz="quarter" idx="11"/>
          </p:nvPr>
        </p:nvSpPr>
        <p:spPr/>
        <p:txBody>
          <a:bodyPr/>
          <a:lstStyle/>
          <a:p>
            <a:r>
              <a:rPr lang="en-US" dirty="0"/>
              <a:t>June 15</a:t>
            </a:r>
            <a:r>
              <a:rPr lang="en-US" baseline="30000" dirty="0"/>
              <a:t>th</a:t>
            </a:r>
            <a:r>
              <a:rPr lang="en-US" dirty="0"/>
              <a:t>, 2023</a:t>
            </a:r>
          </a:p>
        </p:txBody>
      </p:sp>
    </p:spTree>
    <p:extLst>
      <p:ext uri="{BB962C8B-B14F-4D97-AF65-F5344CB8AC3E}">
        <p14:creationId xmlns:p14="http://schemas.microsoft.com/office/powerpoint/2010/main" val="3198309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53B4-082C-4607-9E47-35331B8B72A6}"/>
              </a:ext>
            </a:extLst>
          </p:cNvPr>
          <p:cNvSpPr>
            <a:spLocks noGrp="1"/>
          </p:cNvSpPr>
          <p:nvPr>
            <p:ph type="title"/>
          </p:nvPr>
        </p:nvSpPr>
        <p:spPr>
          <a:xfrm>
            <a:off x="3211011" y="610865"/>
            <a:ext cx="5996490" cy="561049"/>
          </a:xfrm>
        </p:spPr>
        <p:txBody>
          <a:bodyPr>
            <a:normAutofit fontScale="90000"/>
          </a:bodyPr>
          <a:lstStyle/>
          <a:p>
            <a:pPr algn="ctr"/>
            <a:r>
              <a:rPr lang="en-US" dirty="0">
                <a:latin typeface="Trebuchet MS" panose="020B0603020202020204" pitchFamily="34" charset="0"/>
              </a:rPr>
              <a:t>Low-Income Individual</a:t>
            </a:r>
          </a:p>
        </p:txBody>
      </p:sp>
      <p:sp>
        <p:nvSpPr>
          <p:cNvPr id="3" name="Content Placeholder 2">
            <a:extLst>
              <a:ext uri="{FF2B5EF4-FFF2-40B4-BE49-F238E27FC236}">
                <a16:creationId xmlns:a16="http://schemas.microsoft.com/office/drawing/2014/main" id="{2D2833F4-6148-4E4D-92D3-44D36713CEBC}"/>
              </a:ext>
            </a:extLst>
          </p:cNvPr>
          <p:cNvSpPr>
            <a:spLocks noGrp="1"/>
          </p:cNvSpPr>
          <p:nvPr>
            <p:ph idx="1"/>
          </p:nvPr>
        </p:nvSpPr>
        <p:spPr>
          <a:xfrm>
            <a:off x="1512916" y="2118167"/>
            <a:ext cx="9509760" cy="4058796"/>
          </a:xfrm>
        </p:spPr>
        <p:txBody>
          <a:bodyPr/>
          <a:lstStyle/>
          <a:p>
            <a:pPr marL="0" indent="0">
              <a:buNone/>
            </a:pPr>
            <a:r>
              <a:rPr lang="en-US" altLang="en-US" sz="3200" dirty="0">
                <a:solidFill>
                  <a:schemeClr val="tx1"/>
                </a:solidFill>
                <a:latin typeface="Trebuchet MS" panose="020B0603020202020204" pitchFamily="34" charset="0"/>
                <a:cs typeface="Traditional Arabic" panose="02020603050405020304" pitchFamily="18" charset="-78"/>
              </a:rPr>
              <a:t>Of the eight ways an individual can be determined to be Low-Income for WIOA, there are six ways that do not require capturing income information on the customer and/or the customer’s family.</a:t>
            </a:r>
          </a:p>
          <a:p>
            <a:endParaRPr lang="en-US" dirty="0"/>
          </a:p>
        </p:txBody>
      </p:sp>
      <p:sp>
        <p:nvSpPr>
          <p:cNvPr id="4" name="Footer Placeholder 3">
            <a:extLst>
              <a:ext uri="{FF2B5EF4-FFF2-40B4-BE49-F238E27FC236}">
                <a16:creationId xmlns:a16="http://schemas.microsoft.com/office/drawing/2014/main" id="{B06B9EBE-C52D-4A7C-BB99-54FAAC9E4C6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5169640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6397-7A02-496F-B58C-B639F91355A5}"/>
              </a:ext>
            </a:extLst>
          </p:cNvPr>
          <p:cNvSpPr>
            <a:spLocks noGrp="1"/>
          </p:cNvSpPr>
          <p:nvPr>
            <p:ph type="title"/>
          </p:nvPr>
        </p:nvSpPr>
        <p:spPr>
          <a:xfrm>
            <a:off x="2997200" y="610865"/>
            <a:ext cx="7302501" cy="866243"/>
          </a:xfrm>
        </p:spPr>
        <p:txBody>
          <a:bodyPr>
            <a:noAutofit/>
          </a:bodyPr>
          <a:lstStyle/>
          <a:p>
            <a:pPr algn="ctr"/>
            <a:r>
              <a:rPr lang="en-US" sz="3200" dirty="0">
                <a:latin typeface="Trebuchet MS" panose="020B0603020202020204" pitchFamily="34" charset="0"/>
              </a:rPr>
              <a:t>WIOA Low-Income Criteria that does not require income calculation</a:t>
            </a:r>
          </a:p>
        </p:txBody>
      </p:sp>
      <p:sp>
        <p:nvSpPr>
          <p:cNvPr id="3" name="Content Placeholder 2">
            <a:extLst>
              <a:ext uri="{FF2B5EF4-FFF2-40B4-BE49-F238E27FC236}">
                <a16:creationId xmlns:a16="http://schemas.microsoft.com/office/drawing/2014/main" id="{E3CE514C-F428-4E40-BC0D-20564242DC79}"/>
              </a:ext>
            </a:extLst>
          </p:cNvPr>
          <p:cNvSpPr>
            <a:spLocks noGrp="1"/>
          </p:cNvSpPr>
          <p:nvPr>
            <p:ph idx="1"/>
          </p:nvPr>
        </p:nvSpPr>
        <p:spPr>
          <a:xfrm>
            <a:off x="1778924" y="2118167"/>
            <a:ext cx="9574876" cy="4058796"/>
          </a:xfrm>
        </p:spPr>
        <p:txBody>
          <a:bodyPr/>
          <a:lstStyle/>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Cash Welfare</a:t>
            </a:r>
          </a:p>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Food Stamps</a:t>
            </a:r>
          </a:p>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Free or Reduced Priced Lunch</a:t>
            </a:r>
          </a:p>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a:t>
            </a:r>
          </a:p>
          <a:p>
            <a:pPr marL="457200" indent="-45720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Youth Customer Living in a High Poverty Level</a:t>
            </a:r>
            <a:endParaRPr lang="en-US" dirty="0">
              <a:solidFill>
                <a:schemeClr val="tx1"/>
              </a:solidFill>
            </a:endParaRPr>
          </a:p>
          <a:p>
            <a:endParaRPr lang="en-US" dirty="0"/>
          </a:p>
        </p:txBody>
      </p:sp>
      <p:sp>
        <p:nvSpPr>
          <p:cNvPr id="4" name="Footer Placeholder 3">
            <a:extLst>
              <a:ext uri="{FF2B5EF4-FFF2-40B4-BE49-F238E27FC236}">
                <a16:creationId xmlns:a16="http://schemas.microsoft.com/office/drawing/2014/main" id="{9795333C-F55E-4DA7-9661-C0787BAE3443}"/>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3678374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7514-B29F-421A-B526-4499457B1F63}"/>
              </a:ext>
            </a:extLst>
          </p:cNvPr>
          <p:cNvSpPr>
            <a:spLocks noGrp="1"/>
          </p:cNvSpPr>
          <p:nvPr>
            <p:ph type="title"/>
          </p:nvPr>
        </p:nvSpPr>
        <p:spPr>
          <a:xfrm>
            <a:off x="2476500" y="610865"/>
            <a:ext cx="7382395" cy="824040"/>
          </a:xfrm>
        </p:spPr>
        <p:txBody>
          <a:bodyPr>
            <a:normAutofit fontScale="90000"/>
          </a:bodyPr>
          <a:lstStyle/>
          <a:p>
            <a:pPr algn="ctr"/>
            <a:r>
              <a:rPr lang="en-US" dirty="0">
                <a:latin typeface="Trebuchet MS" panose="020B0603020202020204" pitchFamily="34" charset="0"/>
              </a:rPr>
              <a:t>Doesn’t Meet Automatic Qualification Criteria</a:t>
            </a:r>
          </a:p>
        </p:txBody>
      </p:sp>
      <p:sp>
        <p:nvSpPr>
          <p:cNvPr id="3" name="Content Placeholder 2">
            <a:extLst>
              <a:ext uri="{FF2B5EF4-FFF2-40B4-BE49-F238E27FC236}">
                <a16:creationId xmlns:a16="http://schemas.microsoft.com/office/drawing/2014/main" id="{8C5A2CD2-BCBA-4943-9D54-65C20305D2F1}"/>
              </a:ext>
            </a:extLst>
          </p:cNvPr>
          <p:cNvSpPr>
            <a:spLocks noGrp="1"/>
          </p:cNvSpPr>
          <p:nvPr>
            <p:ph idx="1"/>
          </p:nvPr>
        </p:nvSpPr>
        <p:spPr>
          <a:xfrm>
            <a:off x="1339403" y="2344189"/>
            <a:ext cx="10014397" cy="3832774"/>
          </a:xfrm>
        </p:spPr>
        <p:txBody>
          <a:bodyPr/>
          <a:lstStyle/>
          <a:p>
            <a:pPr marL="0" indent="0">
              <a:buNone/>
            </a:pPr>
            <a:r>
              <a:rPr lang="en-US" sz="3200" dirty="0">
                <a:solidFill>
                  <a:schemeClr val="tx1"/>
                </a:solidFill>
                <a:latin typeface="Trebuchet MS" panose="020B0603020202020204" pitchFamily="34" charset="0"/>
              </a:rPr>
              <a:t>If a client does not meet one of the previous six automatic qualification factors that is when an income calculation should be utilized to determine Low-Income status. </a:t>
            </a:r>
          </a:p>
          <a:p>
            <a:endParaRPr lang="en-US" dirty="0"/>
          </a:p>
        </p:txBody>
      </p:sp>
      <p:sp>
        <p:nvSpPr>
          <p:cNvPr id="4" name="Footer Placeholder 3">
            <a:extLst>
              <a:ext uri="{FF2B5EF4-FFF2-40B4-BE49-F238E27FC236}">
                <a16:creationId xmlns:a16="http://schemas.microsoft.com/office/drawing/2014/main" id="{8FD305DE-37D5-4D5D-8B03-DE295AFF38AB}"/>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664219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133-2F3E-491F-84DC-92FD11E7E013}"/>
              </a:ext>
            </a:extLst>
          </p:cNvPr>
          <p:cNvSpPr>
            <a:spLocks noGrp="1"/>
          </p:cNvSpPr>
          <p:nvPr>
            <p:ph type="title"/>
          </p:nvPr>
        </p:nvSpPr>
        <p:spPr>
          <a:xfrm>
            <a:off x="3211011" y="610865"/>
            <a:ext cx="5526590" cy="561049"/>
          </a:xfrm>
        </p:spPr>
        <p:txBody>
          <a:bodyPr>
            <a:normAutofit fontScale="90000"/>
          </a:bodyPr>
          <a:lstStyle/>
          <a:p>
            <a:pPr algn="ctr"/>
            <a:r>
              <a:rPr lang="en-US" dirty="0">
                <a:latin typeface="Trebuchet MS" panose="020B0603020202020204" pitchFamily="34" charset="0"/>
              </a:rPr>
              <a:t>WIOA Low-Income Eligibility</a:t>
            </a:r>
            <a:endParaRPr lang="en-US" dirty="0"/>
          </a:p>
        </p:txBody>
      </p:sp>
      <p:sp>
        <p:nvSpPr>
          <p:cNvPr id="3" name="Content Placeholder 2">
            <a:extLst>
              <a:ext uri="{FF2B5EF4-FFF2-40B4-BE49-F238E27FC236}">
                <a16:creationId xmlns:a16="http://schemas.microsoft.com/office/drawing/2014/main" id="{5F3C93AA-5979-4AF3-94F6-A491F16DE920}"/>
              </a:ext>
            </a:extLst>
          </p:cNvPr>
          <p:cNvSpPr>
            <a:spLocks noGrp="1"/>
          </p:cNvSpPr>
          <p:nvPr>
            <p:ph idx="1"/>
          </p:nvPr>
        </p:nvSpPr>
        <p:spPr>
          <a:xfrm>
            <a:off x="1625600" y="2118167"/>
            <a:ext cx="9728199" cy="4058796"/>
          </a:xfrm>
        </p:spPr>
        <p:txBody>
          <a:bodyPr/>
          <a:lstStyle/>
          <a:p>
            <a:pPr marL="0" indent="0">
              <a:buNone/>
            </a:pPr>
            <a:r>
              <a:rPr lang="en-US" sz="3200" dirty="0">
                <a:solidFill>
                  <a:schemeClr val="tx1"/>
                </a:solidFill>
                <a:latin typeface="Trebuchet MS" panose="020B0603020202020204" pitchFamily="34" charset="0"/>
              </a:rPr>
              <a:t>All determinations of Low-Income status for customers must be supported by proper documentation of the qualifying condition as outlined in the “WIOA Title IB General and Fund Source Eligibility Requirements and Documentation Sources”.</a:t>
            </a:r>
          </a:p>
          <a:p>
            <a:endParaRPr lang="en-US" dirty="0"/>
          </a:p>
        </p:txBody>
      </p:sp>
      <p:sp>
        <p:nvSpPr>
          <p:cNvPr id="4" name="Footer Placeholder 3">
            <a:extLst>
              <a:ext uri="{FF2B5EF4-FFF2-40B4-BE49-F238E27FC236}">
                <a16:creationId xmlns:a16="http://schemas.microsoft.com/office/drawing/2014/main" id="{B88E1069-8460-4873-96F4-686BB2D53801}"/>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5458469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A256-9273-4751-A6E1-1A6B56DE4816}"/>
              </a:ext>
            </a:extLst>
          </p:cNvPr>
          <p:cNvSpPr>
            <a:spLocks noGrp="1"/>
          </p:cNvSpPr>
          <p:nvPr>
            <p:ph type="title"/>
          </p:nvPr>
        </p:nvSpPr>
        <p:spPr>
          <a:xfrm>
            <a:off x="3211010" y="610865"/>
            <a:ext cx="5894353" cy="561049"/>
          </a:xfrm>
        </p:spPr>
        <p:txBody>
          <a:bodyPr>
            <a:normAutofit fontScale="90000"/>
          </a:bodyPr>
          <a:lstStyle/>
          <a:p>
            <a:pPr algn="ctr"/>
            <a:r>
              <a:rPr lang="en-US" dirty="0">
                <a:latin typeface="Trebuchet MS" panose="020B0603020202020204" pitchFamily="34" charset="0"/>
              </a:rPr>
              <a:t>Recap</a:t>
            </a:r>
          </a:p>
        </p:txBody>
      </p:sp>
      <p:sp>
        <p:nvSpPr>
          <p:cNvPr id="3" name="Content Placeholder 2">
            <a:extLst>
              <a:ext uri="{FF2B5EF4-FFF2-40B4-BE49-F238E27FC236}">
                <a16:creationId xmlns:a16="http://schemas.microsoft.com/office/drawing/2014/main" id="{1191ED95-DC3F-41CB-A93E-68743C701545}"/>
              </a:ext>
            </a:extLst>
          </p:cNvPr>
          <p:cNvSpPr>
            <a:spLocks noGrp="1"/>
          </p:cNvSpPr>
          <p:nvPr>
            <p:ph idx="1"/>
          </p:nvPr>
        </p:nvSpPr>
        <p:spPr>
          <a:xfrm>
            <a:off x="1330036" y="2118167"/>
            <a:ext cx="9795164" cy="4058796"/>
          </a:xfrm>
        </p:spPr>
        <p:txBody>
          <a:bodyPr>
            <a:normAutofit/>
          </a:bodyPr>
          <a:lstStyle/>
          <a:p>
            <a:pPr marL="228600" lvl="1" indent="0">
              <a:buNone/>
            </a:pPr>
            <a:r>
              <a:rPr lang="en-US" sz="3200" dirty="0">
                <a:solidFill>
                  <a:schemeClr val="tx1"/>
                </a:solidFill>
                <a:latin typeface="Trebuchet MS" panose="020B0603020202020204" pitchFamily="34" charset="0"/>
                <a:cs typeface="Calibri" panose="020F0502020204030204" pitchFamily="34" charset="0"/>
              </a:rPr>
              <a:t>This presentation covered the following items:</a:t>
            </a:r>
          </a:p>
          <a:p>
            <a:pPr lvl="1" indent="-457200">
              <a:buFont typeface="Arial" panose="020B0604020202020204" pitchFamily="34" charset="0"/>
              <a:buChar char="•"/>
            </a:pPr>
            <a:r>
              <a:rPr lang="en-US" sz="2800" dirty="0">
                <a:solidFill>
                  <a:schemeClr val="tx1"/>
                </a:solidFill>
                <a:latin typeface="Trebuchet MS" panose="020B0603020202020204" pitchFamily="34" charset="0"/>
                <a:cs typeface="Calibri" panose="020F0502020204030204" pitchFamily="34" charset="0"/>
              </a:rPr>
              <a:t>The eight (8) different ways an individual could meet WIOA Low-Income criteria</a:t>
            </a:r>
          </a:p>
          <a:p>
            <a:pPr lvl="1" indent="-457200">
              <a:buFont typeface="Arial" panose="020B0604020202020204" pitchFamily="34" charset="0"/>
              <a:buChar char="•"/>
            </a:pPr>
            <a:r>
              <a:rPr lang="en-US" sz="2800" dirty="0">
                <a:solidFill>
                  <a:schemeClr val="tx1"/>
                </a:solidFill>
                <a:latin typeface="Trebuchet MS" panose="020B0603020202020204" pitchFamily="34" charset="0"/>
                <a:cs typeface="Calibri" panose="020F0502020204030204" pitchFamily="34" charset="0"/>
              </a:rPr>
              <a:t>Where the WIOA Low-Income criteria is recorded within an IWDS application   </a:t>
            </a:r>
          </a:p>
          <a:p>
            <a:pPr lvl="1" indent="-457200">
              <a:buFont typeface="Arial" panose="020B0604020202020204" pitchFamily="34" charset="0"/>
              <a:buChar char="•"/>
            </a:pPr>
            <a:r>
              <a:rPr lang="en-US" sz="2800" dirty="0">
                <a:solidFill>
                  <a:schemeClr val="tx1"/>
                </a:solidFill>
                <a:latin typeface="Trebuchet MS" panose="020B0603020202020204" pitchFamily="34" charset="0"/>
                <a:cs typeface="Calibri" panose="020F0502020204030204" pitchFamily="34" charset="0"/>
              </a:rPr>
              <a:t>How the eligibility documentation must be provided to support the WIOA Low-Income eligibility indicated within the IWDS application</a:t>
            </a:r>
          </a:p>
          <a:p>
            <a:endParaRPr lang="en-US" dirty="0"/>
          </a:p>
        </p:txBody>
      </p:sp>
      <p:sp>
        <p:nvSpPr>
          <p:cNvPr id="4" name="Footer Placeholder 3">
            <a:extLst>
              <a:ext uri="{FF2B5EF4-FFF2-40B4-BE49-F238E27FC236}">
                <a16:creationId xmlns:a16="http://schemas.microsoft.com/office/drawing/2014/main" id="{37AFA618-A610-4DBB-A704-7083DCF36227}"/>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35713002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645911" cy="561049"/>
          </a:xfrm>
        </p:spPr>
        <p:txBody>
          <a:bodyPr>
            <a:normAutofit fontScale="90000"/>
          </a:bodyPr>
          <a:lstStyle/>
          <a:p>
            <a:pPr algn="ctr"/>
            <a:r>
              <a:rPr lang="en-US" dirty="0">
                <a:latin typeface="Trebuchet MS" panose="020B0603020202020204" pitchFamily="34" charset="0"/>
              </a:rPr>
              <a:t>Questions</a:t>
            </a:r>
          </a:p>
        </p:txBody>
      </p:sp>
      <p:sp>
        <p:nvSpPr>
          <p:cNvPr id="7" name="Content Placeholder 6">
            <a:extLst>
              <a:ext uri="{FF2B5EF4-FFF2-40B4-BE49-F238E27FC236}">
                <a16:creationId xmlns:a16="http://schemas.microsoft.com/office/drawing/2014/main" id="{A4D0D3B7-4697-374E-A79A-9A8082A1C496}"/>
              </a:ext>
            </a:extLst>
          </p:cNvPr>
          <p:cNvSpPr>
            <a:spLocks noGrp="1"/>
          </p:cNvSpPr>
          <p:nvPr>
            <p:ph idx="1"/>
          </p:nvPr>
        </p:nvSpPr>
        <p:spPr>
          <a:xfrm>
            <a:off x="1147155" y="2118167"/>
            <a:ext cx="10341033" cy="4058796"/>
          </a:xfrm>
        </p:spPr>
        <p:txBody>
          <a:bodyPr/>
          <a:lstStyle/>
          <a:p>
            <a:pPr marL="0" indent="0">
              <a:buNone/>
            </a:pPr>
            <a:r>
              <a:rPr lang="en-US" sz="3200" dirty="0">
                <a:solidFill>
                  <a:prstClr val="black"/>
                </a:solidFill>
                <a:latin typeface="Trebuchet MS" panose="020B0603020202020204" pitchFamily="34" charset="0"/>
                <a:cs typeface="Calibri" panose="020F0502020204030204" pitchFamily="34" charset="0"/>
              </a:rPr>
              <a:t>This concludes the presentation on WIOA Low-Income:</a:t>
            </a:r>
          </a:p>
          <a:p>
            <a:r>
              <a:rPr lang="en-US" sz="3200"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sz="3200" dirty="0">
                <a:solidFill>
                  <a:schemeClr val="accent1">
                    <a:lumMod val="75000"/>
                  </a:schemeClr>
                </a:solidFill>
                <a:latin typeface="Trebuchet MS" panose="020B0603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James.potts@Illinois.gov</a:t>
            </a:r>
            <a:r>
              <a:rPr lang="en-US" sz="3200" dirty="0">
                <a:solidFill>
                  <a:schemeClr val="accent1">
                    <a:lumMod val="75000"/>
                  </a:schemeClr>
                </a:solidFill>
                <a:latin typeface="Trebuchet MS" panose="020B0603020202020204" pitchFamily="34" charset="0"/>
                <a:cs typeface="Calibri" panose="020F0502020204030204" pitchFamily="34" charset="0"/>
              </a:rPr>
              <a:t> </a:t>
            </a:r>
            <a:r>
              <a:rPr lang="en-US" sz="3200" dirty="0">
                <a:solidFill>
                  <a:schemeClr val="tx1"/>
                </a:solidFill>
                <a:latin typeface="Trebuchet MS" panose="020B0603020202020204" pitchFamily="34" charset="0"/>
                <a:cs typeface="Calibri" panose="020F0502020204030204" pitchFamily="34" charset="0"/>
              </a:rPr>
              <a:t>or you can phone me at (217) 416-7097. </a:t>
            </a:r>
          </a:p>
          <a:p>
            <a:pPr marL="0" indent="0">
              <a:buNone/>
            </a:pPr>
            <a:endParaRPr lang="en-US" dirty="0"/>
          </a:p>
        </p:txBody>
      </p:sp>
      <p:sp>
        <p:nvSpPr>
          <p:cNvPr id="3" name="Footer Placeholder 2">
            <a:extLst>
              <a:ext uri="{FF2B5EF4-FFF2-40B4-BE49-F238E27FC236}">
                <a16:creationId xmlns:a16="http://schemas.microsoft.com/office/drawing/2014/main" id="{74CB6D04-AAAE-41FC-8351-7BA740CA6345}"/>
              </a:ext>
            </a:extLst>
          </p:cNvPr>
          <p:cNvSpPr>
            <a:spLocks noGrp="1"/>
          </p:cNvSpPr>
          <p:nvPr>
            <p:ph type="ftr" sz="quarter" idx="11"/>
          </p:nvPr>
        </p:nvSpPr>
        <p:spPr/>
        <p:txBody>
          <a:bodyPr/>
          <a:lstStyle/>
          <a:p>
            <a:r>
              <a:rPr lang="en-US" dirty="0"/>
              <a:t>June 15th, 2023</a:t>
            </a:r>
          </a:p>
        </p:txBody>
      </p:sp>
    </p:spTree>
    <p:extLst>
      <p:ext uri="{BB962C8B-B14F-4D97-AF65-F5344CB8AC3E}">
        <p14:creationId xmlns:p14="http://schemas.microsoft.com/office/powerpoint/2010/main" val="47658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A340-BA21-4E4D-BAC4-080BFF1EED7D}"/>
              </a:ext>
            </a:extLst>
          </p:cNvPr>
          <p:cNvSpPr>
            <a:spLocks noGrp="1"/>
          </p:cNvSpPr>
          <p:nvPr>
            <p:ph type="title"/>
          </p:nvPr>
        </p:nvSpPr>
        <p:spPr>
          <a:xfrm>
            <a:off x="3211011" y="610865"/>
            <a:ext cx="6453690" cy="561049"/>
          </a:xfrm>
        </p:spPr>
        <p:txBody>
          <a:bodyPr>
            <a:normAutofit fontScale="90000"/>
          </a:bodyPr>
          <a:lstStyle/>
          <a:p>
            <a:pPr algn="ctr"/>
            <a:r>
              <a:rPr lang="en-US" dirty="0">
                <a:latin typeface="Trebuchet MS" panose="020B0603020202020204" pitchFamily="34" charset="0"/>
              </a:rPr>
              <a:t>WIOA Low-Income Criteria</a:t>
            </a:r>
          </a:p>
        </p:txBody>
      </p:sp>
      <p:sp>
        <p:nvSpPr>
          <p:cNvPr id="3" name="Content Placeholder 2">
            <a:extLst>
              <a:ext uri="{FF2B5EF4-FFF2-40B4-BE49-F238E27FC236}">
                <a16:creationId xmlns:a16="http://schemas.microsoft.com/office/drawing/2014/main" id="{B25EB2BA-E8F0-466A-88FF-FAF55ACF0A36}"/>
              </a:ext>
            </a:extLst>
          </p:cNvPr>
          <p:cNvSpPr>
            <a:spLocks noGrp="1"/>
          </p:cNvSpPr>
          <p:nvPr>
            <p:ph idx="1"/>
          </p:nvPr>
        </p:nvSpPr>
        <p:spPr>
          <a:xfrm>
            <a:off x="1231900" y="2118167"/>
            <a:ext cx="9728200" cy="4058796"/>
          </a:xfrm>
        </p:spPr>
        <p:txBody>
          <a:bodyPr/>
          <a:lstStyle/>
          <a:p>
            <a:pPr marL="0" indent="0">
              <a:buNone/>
            </a:pPr>
            <a:r>
              <a:rPr lang="en-US" dirty="0">
                <a:solidFill>
                  <a:schemeClr val="tx1"/>
                </a:solidFill>
                <a:latin typeface="Trebuchet MS" panose="020B0603020202020204" pitchFamily="34" charset="0"/>
              </a:rPr>
              <a:t>The criteria for Cash Welfare and Food Stamps is:</a:t>
            </a:r>
          </a:p>
          <a:p>
            <a:pPr marL="0" indent="0">
              <a:buNone/>
            </a:pPr>
            <a:r>
              <a:rPr lang="en-US" b="1" dirty="0">
                <a:solidFill>
                  <a:schemeClr val="tx1"/>
                </a:solidFill>
                <a:latin typeface="Trebuchet MS" panose="020B0603020202020204" pitchFamily="34" charset="0"/>
              </a:rPr>
              <a:t>Personally receives or is a member of a family </a:t>
            </a:r>
            <a:r>
              <a:rPr lang="en-US" dirty="0">
                <a:solidFill>
                  <a:schemeClr val="tx1"/>
                </a:solidFill>
                <a:latin typeface="Trebuchet MS" panose="020B0603020202020204" pitchFamily="34" charset="0"/>
              </a:rPr>
              <a:t>that receives or received in the past six (6) months either </a:t>
            </a:r>
            <a:r>
              <a:rPr lang="en-US" b="1" dirty="0">
                <a:solidFill>
                  <a:schemeClr val="tx1"/>
                </a:solidFill>
                <a:latin typeface="Trebuchet MS" panose="020B0603020202020204" pitchFamily="34" charset="0"/>
              </a:rPr>
              <a:t>Cash Welfare </a:t>
            </a:r>
            <a:r>
              <a:rPr lang="en-US" dirty="0">
                <a:solidFill>
                  <a:schemeClr val="tx1"/>
                </a:solidFill>
                <a:latin typeface="Trebuchet MS" panose="020B0603020202020204" pitchFamily="34" charset="0"/>
              </a:rPr>
              <a:t>or </a:t>
            </a:r>
            <a:r>
              <a:rPr lang="en-US" b="1" dirty="0">
                <a:solidFill>
                  <a:schemeClr val="tx1"/>
                </a:solidFill>
                <a:latin typeface="Trebuchet MS" panose="020B0603020202020204" pitchFamily="34" charset="0"/>
              </a:rPr>
              <a:t>Food Stamps.</a:t>
            </a:r>
            <a:r>
              <a:rPr lang="en-US" dirty="0">
                <a:solidFill>
                  <a:schemeClr val="tx1"/>
                </a:solidFill>
                <a:latin typeface="Trebuchet MS" panose="020B0603020202020204" pitchFamily="34" charset="0"/>
              </a:rPr>
              <a:t> (This wording for these low-Income criteria is directly out of the Federal and State WIOA guidance.)</a:t>
            </a:r>
          </a:p>
          <a:p>
            <a:endParaRPr lang="en-US" dirty="0"/>
          </a:p>
        </p:txBody>
      </p:sp>
      <p:sp>
        <p:nvSpPr>
          <p:cNvPr id="4" name="Footer Placeholder 3">
            <a:extLst>
              <a:ext uri="{FF2B5EF4-FFF2-40B4-BE49-F238E27FC236}">
                <a16:creationId xmlns:a16="http://schemas.microsoft.com/office/drawing/2014/main" id="{22E4F229-F2CB-47C5-B61C-3E47B7FBECFF}"/>
              </a:ext>
            </a:extLst>
          </p:cNvPr>
          <p:cNvSpPr>
            <a:spLocks noGrp="1"/>
          </p:cNvSpPr>
          <p:nvPr>
            <p:ph type="ftr" sz="quarter" idx="11"/>
          </p:nvPr>
        </p:nvSpPr>
        <p:spPr/>
        <p:txBody>
          <a:bodyPr/>
          <a:lstStyle/>
          <a:p>
            <a:r>
              <a:rPr lang="en-US" dirty="0"/>
              <a:t>June 15th, 2023  </a:t>
            </a:r>
          </a:p>
        </p:txBody>
      </p:sp>
    </p:spTree>
    <p:extLst>
      <p:ext uri="{BB962C8B-B14F-4D97-AF65-F5344CB8AC3E}">
        <p14:creationId xmlns:p14="http://schemas.microsoft.com/office/powerpoint/2010/main" val="3273647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13236</TotalTime>
  <Words>5251</Words>
  <Application>Microsoft Office PowerPoint</Application>
  <PresentationFormat>Widescreen</PresentationFormat>
  <Paragraphs>379</Paragraphs>
  <Slides>87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Candara</vt:lpstr>
      <vt:lpstr>Trebuchet MS</vt:lpstr>
      <vt:lpstr>Wingdings</vt:lpstr>
      <vt:lpstr>Office Theme</vt:lpstr>
      <vt:lpstr>WIOA Low-Income Eligibility              </vt:lpstr>
      <vt:lpstr>Objective</vt:lpstr>
      <vt:lpstr>Federal Guidance</vt:lpstr>
      <vt:lpstr>Understanding the ePolicy Manual </vt:lpstr>
      <vt:lpstr>State Policy Guidance</vt:lpstr>
      <vt:lpstr>WIOA Low-Income</vt:lpstr>
      <vt:lpstr>Low-Income Verification</vt:lpstr>
      <vt:lpstr>Low-Income: Cash Welfare</vt:lpstr>
      <vt:lpstr>WIOA Low-Income Criteria</vt:lpstr>
      <vt:lpstr>WIOA Family Definition</vt:lpstr>
      <vt:lpstr>WIOA Low-Income Criteria</vt:lpstr>
      <vt:lpstr>Question about Family?</vt:lpstr>
      <vt:lpstr>Response to the Family Question</vt:lpstr>
      <vt:lpstr>WIOA Low-Income: Cash Welfare</vt:lpstr>
      <vt:lpstr> Public Assistance Screen</vt:lpstr>
      <vt:lpstr>Temporary Assistance for Needy Families (TANF)</vt:lpstr>
      <vt:lpstr>Low-Income:  Food Stamps</vt:lpstr>
      <vt:lpstr>Food Stamp Program for School Aged Youth   </vt:lpstr>
      <vt:lpstr>Pandemic Electronic Benefits Transfer </vt:lpstr>
      <vt:lpstr> Pandemic Electronic Benefits Transfer Documentation    </vt:lpstr>
      <vt:lpstr>P-EBT WIOA Low Income </vt:lpstr>
      <vt:lpstr>Question about Food Stamps</vt:lpstr>
      <vt:lpstr>Answer to Food Stamps Question</vt:lpstr>
      <vt:lpstr>Low-Income: Homeless</vt:lpstr>
      <vt:lpstr>Homeless Definitions Question</vt:lpstr>
      <vt:lpstr>Answer to Homeless Question</vt:lpstr>
      <vt:lpstr>Low-Income: Homeless</vt:lpstr>
      <vt:lpstr>Low-Income:   Free or Reduced Priced Lunch</vt:lpstr>
      <vt:lpstr>Low-Income:  Free or Reduced Priced Lunch</vt:lpstr>
      <vt:lpstr>Low-Income:     Free or Reduced Priced Lunch</vt:lpstr>
      <vt:lpstr>Question about Free or Reduced Priced Lunch</vt:lpstr>
      <vt:lpstr>Answer to Question about Free or Reduced Priced Lunch</vt:lpstr>
      <vt:lpstr>Free or Reduced Lunch or P-EBT</vt:lpstr>
      <vt:lpstr>Low-Income: Foster Child</vt:lpstr>
      <vt:lpstr>WIOA Low-Income:  Foster Child</vt:lpstr>
      <vt:lpstr>Question about Foster Child Documentation </vt:lpstr>
      <vt:lpstr>Foster Child Documentation </vt:lpstr>
      <vt:lpstr>Youth Living in a  High-Poverty Level</vt:lpstr>
      <vt:lpstr>Guidance in TEGL 21-16, Change 1</vt:lpstr>
      <vt:lpstr>Revised Directions November 2021 </vt:lpstr>
      <vt:lpstr>Low-Income:  Youth Living in High-Poverty Area as Defined by Census  </vt:lpstr>
      <vt:lpstr>DOL Guidance</vt:lpstr>
      <vt:lpstr>Question about High-Poverty Area</vt:lpstr>
      <vt:lpstr>Answer about High Poverty Area ?</vt:lpstr>
      <vt:lpstr>Family Income Calculation</vt:lpstr>
      <vt:lpstr>Family Income Calculation</vt:lpstr>
      <vt:lpstr>Family Income Calculation</vt:lpstr>
      <vt:lpstr>Current Low-Income Levels</vt:lpstr>
      <vt:lpstr>Family Income Calculation</vt:lpstr>
      <vt:lpstr>Must Have WIOA Defined  Family Identified</vt:lpstr>
      <vt:lpstr>If Not Living with WIOA Family Members</vt:lpstr>
      <vt:lpstr>Income Calculation Question</vt:lpstr>
      <vt:lpstr>Answer to the Income Calculation ?</vt:lpstr>
      <vt:lpstr>Family Income Calculation Requirements</vt:lpstr>
      <vt:lpstr>Family Income Calculation</vt:lpstr>
      <vt:lpstr>Family Income Calculation</vt:lpstr>
      <vt:lpstr>Family Income Calculation</vt:lpstr>
      <vt:lpstr>Family Characteristics Screen</vt:lpstr>
      <vt:lpstr>Family Characteristics Screen</vt:lpstr>
      <vt:lpstr>Recording Family Members</vt:lpstr>
      <vt:lpstr>Recording Family Members</vt:lpstr>
      <vt:lpstr>Recording Family Members</vt:lpstr>
      <vt:lpstr>Recording Family Members</vt:lpstr>
      <vt:lpstr>Recording Family Members</vt:lpstr>
      <vt:lpstr>Recording Family Members</vt:lpstr>
      <vt:lpstr>Family Income Calculation</vt:lpstr>
      <vt:lpstr>Family Income Calculation</vt:lpstr>
      <vt:lpstr>Over Family Income</vt:lpstr>
      <vt:lpstr>Family of One due to a Disability</vt:lpstr>
      <vt:lpstr>Family of One due to a Disability</vt:lpstr>
      <vt:lpstr>Family of One due to a Disability</vt:lpstr>
      <vt:lpstr>Private Information Screen</vt:lpstr>
      <vt:lpstr>Family of One due to a Disability</vt:lpstr>
      <vt:lpstr>Family of One due to a Disability</vt:lpstr>
      <vt:lpstr>Family of One due to a Disability</vt:lpstr>
      <vt:lpstr>Family of One due to a Disability</vt:lpstr>
      <vt:lpstr>Family of One due to a Disability</vt:lpstr>
      <vt:lpstr>Additional Clarification on Question about Documentation</vt:lpstr>
      <vt:lpstr>Family of One due to a Disability</vt:lpstr>
      <vt:lpstr>Question about Family of One  due to a Disability </vt:lpstr>
      <vt:lpstr>Answer about Family of One due to a Disability Question</vt:lpstr>
      <vt:lpstr>Low-Income Individual</vt:lpstr>
      <vt:lpstr>WIOA Low-Income Criteria that does not require income calculation</vt:lpstr>
      <vt:lpstr>Doesn’t Meet Automatic Qualification Criteria</vt:lpstr>
      <vt:lpstr>WIOA Low-Income Eligibility</vt:lpstr>
      <vt:lpstr>Recap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Potts, James</cp:lastModifiedBy>
  <cp:revision>350</cp:revision>
  <dcterms:created xsi:type="dcterms:W3CDTF">2021-03-25T12:28:35Z</dcterms:created>
  <dcterms:modified xsi:type="dcterms:W3CDTF">2023-06-15T15:14:50Z</dcterms:modified>
</cp:coreProperties>
</file>