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media/image48.jpg"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8"/>
  </p:notesMasterIdLst>
  <p:sldIdLst>
    <p:sldId id="256" r:id="rId5"/>
    <p:sldId id="425" r:id="rId6"/>
    <p:sldId id="493" r:id="rId7"/>
    <p:sldId id="546" r:id="rId8"/>
    <p:sldId id="497" r:id="rId9"/>
    <p:sldId id="494" r:id="rId10"/>
    <p:sldId id="613" r:id="rId11"/>
    <p:sldId id="498" r:id="rId12"/>
    <p:sldId id="567" r:id="rId13"/>
    <p:sldId id="496" r:id="rId14"/>
    <p:sldId id="544" r:id="rId15"/>
    <p:sldId id="547" r:id="rId16"/>
    <p:sldId id="545" r:id="rId17"/>
    <p:sldId id="502" r:id="rId18"/>
    <p:sldId id="503" r:id="rId19"/>
    <p:sldId id="504" r:id="rId20"/>
    <p:sldId id="548" r:id="rId21"/>
    <p:sldId id="505" r:id="rId22"/>
    <p:sldId id="500" r:id="rId23"/>
    <p:sldId id="506" r:id="rId24"/>
    <p:sldId id="507" r:id="rId25"/>
    <p:sldId id="508" r:id="rId26"/>
    <p:sldId id="510" r:id="rId27"/>
    <p:sldId id="509" r:id="rId28"/>
    <p:sldId id="429" r:id="rId29"/>
    <p:sldId id="553" r:id="rId30"/>
    <p:sldId id="549" r:id="rId31"/>
    <p:sldId id="550" r:id="rId32"/>
    <p:sldId id="551" r:id="rId33"/>
    <p:sldId id="552" r:id="rId34"/>
    <p:sldId id="430" r:id="rId35"/>
    <p:sldId id="431" r:id="rId36"/>
    <p:sldId id="554" r:id="rId37"/>
    <p:sldId id="432" r:id="rId38"/>
    <p:sldId id="434" r:id="rId39"/>
    <p:sldId id="435" r:id="rId40"/>
    <p:sldId id="436" r:id="rId41"/>
    <p:sldId id="437" r:id="rId42"/>
    <p:sldId id="438" r:id="rId43"/>
    <p:sldId id="568" r:id="rId44"/>
    <p:sldId id="441" r:id="rId45"/>
    <p:sldId id="569" r:id="rId46"/>
    <p:sldId id="444" r:id="rId47"/>
    <p:sldId id="570" r:id="rId48"/>
    <p:sldId id="446" r:id="rId49"/>
    <p:sldId id="571" r:id="rId50"/>
    <p:sldId id="449" r:id="rId51"/>
    <p:sldId id="572" r:id="rId52"/>
    <p:sldId id="452" r:id="rId53"/>
    <p:sldId id="573" r:id="rId54"/>
    <p:sldId id="455" r:id="rId55"/>
    <p:sldId id="574" r:id="rId56"/>
    <p:sldId id="459" r:id="rId57"/>
    <p:sldId id="575" r:id="rId58"/>
    <p:sldId id="501" r:id="rId59"/>
    <p:sldId id="463" r:id="rId60"/>
    <p:sldId id="555" r:id="rId61"/>
    <p:sldId id="466" r:id="rId62"/>
    <p:sldId id="467" r:id="rId63"/>
    <p:sldId id="468" r:id="rId64"/>
    <p:sldId id="469" r:id="rId65"/>
    <p:sldId id="470" r:id="rId66"/>
    <p:sldId id="471" r:id="rId67"/>
    <p:sldId id="472" r:id="rId68"/>
    <p:sldId id="473" r:id="rId69"/>
    <p:sldId id="576" r:id="rId70"/>
    <p:sldId id="556" r:id="rId71"/>
    <p:sldId id="475" r:id="rId72"/>
    <p:sldId id="476" r:id="rId73"/>
    <p:sldId id="478" r:id="rId74"/>
    <p:sldId id="479" r:id="rId75"/>
    <p:sldId id="481" r:id="rId76"/>
    <p:sldId id="482" r:id="rId77"/>
    <p:sldId id="483" r:id="rId78"/>
    <p:sldId id="557" r:id="rId79"/>
    <p:sldId id="561" r:id="rId80"/>
    <p:sldId id="559" r:id="rId81"/>
    <p:sldId id="560" r:id="rId82"/>
    <p:sldId id="563" r:id="rId83"/>
    <p:sldId id="562" r:id="rId84"/>
    <p:sldId id="512" r:id="rId85"/>
    <p:sldId id="485" r:id="rId86"/>
    <p:sldId id="513" r:id="rId87"/>
    <p:sldId id="577" r:id="rId88"/>
    <p:sldId id="578" r:id="rId89"/>
    <p:sldId id="579" r:id="rId90"/>
    <p:sldId id="580" r:id="rId91"/>
    <p:sldId id="581" r:id="rId92"/>
    <p:sldId id="589" r:id="rId93"/>
    <p:sldId id="590" r:id="rId94"/>
    <p:sldId id="599" r:id="rId95"/>
    <p:sldId id="598" r:id="rId96"/>
    <p:sldId id="591" r:id="rId97"/>
    <p:sldId id="592" r:id="rId98"/>
    <p:sldId id="593" r:id="rId99"/>
    <p:sldId id="608" r:id="rId100"/>
    <p:sldId id="609" r:id="rId101"/>
    <p:sldId id="595" r:id="rId102"/>
    <p:sldId id="514" r:id="rId103"/>
    <p:sldId id="518" r:id="rId104"/>
    <p:sldId id="515" r:id="rId105"/>
    <p:sldId id="602" r:id="rId106"/>
    <p:sldId id="610" r:id="rId107"/>
    <p:sldId id="611" r:id="rId108"/>
    <p:sldId id="612" r:id="rId109"/>
    <p:sldId id="516" r:id="rId110"/>
    <p:sldId id="517" r:id="rId111"/>
    <p:sldId id="519" r:id="rId112"/>
    <p:sldId id="520" r:id="rId113"/>
    <p:sldId id="603" r:id="rId114"/>
    <p:sldId id="601" r:id="rId115"/>
    <p:sldId id="604" r:id="rId116"/>
    <p:sldId id="521" r:id="rId117"/>
    <p:sldId id="525" r:id="rId118"/>
    <p:sldId id="522" r:id="rId119"/>
    <p:sldId id="523" r:id="rId120"/>
    <p:sldId id="524" r:id="rId121"/>
    <p:sldId id="605" r:id="rId122"/>
    <p:sldId id="606" r:id="rId123"/>
    <p:sldId id="607" r:id="rId124"/>
    <p:sldId id="614" r:id="rId125"/>
    <p:sldId id="540" r:id="rId126"/>
    <p:sldId id="541" r:id="rId1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4C26"/>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78108" autoAdjust="0"/>
  </p:normalViewPr>
  <p:slideViewPr>
    <p:cSldViewPr snapToGrid="0" snapToObjects="1">
      <p:cViewPr varScale="1">
        <p:scale>
          <a:sx n="114" d="100"/>
          <a:sy n="114" d="100"/>
        </p:scale>
        <p:origin x="414" y="96"/>
      </p:cViewPr>
      <p:guideLst/>
    </p:cSldViewPr>
  </p:slideViewPr>
  <p:outlineViewPr>
    <p:cViewPr>
      <p:scale>
        <a:sx n="33" d="100"/>
        <a:sy n="33" d="100"/>
      </p:scale>
      <p:origin x="0" y="-2640"/>
    </p:cViewPr>
  </p:outlineViewPr>
  <p:notesTextViewPr>
    <p:cViewPr>
      <p:scale>
        <a:sx n="75" d="100"/>
        <a:sy n="75" d="100"/>
      </p:scale>
      <p:origin x="0" y="0"/>
    </p:cViewPr>
  </p:notesText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notesMaster" Target="notesMasters/notes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s>
</file>

<file path=ppt/diagrams/_rels/data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image" Target="../media/image40.jpg"/></Relationships>
</file>

<file path=ppt/diagrams/_rels/data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image" Target="../media/image40.jpg"/></Relationships>
</file>

<file path=ppt/diagrams/_rels/data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image" Target="../media/image43.png"/><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image" Target="../media/image40.jpg"/></Relationships>
</file>

<file path=ppt/diagrams/_rels/drawing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image" Target="../media/image40.jpg"/></Relationships>
</file>

<file path=ppt/diagrams/_rels/drawing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image" Target="../media/image43.png"/><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E3D0C4-519D-43AB-A4D3-03CE4388654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775AE5E-11A0-425B-BE18-A84C0AB7E789}">
      <dgm:prSet/>
      <dgm:spPr>
        <a:solidFill>
          <a:srgbClr val="D04C26"/>
        </a:solidFill>
      </dgm:spPr>
      <dgm:t>
        <a:bodyPr/>
        <a:lstStyle/>
        <a:p>
          <a:r>
            <a:rPr lang="en-US" dirty="0"/>
            <a:t>Aptitude and Ability Tests</a:t>
          </a:r>
        </a:p>
      </dgm:t>
    </dgm:pt>
    <dgm:pt modelId="{38F59AAA-00EA-4DCB-86A0-E4838115E76B}" type="parTrans" cxnId="{5087EA17-3FC6-479B-AE14-79E758C34419}">
      <dgm:prSet/>
      <dgm:spPr/>
      <dgm:t>
        <a:bodyPr/>
        <a:lstStyle/>
        <a:p>
          <a:endParaRPr lang="en-US"/>
        </a:p>
      </dgm:t>
    </dgm:pt>
    <dgm:pt modelId="{5CEAF8EE-073D-436D-9C02-DBF3E4775625}" type="sibTrans" cxnId="{5087EA17-3FC6-479B-AE14-79E758C34419}">
      <dgm:prSet/>
      <dgm:spPr/>
      <dgm:t>
        <a:bodyPr/>
        <a:lstStyle/>
        <a:p>
          <a:endParaRPr lang="en-US"/>
        </a:p>
      </dgm:t>
    </dgm:pt>
    <dgm:pt modelId="{71E935CA-1D22-4D67-8B29-B661DD5463F4}">
      <dgm:prSet/>
      <dgm:spPr>
        <a:solidFill>
          <a:srgbClr val="D04C26"/>
        </a:solidFill>
      </dgm:spPr>
      <dgm:t>
        <a:bodyPr/>
        <a:lstStyle/>
        <a:p>
          <a:r>
            <a:rPr lang="en-US" dirty="0"/>
            <a:t>Interest Inventories</a:t>
          </a:r>
        </a:p>
      </dgm:t>
    </dgm:pt>
    <dgm:pt modelId="{516B4BF7-B127-4403-965E-59421D052469}" type="parTrans" cxnId="{ED3F0837-FA80-484C-86B1-A1ACAA36B74D}">
      <dgm:prSet/>
      <dgm:spPr/>
      <dgm:t>
        <a:bodyPr/>
        <a:lstStyle/>
        <a:p>
          <a:endParaRPr lang="en-US"/>
        </a:p>
      </dgm:t>
    </dgm:pt>
    <dgm:pt modelId="{43E28F25-2B2C-4794-BD9F-56312B881EB5}" type="sibTrans" cxnId="{ED3F0837-FA80-484C-86B1-A1ACAA36B74D}">
      <dgm:prSet/>
      <dgm:spPr/>
      <dgm:t>
        <a:bodyPr/>
        <a:lstStyle/>
        <a:p>
          <a:endParaRPr lang="en-US"/>
        </a:p>
      </dgm:t>
    </dgm:pt>
    <dgm:pt modelId="{ABD9D763-AF7A-45A2-83F2-64F66ED64976}">
      <dgm:prSet/>
      <dgm:spPr>
        <a:solidFill>
          <a:srgbClr val="D04C26"/>
        </a:solidFill>
      </dgm:spPr>
      <dgm:t>
        <a:bodyPr/>
        <a:lstStyle/>
        <a:p>
          <a:r>
            <a:rPr lang="en-US" dirty="0"/>
            <a:t>Career Development Assessments</a:t>
          </a:r>
        </a:p>
      </dgm:t>
    </dgm:pt>
    <dgm:pt modelId="{8069CE18-2899-4334-8EAB-891B1CBD19C4}" type="parTrans" cxnId="{E59BB381-F651-4DE5-97E8-EA49634377CE}">
      <dgm:prSet/>
      <dgm:spPr/>
      <dgm:t>
        <a:bodyPr/>
        <a:lstStyle/>
        <a:p>
          <a:endParaRPr lang="en-US"/>
        </a:p>
      </dgm:t>
    </dgm:pt>
    <dgm:pt modelId="{5D8930EC-04BE-46BC-9A0B-2E7295E36B19}" type="sibTrans" cxnId="{E59BB381-F651-4DE5-97E8-EA49634377CE}">
      <dgm:prSet/>
      <dgm:spPr/>
      <dgm:t>
        <a:bodyPr/>
        <a:lstStyle/>
        <a:p>
          <a:endParaRPr lang="en-US"/>
        </a:p>
      </dgm:t>
    </dgm:pt>
    <dgm:pt modelId="{BE25F421-29BF-40ED-BF20-5373DF416BC2}">
      <dgm:prSet/>
      <dgm:spPr>
        <a:solidFill>
          <a:srgbClr val="D04C26"/>
        </a:solidFill>
      </dgm:spPr>
      <dgm:t>
        <a:bodyPr/>
        <a:lstStyle/>
        <a:p>
          <a:r>
            <a:rPr lang="en-US" dirty="0"/>
            <a:t>Personality or Management Style </a:t>
          </a:r>
        </a:p>
      </dgm:t>
    </dgm:pt>
    <dgm:pt modelId="{8D5386B3-D65E-4D5F-B804-99C292908FCC}" type="parTrans" cxnId="{04882641-B6E7-40CA-8EEE-11EC632A2C5C}">
      <dgm:prSet/>
      <dgm:spPr/>
      <dgm:t>
        <a:bodyPr/>
        <a:lstStyle/>
        <a:p>
          <a:endParaRPr lang="en-US"/>
        </a:p>
      </dgm:t>
    </dgm:pt>
    <dgm:pt modelId="{5C64999E-C053-47C4-9FF5-2F066437C1A0}" type="sibTrans" cxnId="{04882641-B6E7-40CA-8EEE-11EC632A2C5C}">
      <dgm:prSet/>
      <dgm:spPr/>
      <dgm:t>
        <a:bodyPr/>
        <a:lstStyle/>
        <a:p>
          <a:endParaRPr lang="en-US"/>
        </a:p>
      </dgm:t>
    </dgm:pt>
    <dgm:pt modelId="{D3A89B47-B10B-4D39-AF55-D579ACB601CF}" type="pres">
      <dgm:prSet presAssocID="{1CE3D0C4-519D-43AB-A4D3-03CE43886543}" presName="diagram" presStyleCnt="0">
        <dgm:presLayoutVars>
          <dgm:dir/>
          <dgm:resizeHandles val="exact"/>
        </dgm:presLayoutVars>
      </dgm:prSet>
      <dgm:spPr/>
    </dgm:pt>
    <dgm:pt modelId="{1814AFF9-6AFC-4A5F-BECE-06E55CE02889}" type="pres">
      <dgm:prSet presAssocID="{71E935CA-1D22-4D67-8B29-B661DD5463F4}" presName="node" presStyleLbl="node1" presStyleIdx="0" presStyleCnt="4">
        <dgm:presLayoutVars>
          <dgm:bulletEnabled val="1"/>
        </dgm:presLayoutVars>
      </dgm:prSet>
      <dgm:spPr/>
    </dgm:pt>
    <dgm:pt modelId="{0BCF10EC-37DB-4634-9CCA-13F32871F979}" type="pres">
      <dgm:prSet presAssocID="{43E28F25-2B2C-4794-BD9F-56312B881EB5}" presName="sibTrans" presStyleCnt="0"/>
      <dgm:spPr/>
    </dgm:pt>
    <dgm:pt modelId="{A64BFC93-BDA3-4627-8384-B529FADD76C9}" type="pres">
      <dgm:prSet presAssocID="{2775AE5E-11A0-425B-BE18-A84C0AB7E789}" presName="node" presStyleLbl="node1" presStyleIdx="1" presStyleCnt="4">
        <dgm:presLayoutVars>
          <dgm:bulletEnabled val="1"/>
        </dgm:presLayoutVars>
      </dgm:prSet>
      <dgm:spPr/>
    </dgm:pt>
    <dgm:pt modelId="{A9FD8EA9-E5F5-4E58-B6DA-17545C2F4492}" type="pres">
      <dgm:prSet presAssocID="{5CEAF8EE-073D-436D-9C02-DBF3E4775625}" presName="sibTrans" presStyleCnt="0"/>
      <dgm:spPr/>
    </dgm:pt>
    <dgm:pt modelId="{B74AFA6C-BD96-4E9C-BF78-31D090A61BF7}" type="pres">
      <dgm:prSet presAssocID="{BE25F421-29BF-40ED-BF20-5373DF416BC2}" presName="node" presStyleLbl="node1" presStyleIdx="2" presStyleCnt="4">
        <dgm:presLayoutVars>
          <dgm:bulletEnabled val="1"/>
        </dgm:presLayoutVars>
      </dgm:prSet>
      <dgm:spPr/>
    </dgm:pt>
    <dgm:pt modelId="{D04FFDDB-0020-4C24-BF2A-2273BF559237}" type="pres">
      <dgm:prSet presAssocID="{5C64999E-C053-47C4-9FF5-2F066437C1A0}" presName="sibTrans" presStyleCnt="0"/>
      <dgm:spPr/>
    </dgm:pt>
    <dgm:pt modelId="{CA128B8A-F460-46BE-8AF9-47A537E1F571}" type="pres">
      <dgm:prSet presAssocID="{ABD9D763-AF7A-45A2-83F2-64F66ED64976}" presName="node" presStyleLbl="node1" presStyleIdx="3" presStyleCnt="4">
        <dgm:presLayoutVars>
          <dgm:bulletEnabled val="1"/>
        </dgm:presLayoutVars>
      </dgm:prSet>
      <dgm:spPr/>
    </dgm:pt>
  </dgm:ptLst>
  <dgm:cxnLst>
    <dgm:cxn modelId="{5087EA17-3FC6-479B-AE14-79E758C34419}" srcId="{1CE3D0C4-519D-43AB-A4D3-03CE43886543}" destId="{2775AE5E-11A0-425B-BE18-A84C0AB7E789}" srcOrd="1" destOrd="0" parTransId="{38F59AAA-00EA-4DCB-86A0-E4838115E76B}" sibTransId="{5CEAF8EE-073D-436D-9C02-DBF3E4775625}"/>
    <dgm:cxn modelId="{752CBF2A-267E-478E-A55B-CABA534522C9}" type="presOf" srcId="{2775AE5E-11A0-425B-BE18-A84C0AB7E789}" destId="{A64BFC93-BDA3-4627-8384-B529FADD76C9}" srcOrd="0" destOrd="0" presId="urn:microsoft.com/office/officeart/2005/8/layout/default"/>
    <dgm:cxn modelId="{ED3F0837-FA80-484C-86B1-A1ACAA36B74D}" srcId="{1CE3D0C4-519D-43AB-A4D3-03CE43886543}" destId="{71E935CA-1D22-4D67-8B29-B661DD5463F4}" srcOrd="0" destOrd="0" parTransId="{516B4BF7-B127-4403-965E-59421D052469}" sibTransId="{43E28F25-2B2C-4794-BD9F-56312B881EB5}"/>
    <dgm:cxn modelId="{96A8BC3F-263A-4075-818F-24C2AB089FB8}" type="presOf" srcId="{71E935CA-1D22-4D67-8B29-B661DD5463F4}" destId="{1814AFF9-6AFC-4A5F-BECE-06E55CE02889}" srcOrd="0" destOrd="0" presId="urn:microsoft.com/office/officeart/2005/8/layout/default"/>
    <dgm:cxn modelId="{E5A4225B-76D8-4EC0-8DF3-03048DA678AF}" type="presOf" srcId="{ABD9D763-AF7A-45A2-83F2-64F66ED64976}" destId="{CA128B8A-F460-46BE-8AF9-47A537E1F571}" srcOrd="0" destOrd="0" presId="urn:microsoft.com/office/officeart/2005/8/layout/default"/>
    <dgm:cxn modelId="{04882641-B6E7-40CA-8EEE-11EC632A2C5C}" srcId="{1CE3D0C4-519D-43AB-A4D3-03CE43886543}" destId="{BE25F421-29BF-40ED-BF20-5373DF416BC2}" srcOrd="2" destOrd="0" parTransId="{8D5386B3-D65E-4D5F-B804-99C292908FCC}" sibTransId="{5C64999E-C053-47C4-9FF5-2F066437C1A0}"/>
    <dgm:cxn modelId="{02300174-6A19-4F25-A002-3DF0D4859CD6}" type="presOf" srcId="{1CE3D0C4-519D-43AB-A4D3-03CE43886543}" destId="{D3A89B47-B10B-4D39-AF55-D579ACB601CF}" srcOrd="0" destOrd="0" presId="urn:microsoft.com/office/officeart/2005/8/layout/default"/>
    <dgm:cxn modelId="{E59BB381-F651-4DE5-97E8-EA49634377CE}" srcId="{1CE3D0C4-519D-43AB-A4D3-03CE43886543}" destId="{ABD9D763-AF7A-45A2-83F2-64F66ED64976}" srcOrd="3" destOrd="0" parTransId="{8069CE18-2899-4334-8EAB-891B1CBD19C4}" sibTransId="{5D8930EC-04BE-46BC-9A0B-2E7295E36B19}"/>
    <dgm:cxn modelId="{26EC1CBA-30A8-459B-BA4F-0A6E465B5360}" type="presOf" srcId="{BE25F421-29BF-40ED-BF20-5373DF416BC2}" destId="{B74AFA6C-BD96-4E9C-BF78-31D090A61BF7}" srcOrd="0" destOrd="0" presId="urn:microsoft.com/office/officeart/2005/8/layout/default"/>
    <dgm:cxn modelId="{48F377E5-0C52-4DA1-AF13-376017031C64}" type="presParOf" srcId="{D3A89B47-B10B-4D39-AF55-D579ACB601CF}" destId="{1814AFF9-6AFC-4A5F-BECE-06E55CE02889}" srcOrd="0" destOrd="0" presId="urn:microsoft.com/office/officeart/2005/8/layout/default"/>
    <dgm:cxn modelId="{370D04A9-F093-48BF-82D6-28D334066B7B}" type="presParOf" srcId="{D3A89B47-B10B-4D39-AF55-D579ACB601CF}" destId="{0BCF10EC-37DB-4634-9CCA-13F32871F979}" srcOrd="1" destOrd="0" presId="urn:microsoft.com/office/officeart/2005/8/layout/default"/>
    <dgm:cxn modelId="{9E417012-7111-42A6-A7DA-9DE7BDD53A9A}" type="presParOf" srcId="{D3A89B47-B10B-4D39-AF55-D579ACB601CF}" destId="{A64BFC93-BDA3-4627-8384-B529FADD76C9}" srcOrd="2" destOrd="0" presId="urn:microsoft.com/office/officeart/2005/8/layout/default"/>
    <dgm:cxn modelId="{EA2E448A-9345-46C7-BCF8-7E0D205FB64A}" type="presParOf" srcId="{D3A89B47-B10B-4D39-AF55-D579ACB601CF}" destId="{A9FD8EA9-E5F5-4E58-B6DA-17545C2F4492}" srcOrd="3" destOrd="0" presId="urn:microsoft.com/office/officeart/2005/8/layout/default"/>
    <dgm:cxn modelId="{AFE418C8-5C78-4644-ADF8-C4D34147DDE1}" type="presParOf" srcId="{D3A89B47-B10B-4D39-AF55-D579ACB601CF}" destId="{B74AFA6C-BD96-4E9C-BF78-31D090A61BF7}" srcOrd="4" destOrd="0" presId="urn:microsoft.com/office/officeart/2005/8/layout/default"/>
    <dgm:cxn modelId="{C9CB3CD6-3EA7-4B54-B019-87C03E318FA4}" type="presParOf" srcId="{D3A89B47-B10B-4D39-AF55-D579ACB601CF}" destId="{D04FFDDB-0020-4C24-BF2A-2273BF559237}" srcOrd="5" destOrd="0" presId="urn:microsoft.com/office/officeart/2005/8/layout/default"/>
    <dgm:cxn modelId="{E56CD392-0310-4DE3-B3DB-E6851C36AA00}" type="presParOf" srcId="{D3A89B47-B10B-4D39-AF55-D579ACB601CF}" destId="{CA128B8A-F460-46BE-8AF9-47A537E1F57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15DBF4-94B9-4A95-85EA-D5412DD69EB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3E2EF17-213C-4713-9A6C-9D81A25F81B8}">
      <dgm:prSet/>
      <dgm:spPr>
        <a:solidFill>
          <a:srgbClr val="D04C26"/>
        </a:solidFill>
      </dgm:spPr>
      <dgm:t>
        <a:bodyPr/>
        <a:lstStyle/>
        <a:p>
          <a:r>
            <a:rPr lang="en-US" b="1" dirty="0"/>
            <a:t>Observation</a:t>
          </a:r>
        </a:p>
      </dgm:t>
    </dgm:pt>
    <dgm:pt modelId="{3CF15D18-5383-48ED-9C99-8591068CFB6A}" type="parTrans" cxnId="{17144968-3237-4FB5-9691-C37FD1E8B3E2}">
      <dgm:prSet/>
      <dgm:spPr/>
      <dgm:t>
        <a:bodyPr/>
        <a:lstStyle/>
        <a:p>
          <a:endParaRPr lang="en-US"/>
        </a:p>
      </dgm:t>
    </dgm:pt>
    <dgm:pt modelId="{9A82C345-79B5-4DDB-AAA9-FF6C3425E27F}" type="sibTrans" cxnId="{17144968-3237-4FB5-9691-C37FD1E8B3E2}">
      <dgm:prSet/>
      <dgm:spPr/>
      <dgm:t>
        <a:bodyPr/>
        <a:lstStyle/>
        <a:p>
          <a:endParaRPr lang="en-US"/>
        </a:p>
      </dgm:t>
    </dgm:pt>
    <dgm:pt modelId="{C6C9DDB9-428E-4026-B353-FC8E8C3094EA}">
      <dgm:prSet/>
      <dgm:spPr>
        <a:solidFill>
          <a:srgbClr val="D04C26"/>
        </a:solidFill>
      </dgm:spPr>
      <dgm:t>
        <a:bodyPr/>
        <a:lstStyle/>
        <a:p>
          <a:r>
            <a:rPr lang="en-US" b="1" dirty="0"/>
            <a:t>Education/Experience/Transferable Skills</a:t>
          </a:r>
        </a:p>
      </dgm:t>
    </dgm:pt>
    <dgm:pt modelId="{53EA07AF-94B6-4193-B106-F44A0A35EB23}" type="parTrans" cxnId="{D51798C4-C559-4492-ABE4-D7A3F1169046}">
      <dgm:prSet/>
      <dgm:spPr/>
      <dgm:t>
        <a:bodyPr/>
        <a:lstStyle/>
        <a:p>
          <a:endParaRPr lang="en-US"/>
        </a:p>
      </dgm:t>
    </dgm:pt>
    <dgm:pt modelId="{6A0D00A4-84B0-4BD7-840F-3F0E6B64C7F9}" type="sibTrans" cxnId="{D51798C4-C559-4492-ABE4-D7A3F1169046}">
      <dgm:prSet/>
      <dgm:spPr/>
      <dgm:t>
        <a:bodyPr/>
        <a:lstStyle/>
        <a:p>
          <a:endParaRPr lang="en-US"/>
        </a:p>
      </dgm:t>
    </dgm:pt>
    <dgm:pt modelId="{C5598BD5-F746-4ADB-8FCB-6B1D91A12113}">
      <dgm:prSet/>
      <dgm:spPr>
        <a:solidFill>
          <a:srgbClr val="D04C26"/>
        </a:solidFill>
      </dgm:spPr>
      <dgm:t>
        <a:bodyPr/>
        <a:lstStyle/>
        <a:p>
          <a:pPr>
            <a:buFont typeface="Arial" panose="020B0604020202020204" pitchFamily="34" charset="0"/>
            <a:buChar char="•"/>
          </a:pPr>
          <a:r>
            <a:rPr lang="en-US" b="1" dirty="0"/>
            <a:t>Interview Examining Many Aspects</a:t>
          </a:r>
        </a:p>
      </dgm:t>
    </dgm:pt>
    <dgm:pt modelId="{EA95E8F8-F286-4940-B2B9-32D85932FA7F}" type="parTrans" cxnId="{D3CA0B49-4CF9-4FFA-AA7D-3E15F3CEE274}">
      <dgm:prSet/>
      <dgm:spPr/>
      <dgm:t>
        <a:bodyPr/>
        <a:lstStyle/>
        <a:p>
          <a:endParaRPr lang="en-US"/>
        </a:p>
      </dgm:t>
    </dgm:pt>
    <dgm:pt modelId="{4F6E931A-14ED-4AE2-B291-EDFE27004683}" type="sibTrans" cxnId="{D3CA0B49-4CF9-4FFA-AA7D-3E15F3CEE274}">
      <dgm:prSet/>
      <dgm:spPr/>
      <dgm:t>
        <a:bodyPr/>
        <a:lstStyle/>
        <a:p>
          <a:endParaRPr lang="en-US"/>
        </a:p>
      </dgm:t>
    </dgm:pt>
    <dgm:pt modelId="{F1BDCD59-61EB-4B13-BA56-6AB483F28906}">
      <dgm:prSet/>
      <dgm:spPr>
        <a:solidFill>
          <a:srgbClr val="D04C26"/>
        </a:solidFill>
      </dgm:spPr>
      <dgm:t>
        <a:bodyPr/>
        <a:lstStyle/>
        <a:p>
          <a:pPr>
            <a:buFont typeface="Arial" panose="020B0604020202020204" pitchFamily="34" charset="0"/>
            <a:buChar char="•"/>
          </a:pPr>
          <a:r>
            <a:rPr lang="en-US" b="1" dirty="0"/>
            <a:t>Values Assessments</a:t>
          </a:r>
        </a:p>
      </dgm:t>
    </dgm:pt>
    <dgm:pt modelId="{3A4E2A78-B934-4EF5-A4F2-73D3D496DBAC}" type="parTrans" cxnId="{820506AD-7958-4E7D-A7B3-EDB44300F69A}">
      <dgm:prSet/>
      <dgm:spPr/>
      <dgm:t>
        <a:bodyPr/>
        <a:lstStyle/>
        <a:p>
          <a:endParaRPr lang="en-US"/>
        </a:p>
      </dgm:t>
    </dgm:pt>
    <dgm:pt modelId="{0CF036EF-4418-46A4-887C-8140B1EE7C6E}" type="sibTrans" cxnId="{820506AD-7958-4E7D-A7B3-EDB44300F69A}">
      <dgm:prSet/>
      <dgm:spPr/>
      <dgm:t>
        <a:bodyPr/>
        <a:lstStyle/>
        <a:p>
          <a:endParaRPr lang="en-US"/>
        </a:p>
      </dgm:t>
    </dgm:pt>
    <dgm:pt modelId="{59FCFC26-54AA-4A6C-B996-399C8B913D7F}" type="pres">
      <dgm:prSet presAssocID="{1515DBF4-94B9-4A95-85EA-D5412DD69EB4}" presName="diagram" presStyleCnt="0">
        <dgm:presLayoutVars>
          <dgm:dir/>
          <dgm:resizeHandles val="exact"/>
        </dgm:presLayoutVars>
      </dgm:prSet>
      <dgm:spPr/>
    </dgm:pt>
    <dgm:pt modelId="{3381CFA1-FF7A-4E7C-9A62-E6517C8FD6E5}" type="pres">
      <dgm:prSet presAssocID="{C5598BD5-F746-4ADB-8FCB-6B1D91A12113}" presName="node" presStyleLbl="node1" presStyleIdx="0" presStyleCnt="4" custLinFactNeighborX="-8274" custLinFactNeighborY="11048">
        <dgm:presLayoutVars>
          <dgm:bulletEnabled val="1"/>
        </dgm:presLayoutVars>
      </dgm:prSet>
      <dgm:spPr/>
    </dgm:pt>
    <dgm:pt modelId="{EF967C3E-E972-4A3A-9C22-917D7B44668F}" type="pres">
      <dgm:prSet presAssocID="{4F6E931A-14ED-4AE2-B291-EDFE27004683}" presName="sibTrans" presStyleCnt="0"/>
      <dgm:spPr/>
    </dgm:pt>
    <dgm:pt modelId="{6FE0B354-E35F-4706-99B4-E1B8D6D70684}" type="pres">
      <dgm:prSet presAssocID="{C6C9DDB9-428E-4026-B353-FC8E8C3094EA}" presName="node" presStyleLbl="node1" presStyleIdx="1" presStyleCnt="4" custLinFactNeighborX="912" custLinFactNeighborY="11048">
        <dgm:presLayoutVars>
          <dgm:bulletEnabled val="1"/>
        </dgm:presLayoutVars>
      </dgm:prSet>
      <dgm:spPr/>
    </dgm:pt>
    <dgm:pt modelId="{6D9C03B1-ADEC-49C7-9718-F9E9EB6E90DF}" type="pres">
      <dgm:prSet presAssocID="{6A0D00A4-84B0-4BD7-840F-3F0E6B64C7F9}" presName="sibTrans" presStyleCnt="0"/>
      <dgm:spPr/>
    </dgm:pt>
    <dgm:pt modelId="{DE5D6959-ED74-4711-AE5C-572170574317}" type="pres">
      <dgm:prSet presAssocID="{B3E2EF17-213C-4713-9A6C-9D81A25F81B8}" presName="node" presStyleLbl="node1" presStyleIdx="2" presStyleCnt="4" custLinFactNeighborX="-56552" custLinFactNeighborY="25">
        <dgm:presLayoutVars>
          <dgm:bulletEnabled val="1"/>
        </dgm:presLayoutVars>
      </dgm:prSet>
      <dgm:spPr/>
    </dgm:pt>
    <dgm:pt modelId="{738C5676-94AD-441C-93B7-3E87EC6886E9}" type="pres">
      <dgm:prSet presAssocID="{9A82C345-79B5-4DDB-AAA9-FF6C3425E27F}" presName="sibTrans" presStyleCnt="0"/>
      <dgm:spPr/>
    </dgm:pt>
    <dgm:pt modelId="{B9D552F8-8245-4D26-8831-F130FAC1D6A0}" type="pres">
      <dgm:prSet presAssocID="{F1BDCD59-61EB-4B13-BA56-6AB483F28906}" presName="node" presStyleLbl="node1" presStyleIdx="3" presStyleCnt="4" custLinFactNeighborX="912" custLinFactNeighborY="6410">
        <dgm:presLayoutVars>
          <dgm:bulletEnabled val="1"/>
        </dgm:presLayoutVars>
      </dgm:prSet>
      <dgm:spPr/>
    </dgm:pt>
  </dgm:ptLst>
  <dgm:cxnLst>
    <dgm:cxn modelId="{D232A20B-BDFF-4D46-8929-E76CAD28813A}" type="presOf" srcId="{B3E2EF17-213C-4713-9A6C-9D81A25F81B8}" destId="{DE5D6959-ED74-4711-AE5C-572170574317}" srcOrd="0" destOrd="0" presId="urn:microsoft.com/office/officeart/2005/8/layout/default"/>
    <dgm:cxn modelId="{A375DC21-47AF-4722-B157-F4E45226D7B7}" type="presOf" srcId="{C6C9DDB9-428E-4026-B353-FC8E8C3094EA}" destId="{6FE0B354-E35F-4706-99B4-E1B8D6D70684}" srcOrd="0" destOrd="0" presId="urn:microsoft.com/office/officeart/2005/8/layout/default"/>
    <dgm:cxn modelId="{17144968-3237-4FB5-9691-C37FD1E8B3E2}" srcId="{1515DBF4-94B9-4A95-85EA-D5412DD69EB4}" destId="{B3E2EF17-213C-4713-9A6C-9D81A25F81B8}" srcOrd="2" destOrd="0" parTransId="{3CF15D18-5383-48ED-9C99-8591068CFB6A}" sibTransId="{9A82C345-79B5-4DDB-AAA9-FF6C3425E27F}"/>
    <dgm:cxn modelId="{D3CA0B49-4CF9-4FFA-AA7D-3E15F3CEE274}" srcId="{1515DBF4-94B9-4A95-85EA-D5412DD69EB4}" destId="{C5598BD5-F746-4ADB-8FCB-6B1D91A12113}" srcOrd="0" destOrd="0" parTransId="{EA95E8F8-F286-4940-B2B9-32D85932FA7F}" sibTransId="{4F6E931A-14ED-4AE2-B291-EDFE27004683}"/>
    <dgm:cxn modelId="{820506AD-7958-4E7D-A7B3-EDB44300F69A}" srcId="{1515DBF4-94B9-4A95-85EA-D5412DD69EB4}" destId="{F1BDCD59-61EB-4B13-BA56-6AB483F28906}" srcOrd="3" destOrd="0" parTransId="{3A4E2A78-B934-4EF5-A4F2-73D3D496DBAC}" sibTransId="{0CF036EF-4418-46A4-887C-8140B1EE7C6E}"/>
    <dgm:cxn modelId="{D51798C4-C559-4492-ABE4-D7A3F1169046}" srcId="{1515DBF4-94B9-4A95-85EA-D5412DD69EB4}" destId="{C6C9DDB9-428E-4026-B353-FC8E8C3094EA}" srcOrd="1" destOrd="0" parTransId="{53EA07AF-94B6-4193-B106-F44A0A35EB23}" sibTransId="{6A0D00A4-84B0-4BD7-840F-3F0E6B64C7F9}"/>
    <dgm:cxn modelId="{3C24CFC8-8F07-4D8A-8EE6-C60956EA9FDB}" type="presOf" srcId="{F1BDCD59-61EB-4B13-BA56-6AB483F28906}" destId="{B9D552F8-8245-4D26-8831-F130FAC1D6A0}" srcOrd="0" destOrd="0" presId="urn:microsoft.com/office/officeart/2005/8/layout/default"/>
    <dgm:cxn modelId="{D364E4C8-9F72-46BB-8F74-BFD3DBE55B42}" type="presOf" srcId="{C5598BD5-F746-4ADB-8FCB-6B1D91A12113}" destId="{3381CFA1-FF7A-4E7C-9A62-E6517C8FD6E5}" srcOrd="0" destOrd="0" presId="urn:microsoft.com/office/officeart/2005/8/layout/default"/>
    <dgm:cxn modelId="{2885C9D3-A2DD-478A-BEFD-A2FC9799FDE9}" type="presOf" srcId="{1515DBF4-94B9-4A95-85EA-D5412DD69EB4}" destId="{59FCFC26-54AA-4A6C-B996-399C8B913D7F}" srcOrd="0" destOrd="0" presId="urn:microsoft.com/office/officeart/2005/8/layout/default"/>
    <dgm:cxn modelId="{7543D859-519C-4380-9F08-653265AEC088}" type="presParOf" srcId="{59FCFC26-54AA-4A6C-B996-399C8B913D7F}" destId="{3381CFA1-FF7A-4E7C-9A62-E6517C8FD6E5}" srcOrd="0" destOrd="0" presId="urn:microsoft.com/office/officeart/2005/8/layout/default"/>
    <dgm:cxn modelId="{503375BD-BE1C-4B1F-826B-FE3DD575F57C}" type="presParOf" srcId="{59FCFC26-54AA-4A6C-B996-399C8B913D7F}" destId="{EF967C3E-E972-4A3A-9C22-917D7B44668F}" srcOrd="1" destOrd="0" presId="urn:microsoft.com/office/officeart/2005/8/layout/default"/>
    <dgm:cxn modelId="{42020B24-AE04-4CCE-AB9B-23413F955F00}" type="presParOf" srcId="{59FCFC26-54AA-4A6C-B996-399C8B913D7F}" destId="{6FE0B354-E35F-4706-99B4-E1B8D6D70684}" srcOrd="2" destOrd="0" presId="urn:microsoft.com/office/officeart/2005/8/layout/default"/>
    <dgm:cxn modelId="{F1E64548-8A47-4D6A-B1D7-BC3AB6423FFF}" type="presParOf" srcId="{59FCFC26-54AA-4A6C-B996-399C8B913D7F}" destId="{6D9C03B1-ADEC-49C7-9718-F9E9EB6E90DF}" srcOrd="3" destOrd="0" presId="urn:microsoft.com/office/officeart/2005/8/layout/default"/>
    <dgm:cxn modelId="{D3A09DE8-7EAD-4BD0-AC49-B1488B2FA7C3}" type="presParOf" srcId="{59FCFC26-54AA-4A6C-B996-399C8B913D7F}" destId="{DE5D6959-ED74-4711-AE5C-572170574317}" srcOrd="4" destOrd="0" presId="urn:microsoft.com/office/officeart/2005/8/layout/default"/>
    <dgm:cxn modelId="{B32B78B3-7E17-488C-96CD-8A38AA007948}" type="presParOf" srcId="{59FCFC26-54AA-4A6C-B996-399C8B913D7F}" destId="{738C5676-94AD-441C-93B7-3E87EC6886E9}" srcOrd="5" destOrd="0" presId="urn:microsoft.com/office/officeart/2005/8/layout/default"/>
    <dgm:cxn modelId="{C35BCEBC-A742-4552-9C8C-EA50203C1DEB}" type="presParOf" srcId="{59FCFC26-54AA-4A6C-B996-399C8B913D7F}" destId="{B9D552F8-8245-4D26-8831-F130FAC1D6A0}" srcOrd="6"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AD6C4A-6368-49C5-86BE-F6B1AAEE9B4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F60014A-BA70-46FF-8195-AF504D6762FE}">
      <dgm:prSet/>
      <dgm:spPr>
        <a:solidFill>
          <a:srgbClr val="D04C26"/>
        </a:solidFill>
      </dgm:spPr>
      <dgm:t>
        <a:bodyPr/>
        <a:lstStyle/>
        <a:p>
          <a:r>
            <a:rPr lang="en-US" b="1" dirty="0">
              <a:solidFill>
                <a:schemeClr val="bg1">
                  <a:lumMod val="95000"/>
                </a:schemeClr>
              </a:solidFill>
            </a:rPr>
            <a:t>Aptitudes</a:t>
          </a:r>
        </a:p>
      </dgm:t>
    </dgm:pt>
    <dgm:pt modelId="{23DCAFCA-AFAF-4055-908A-A9D95DCF62A5}" type="parTrans" cxnId="{B855D327-287F-4D6B-B5E1-B2AF91A8D967}">
      <dgm:prSet/>
      <dgm:spPr/>
      <dgm:t>
        <a:bodyPr/>
        <a:lstStyle/>
        <a:p>
          <a:endParaRPr lang="en-US"/>
        </a:p>
      </dgm:t>
    </dgm:pt>
    <dgm:pt modelId="{C5045079-86D2-4EE8-B5E4-8D0A50098909}" type="sibTrans" cxnId="{B855D327-287F-4D6B-B5E1-B2AF91A8D967}">
      <dgm:prSet/>
      <dgm:spPr/>
      <dgm:t>
        <a:bodyPr/>
        <a:lstStyle/>
        <a:p>
          <a:endParaRPr lang="en-US"/>
        </a:p>
      </dgm:t>
    </dgm:pt>
    <dgm:pt modelId="{75F81C67-4C09-4051-81B9-40D64CF4C722}">
      <dgm:prSet/>
      <dgm:spPr>
        <a:solidFill>
          <a:srgbClr val="D04C26"/>
        </a:solidFill>
      </dgm:spPr>
      <dgm:t>
        <a:bodyPr/>
        <a:lstStyle/>
        <a:p>
          <a:r>
            <a:rPr lang="en-US" b="1" dirty="0">
              <a:solidFill>
                <a:schemeClr val="bg1">
                  <a:lumMod val="95000"/>
                </a:schemeClr>
              </a:solidFill>
            </a:rPr>
            <a:t>Behavior</a:t>
          </a:r>
        </a:p>
      </dgm:t>
    </dgm:pt>
    <dgm:pt modelId="{D1EAB836-0E59-4F52-AD71-295D0617C209}" type="parTrans" cxnId="{9A8B6163-12EC-42DC-A311-241D7F505DE6}">
      <dgm:prSet/>
      <dgm:spPr/>
      <dgm:t>
        <a:bodyPr/>
        <a:lstStyle/>
        <a:p>
          <a:endParaRPr lang="en-US"/>
        </a:p>
      </dgm:t>
    </dgm:pt>
    <dgm:pt modelId="{FEEC5CEA-A2DF-4013-89D8-BCEBA111DEC1}" type="sibTrans" cxnId="{9A8B6163-12EC-42DC-A311-241D7F505DE6}">
      <dgm:prSet/>
      <dgm:spPr/>
      <dgm:t>
        <a:bodyPr/>
        <a:lstStyle/>
        <a:p>
          <a:endParaRPr lang="en-US"/>
        </a:p>
      </dgm:t>
    </dgm:pt>
    <dgm:pt modelId="{FDCE66B0-04D5-48CD-BEA5-BB4C481FB126}">
      <dgm:prSet/>
      <dgm:spPr>
        <a:solidFill>
          <a:srgbClr val="D04C26"/>
        </a:solidFill>
      </dgm:spPr>
      <dgm:t>
        <a:bodyPr/>
        <a:lstStyle/>
        <a:p>
          <a:r>
            <a:rPr lang="en-US" b="1" dirty="0">
              <a:solidFill>
                <a:schemeClr val="bg1">
                  <a:lumMod val="95000"/>
                </a:schemeClr>
              </a:solidFill>
            </a:rPr>
            <a:t>Employment</a:t>
          </a:r>
        </a:p>
      </dgm:t>
    </dgm:pt>
    <dgm:pt modelId="{509BE12E-5A5C-4766-A6AA-E3A60D166722}" type="parTrans" cxnId="{A7B3822B-A8C5-403C-AE4F-E6E1C247B627}">
      <dgm:prSet/>
      <dgm:spPr/>
      <dgm:t>
        <a:bodyPr/>
        <a:lstStyle/>
        <a:p>
          <a:endParaRPr lang="en-US"/>
        </a:p>
      </dgm:t>
    </dgm:pt>
    <dgm:pt modelId="{3DF11B54-8FFD-49D0-84B5-FED256AA1805}" type="sibTrans" cxnId="{A7B3822B-A8C5-403C-AE4F-E6E1C247B627}">
      <dgm:prSet/>
      <dgm:spPr/>
      <dgm:t>
        <a:bodyPr/>
        <a:lstStyle/>
        <a:p>
          <a:endParaRPr lang="en-US"/>
        </a:p>
      </dgm:t>
    </dgm:pt>
    <dgm:pt modelId="{52AD3F8E-088D-4175-89E7-36A5FF1E3E33}">
      <dgm:prSet/>
      <dgm:spPr>
        <a:solidFill>
          <a:srgbClr val="D04C26"/>
        </a:solidFill>
      </dgm:spPr>
      <dgm:t>
        <a:bodyPr/>
        <a:lstStyle/>
        <a:p>
          <a:r>
            <a:rPr lang="en-US" b="1" dirty="0">
              <a:solidFill>
                <a:schemeClr val="bg1">
                  <a:lumMod val="95000"/>
                </a:schemeClr>
              </a:solidFill>
            </a:rPr>
            <a:t>Family</a:t>
          </a:r>
        </a:p>
      </dgm:t>
    </dgm:pt>
    <dgm:pt modelId="{5CC22C1E-9521-4020-9F0E-4CD5ADBC2094}" type="parTrans" cxnId="{A4C459E3-E3FE-41A9-A17A-23107AEBD91F}">
      <dgm:prSet/>
      <dgm:spPr/>
      <dgm:t>
        <a:bodyPr/>
        <a:lstStyle/>
        <a:p>
          <a:endParaRPr lang="en-US"/>
        </a:p>
      </dgm:t>
    </dgm:pt>
    <dgm:pt modelId="{B577555B-31D9-4F4E-A571-6D88E9E71900}" type="sibTrans" cxnId="{A4C459E3-E3FE-41A9-A17A-23107AEBD91F}">
      <dgm:prSet/>
      <dgm:spPr/>
      <dgm:t>
        <a:bodyPr/>
        <a:lstStyle/>
        <a:p>
          <a:endParaRPr lang="en-US"/>
        </a:p>
      </dgm:t>
    </dgm:pt>
    <dgm:pt modelId="{3E832CA2-D7CB-4564-A337-135B2BFA02FF}">
      <dgm:prSet/>
      <dgm:spPr>
        <a:solidFill>
          <a:srgbClr val="D04C26"/>
        </a:solidFill>
      </dgm:spPr>
      <dgm:t>
        <a:bodyPr/>
        <a:lstStyle/>
        <a:p>
          <a:r>
            <a:rPr lang="en-US" b="1" dirty="0">
              <a:solidFill>
                <a:schemeClr val="bg1">
                  <a:lumMod val="95000"/>
                </a:schemeClr>
              </a:solidFill>
            </a:rPr>
            <a:t>General</a:t>
          </a:r>
        </a:p>
      </dgm:t>
    </dgm:pt>
    <dgm:pt modelId="{276E8AAF-C352-4601-9142-675038773B12}" type="parTrans" cxnId="{2A16CCAB-8A90-4E81-B6C0-8611D448AE19}">
      <dgm:prSet/>
      <dgm:spPr/>
      <dgm:t>
        <a:bodyPr/>
        <a:lstStyle/>
        <a:p>
          <a:endParaRPr lang="en-US"/>
        </a:p>
      </dgm:t>
    </dgm:pt>
    <dgm:pt modelId="{97C91F73-07A0-4A94-AC80-D23F85CE652C}" type="sibTrans" cxnId="{2A16CCAB-8A90-4E81-B6C0-8611D448AE19}">
      <dgm:prSet/>
      <dgm:spPr/>
      <dgm:t>
        <a:bodyPr/>
        <a:lstStyle/>
        <a:p>
          <a:endParaRPr lang="en-US"/>
        </a:p>
      </dgm:t>
    </dgm:pt>
    <dgm:pt modelId="{AD62932B-1C65-4A38-97E3-E1F66965E21C}">
      <dgm:prSet/>
      <dgm:spPr>
        <a:solidFill>
          <a:srgbClr val="D04C26"/>
        </a:solidFill>
      </dgm:spPr>
      <dgm:t>
        <a:bodyPr/>
        <a:lstStyle/>
        <a:p>
          <a:r>
            <a:rPr lang="en-US" b="1" dirty="0">
              <a:solidFill>
                <a:schemeClr val="bg1">
                  <a:lumMod val="95000"/>
                </a:schemeClr>
              </a:solidFill>
            </a:rPr>
            <a:t>Interests</a:t>
          </a:r>
        </a:p>
      </dgm:t>
    </dgm:pt>
    <dgm:pt modelId="{0F065C23-504D-4DBA-B130-3D50A837E3EB}" type="parTrans" cxnId="{4EF829BA-779B-4128-A613-555976558AB7}">
      <dgm:prSet/>
      <dgm:spPr/>
      <dgm:t>
        <a:bodyPr/>
        <a:lstStyle/>
        <a:p>
          <a:endParaRPr lang="en-US"/>
        </a:p>
      </dgm:t>
    </dgm:pt>
    <dgm:pt modelId="{C1321F07-20FF-43D8-A148-BE0E30B0711C}" type="sibTrans" cxnId="{4EF829BA-779B-4128-A613-555976558AB7}">
      <dgm:prSet/>
      <dgm:spPr/>
      <dgm:t>
        <a:bodyPr/>
        <a:lstStyle/>
        <a:p>
          <a:endParaRPr lang="en-US"/>
        </a:p>
      </dgm:t>
    </dgm:pt>
    <dgm:pt modelId="{F1F20E90-71C6-4B5E-9474-D146428C2F52}">
      <dgm:prSet/>
      <dgm:spPr>
        <a:solidFill>
          <a:srgbClr val="D04C26"/>
        </a:solidFill>
      </dgm:spPr>
      <dgm:t>
        <a:bodyPr/>
        <a:lstStyle/>
        <a:p>
          <a:r>
            <a:rPr lang="en-US" b="1" dirty="0">
              <a:solidFill>
                <a:schemeClr val="bg1">
                  <a:lumMod val="95000"/>
                </a:schemeClr>
              </a:solidFill>
            </a:rPr>
            <a:t>Skills</a:t>
          </a:r>
        </a:p>
      </dgm:t>
    </dgm:pt>
    <dgm:pt modelId="{A77731D6-5F6F-4DEE-B27A-1EE87543A785}" type="parTrans" cxnId="{386AC963-EF7D-4319-9E2B-99B5F8C67530}">
      <dgm:prSet/>
      <dgm:spPr/>
      <dgm:t>
        <a:bodyPr/>
        <a:lstStyle/>
        <a:p>
          <a:endParaRPr lang="en-US"/>
        </a:p>
      </dgm:t>
    </dgm:pt>
    <dgm:pt modelId="{7EABA974-CB90-4F20-AF10-08DBA6BA3E7D}" type="sibTrans" cxnId="{386AC963-EF7D-4319-9E2B-99B5F8C67530}">
      <dgm:prSet/>
      <dgm:spPr/>
      <dgm:t>
        <a:bodyPr/>
        <a:lstStyle/>
        <a:p>
          <a:endParaRPr lang="en-US"/>
        </a:p>
      </dgm:t>
    </dgm:pt>
    <dgm:pt modelId="{97A7E927-83E2-47B6-BD71-BFAD98110DBA}">
      <dgm:prSet/>
      <dgm:spPr>
        <a:solidFill>
          <a:srgbClr val="D04C26"/>
        </a:solidFill>
      </dgm:spPr>
      <dgm:t>
        <a:bodyPr/>
        <a:lstStyle/>
        <a:p>
          <a:r>
            <a:rPr lang="en-US" b="1" dirty="0">
              <a:solidFill>
                <a:schemeClr val="bg1">
                  <a:lumMod val="95000"/>
                </a:schemeClr>
              </a:solidFill>
            </a:rPr>
            <a:t>Barriers</a:t>
          </a:r>
        </a:p>
      </dgm:t>
    </dgm:pt>
    <dgm:pt modelId="{D7049A95-C7E9-43A9-A9B5-E7022FF6080D}" type="sibTrans" cxnId="{09217A31-D9F1-49B5-AEC3-2643EAE1836A}">
      <dgm:prSet/>
      <dgm:spPr/>
      <dgm:t>
        <a:bodyPr/>
        <a:lstStyle/>
        <a:p>
          <a:endParaRPr lang="en-US"/>
        </a:p>
      </dgm:t>
    </dgm:pt>
    <dgm:pt modelId="{2434745B-41D5-435C-90A8-4A04EFBBCF65}" type="parTrans" cxnId="{09217A31-D9F1-49B5-AEC3-2643EAE1836A}">
      <dgm:prSet/>
      <dgm:spPr/>
      <dgm:t>
        <a:bodyPr/>
        <a:lstStyle/>
        <a:p>
          <a:endParaRPr lang="en-US"/>
        </a:p>
      </dgm:t>
    </dgm:pt>
    <dgm:pt modelId="{AC4CF214-6159-4F7E-856A-5423C58B70AE}" type="pres">
      <dgm:prSet presAssocID="{C0AD6C4A-6368-49C5-86BE-F6B1AAEE9B4E}" presName="diagram" presStyleCnt="0">
        <dgm:presLayoutVars>
          <dgm:dir/>
          <dgm:resizeHandles val="exact"/>
        </dgm:presLayoutVars>
      </dgm:prSet>
      <dgm:spPr/>
    </dgm:pt>
    <dgm:pt modelId="{6A86BF31-0F27-4E9B-BB63-F1CFCDC17AF8}" type="pres">
      <dgm:prSet presAssocID="{8F60014A-BA70-46FF-8195-AF504D6762FE}" presName="node" presStyleLbl="node1" presStyleIdx="0" presStyleCnt="8" custLinFactNeighborX="-39610" custLinFactNeighborY="-134">
        <dgm:presLayoutVars>
          <dgm:bulletEnabled val="1"/>
        </dgm:presLayoutVars>
      </dgm:prSet>
      <dgm:spPr/>
    </dgm:pt>
    <dgm:pt modelId="{580CFBE2-4458-4F21-8AC1-9834738C82B7}" type="pres">
      <dgm:prSet presAssocID="{C5045079-86D2-4EE8-B5E4-8D0A50098909}" presName="sibTrans" presStyleCnt="0"/>
      <dgm:spPr/>
    </dgm:pt>
    <dgm:pt modelId="{BE73AB42-E36D-4ECC-981A-63AA24EA53B1}" type="pres">
      <dgm:prSet presAssocID="{97A7E927-83E2-47B6-BD71-BFAD98110DBA}" presName="node" presStyleLbl="node1" presStyleIdx="1" presStyleCnt="8">
        <dgm:presLayoutVars>
          <dgm:bulletEnabled val="1"/>
        </dgm:presLayoutVars>
      </dgm:prSet>
      <dgm:spPr/>
    </dgm:pt>
    <dgm:pt modelId="{DEEC28C5-89F5-4399-AAB1-04D1358ABA3A}" type="pres">
      <dgm:prSet presAssocID="{D7049A95-C7E9-43A9-A9B5-E7022FF6080D}" presName="sibTrans" presStyleCnt="0"/>
      <dgm:spPr/>
    </dgm:pt>
    <dgm:pt modelId="{1B33EBED-8A0A-45C5-B929-9C2A5ED94789}" type="pres">
      <dgm:prSet presAssocID="{75F81C67-4C09-4051-81B9-40D64CF4C722}" presName="node" presStyleLbl="node1" presStyleIdx="2" presStyleCnt="8" custLinFactNeighborX="39805" custLinFactNeighborY="-134">
        <dgm:presLayoutVars>
          <dgm:bulletEnabled val="1"/>
        </dgm:presLayoutVars>
      </dgm:prSet>
      <dgm:spPr/>
    </dgm:pt>
    <dgm:pt modelId="{848BB550-47A9-4A01-B841-BB607501BE35}" type="pres">
      <dgm:prSet presAssocID="{FEEC5CEA-A2DF-4013-89D8-BCEBA111DEC1}" presName="sibTrans" presStyleCnt="0"/>
      <dgm:spPr/>
    </dgm:pt>
    <dgm:pt modelId="{887CF9C5-2BE5-4590-9859-6406DAC3DBF9}" type="pres">
      <dgm:prSet presAssocID="{FDCE66B0-04D5-48CD-BEA5-BB4C481FB126}" presName="node" presStyleLbl="node1" presStyleIdx="3" presStyleCnt="8" custLinFactNeighborX="-39610" custLinFactNeighborY="1025">
        <dgm:presLayoutVars>
          <dgm:bulletEnabled val="1"/>
        </dgm:presLayoutVars>
      </dgm:prSet>
      <dgm:spPr/>
    </dgm:pt>
    <dgm:pt modelId="{2C4A9B47-9567-444A-AD17-B885542F5D9E}" type="pres">
      <dgm:prSet presAssocID="{3DF11B54-8FFD-49D0-84B5-FED256AA1805}" presName="sibTrans" presStyleCnt="0"/>
      <dgm:spPr/>
    </dgm:pt>
    <dgm:pt modelId="{98F849DD-6E59-4274-93E6-367C6AC65B85}" type="pres">
      <dgm:prSet presAssocID="{F1F20E90-71C6-4B5E-9474-D146428C2F52}" presName="node" presStyleLbl="node1" presStyleIdx="4" presStyleCnt="8" custLinFactY="14375" custLinFactNeighborX="0" custLinFactNeighborY="100000">
        <dgm:presLayoutVars>
          <dgm:bulletEnabled val="1"/>
        </dgm:presLayoutVars>
      </dgm:prSet>
      <dgm:spPr/>
    </dgm:pt>
    <dgm:pt modelId="{8143267C-2C4C-41D5-9520-BC30C5347395}" type="pres">
      <dgm:prSet presAssocID="{7EABA974-CB90-4F20-AF10-08DBA6BA3E7D}" presName="sibTrans" presStyleCnt="0"/>
      <dgm:spPr/>
    </dgm:pt>
    <dgm:pt modelId="{4CB566C6-2623-4B96-8C05-8EA9E9B748DC}" type="pres">
      <dgm:prSet presAssocID="{AD62932B-1C65-4A38-97E3-E1F66965E21C}" presName="node" presStyleLbl="node1" presStyleIdx="5" presStyleCnt="8" custLinFactX="-100000" custLinFactY="16801" custLinFactNeighborX="-159610" custLinFactNeighborY="100000">
        <dgm:presLayoutVars>
          <dgm:bulletEnabled val="1"/>
        </dgm:presLayoutVars>
      </dgm:prSet>
      <dgm:spPr/>
    </dgm:pt>
    <dgm:pt modelId="{D4F25780-C184-42B7-BB4C-CA211971AE69}" type="pres">
      <dgm:prSet presAssocID="{C1321F07-20FF-43D8-A148-BE0E30B0711C}" presName="sibTrans" presStyleCnt="0"/>
      <dgm:spPr/>
    </dgm:pt>
    <dgm:pt modelId="{A4B18AD5-5DE7-4AFA-BE33-3DDBA5EBAC0E}" type="pres">
      <dgm:prSet presAssocID="{3E832CA2-D7CB-4564-A337-135B2BFA02FF}" presName="node" presStyleLbl="node1" presStyleIdx="6" presStyleCnt="8" custLinFactX="100000" custLinFactY="-21493" custLinFactNeighborX="104805" custLinFactNeighborY="-100000">
        <dgm:presLayoutVars>
          <dgm:bulletEnabled val="1"/>
        </dgm:presLayoutVars>
      </dgm:prSet>
      <dgm:spPr/>
    </dgm:pt>
    <dgm:pt modelId="{26CBC608-82FE-464B-823A-EDD6AFDBAA4A}" type="pres">
      <dgm:prSet presAssocID="{97C91F73-07A0-4A94-AC80-D23F85CE652C}" presName="sibTrans" presStyleCnt="0"/>
      <dgm:spPr/>
    </dgm:pt>
    <dgm:pt modelId="{25826CA8-842C-4DE4-8E99-10E9C3F979D1}" type="pres">
      <dgm:prSet presAssocID="{52AD3F8E-088D-4175-89E7-36A5FF1E3E33}" presName="node" presStyleLbl="node1" presStyleIdx="7" presStyleCnt="8" custLinFactY="-17244" custLinFactNeighborX="-53845" custLinFactNeighborY="-100000">
        <dgm:presLayoutVars>
          <dgm:bulletEnabled val="1"/>
        </dgm:presLayoutVars>
      </dgm:prSet>
      <dgm:spPr/>
    </dgm:pt>
  </dgm:ptLst>
  <dgm:cxnLst>
    <dgm:cxn modelId="{16473021-39A8-48AC-8D9B-E9735A2E7317}" type="presOf" srcId="{97A7E927-83E2-47B6-BD71-BFAD98110DBA}" destId="{BE73AB42-E36D-4ECC-981A-63AA24EA53B1}" srcOrd="0" destOrd="0" presId="urn:microsoft.com/office/officeart/2005/8/layout/default"/>
    <dgm:cxn modelId="{B855D327-287F-4D6B-B5E1-B2AF91A8D967}" srcId="{C0AD6C4A-6368-49C5-86BE-F6B1AAEE9B4E}" destId="{8F60014A-BA70-46FF-8195-AF504D6762FE}" srcOrd="0" destOrd="0" parTransId="{23DCAFCA-AFAF-4055-908A-A9D95DCF62A5}" sibTransId="{C5045079-86D2-4EE8-B5E4-8D0A50098909}"/>
    <dgm:cxn modelId="{A7B3822B-A8C5-403C-AE4F-E6E1C247B627}" srcId="{C0AD6C4A-6368-49C5-86BE-F6B1AAEE9B4E}" destId="{FDCE66B0-04D5-48CD-BEA5-BB4C481FB126}" srcOrd="3" destOrd="0" parTransId="{509BE12E-5A5C-4766-A6AA-E3A60D166722}" sibTransId="{3DF11B54-8FFD-49D0-84B5-FED256AA1805}"/>
    <dgm:cxn modelId="{A68F942F-E374-4DC9-8346-8CD5E87F7E1D}" type="presOf" srcId="{75F81C67-4C09-4051-81B9-40D64CF4C722}" destId="{1B33EBED-8A0A-45C5-B929-9C2A5ED94789}" srcOrd="0" destOrd="0" presId="urn:microsoft.com/office/officeart/2005/8/layout/default"/>
    <dgm:cxn modelId="{09217A31-D9F1-49B5-AEC3-2643EAE1836A}" srcId="{C0AD6C4A-6368-49C5-86BE-F6B1AAEE9B4E}" destId="{97A7E927-83E2-47B6-BD71-BFAD98110DBA}" srcOrd="1" destOrd="0" parTransId="{2434745B-41D5-435C-90A8-4A04EFBBCF65}" sibTransId="{D7049A95-C7E9-43A9-A9B5-E7022FF6080D}"/>
    <dgm:cxn modelId="{9A8B6163-12EC-42DC-A311-241D7F505DE6}" srcId="{C0AD6C4A-6368-49C5-86BE-F6B1AAEE9B4E}" destId="{75F81C67-4C09-4051-81B9-40D64CF4C722}" srcOrd="2" destOrd="0" parTransId="{D1EAB836-0E59-4F52-AD71-295D0617C209}" sibTransId="{FEEC5CEA-A2DF-4013-89D8-BCEBA111DEC1}"/>
    <dgm:cxn modelId="{386AC963-EF7D-4319-9E2B-99B5F8C67530}" srcId="{C0AD6C4A-6368-49C5-86BE-F6B1AAEE9B4E}" destId="{F1F20E90-71C6-4B5E-9474-D146428C2F52}" srcOrd="4" destOrd="0" parTransId="{A77731D6-5F6F-4DEE-B27A-1EE87543A785}" sibTransId="{7EABA974-CB90-4F20-AF10-08DBA6BA3E7D}"/>
    <dgm:cxn modelId="{B37A1865-DE3D-47AC-B6D9-4566886B6605}" type="presOf" srcId="{C0AD6C4A-6368-49C5-86BE-F6B1AAEE9B4E}" destId="{AC4CF214-6159-4F7E-856A-5423C58B70AE}" srcOrd="0" destOrd="0" presId="urn:microsoft.com/office/officeart/2005/8/layout/default"/>
    <dgm:cxn modelId="{9AD3A36C-E8E0-4CB0-AB0D-8281BC318F96}" type="presOf" srcId="{FDCE66B0-04D5-48CD-BEA5-BB4C481FB126}" destId="{887CF9C5-2BE5-4590-9859-6406DAC3DBF9}" srcOrd="0" destOrd="0" presId="urn:microsoft.com/office/officeart/2005/8/layout/default"/>
    <dgm:cxn modelId="{331C9A74-1924-4838-89BB-AA1F229F1A4C}" type="presOf" srcId="{AD62932B-1C65-4A38-97E3-E1F66965E21C}" destId="{4CB566C6-2623-4B96-8C05-8EA9E9B748DC}" srcOrd="0" destOrd="0" presId="urn:microsoft.com/office/officeart/2005/8/layout/default"/>
    <dgm:cxn modelId="{1758608E-B110-4C15-BE01-79B32BBC6C2C}" type="presOf" srcId="{3E832CA2-D7CB-4564-A337-135B2BFA02FF}" destId="{A4B18AD5-5DE7-4AFA-BE33-3DDBA5EBAC0E}" srcOrd="0" destOrd="0" presId="urn:microsoft.com/office/officeart/2005/8/layout/default"/>
    <dgm:cxn modelId="{2A16CCAB-8A90-4E81-B6C0-8611D448AE19}" srcId="{C0AD6C4A-6368-49C5-86BE-F6B1AAEE9B4E}" destId="{3E832CA2-D7CB-4564-A337-135B2BFA02FF}" srcOrd="6" destOrd="0" parTransId="{276E8AAF-C352-4601-9142-675038773B12}" sibTransId="{97C91F73-07A0-4A94-AC80-D23F85CE652C}"/>
    <dgm:cxn modelId="{4EF829BA-779B-4128-A613-555976558AB7}" srcId="{C0AD6C4A-6368-49C5-86BE-F6B1AAEE9B4E}" destId="{AD62932B-1C65-4A38-97E3-E1F66965E21C}" srcOrd="5" destOrd="0" parTransId="{0F065C23-504D-4DBA-B130-3D50A837E3EB}" sibTransId="{C1321F07-20FF-43D8-A148-BE0E30B0711C}"/>
    <dgm:cxn modelId="{2788EEC5-4E7B-494C-8F1F-60692F06F2BD}" type="presOf" srcId="{F1F20E90-71C6-4B5E-9474-D146428C2F52}" destId="{98F849DD-6E59-4274-93E6-367C6AC65B85}" srcOrd="0" destOrd="0" presId="urn:microsoft.com/office/officeart/2005/8/layout/default"/>
    <dgm:cxn modelId="{A4C459E3-E3FE-41A9-A17A-23107AEBD91F}" srcId="{C0AD6C4A-6368-49C5-86BE-F6B1AAEE9B4E}" destId="{52AD3F8E-088D-4175-89E7-36A5FF1E3E33}" srcOrd="7" destOrd="0" parTransId="{5CC22C1E-9521-4020-9F0E-4CD5ADBC2094}" sibTransId="{B577555B-31D9-4F4E-A571-6D88E9E71900}"/>
    <dgm:cxn modelId="{B78592F3-B14F-49AA-A7E1-8E289B2B9029}" type="presOf" srcId="{8F60014A-BA70-46FF-8195-AF504D6762FE}" destId="{6A86BF31-0F27-4E9B-BB63-F1CFCDC17AF8}" srcOrd="0" destOrd="0" presId="urn:microsoft.com/office/officeart/2005/8/layout/default"/>
    <dgm:cxn modelId="{ACEA0DF8-4DB5-4E72-A38A-842B2FC88FE0}" type="presOf" srcId="{52AD3F8E-088D-4175-89E7-36A5FF1E3E33}" destId="{25826CA8-842C-4DE4-8E99-10E9C3F979D1}" srcOrd="0" destOrd="0" presId="urn:microsoft.com/office/officeart/2005/8/layout/default"/>
    <dgm:cxn modelId="{8C0DFE3B-5A6D-412A-BB65-5BB627F72F2F}" type="presParOf" srcId="{AC4CF214-6159-4F7E-856A-5423C58B70AE}" destId="{6A86BF31-0F27-4E9B-BB63-F1CFCDC17AF8}" srcOrd="0" destOrd="0" presId="urn:microsoft.com/office/officeart/2005/8/layout/default"/>
    <dgm:cxn modelId="{5AE006AE-4285-40EE-99BE-16187A9D749A}" type="presParOf" srcId="{AC4CF214-6159-4F7E-856A-5423C58B70AE}" destId="{580CFBE2-4458-4F21-8AC1-9834738C82B7}" srcOrd="1" destOrd="0" presId="urn:microsoft.com/office/officeart/2005/8/layout/default"/>
    <dgm:cxn modelId="{3AEBC4BB-8AA6-4ACC-A7C9-BA7B1527B20C}" type="presParOf" srcId="{AC4CF214-6159-4F7E-856A-5423C58B70AE}" destId="{BE73AB42-E36D-4ECC-981A-63AA24EA53B1}" srcOrd="2" destOrd="0" presId="urn:microsoft.com/office/officeart/2005/8/layout/default"/>
    <dgm:cxn modelId="{3555BBF2-71BF-4AC7-944E-647DA3858C61}" type="presParOf" srcId="{AC4CF214-6159-4F7E-856A-5423C58B70AE}" destId="{DEEC28C5-89F5-4399-AAB1-04D1358ABA3A}" srcOrd="3" destOrd="0" presId="urn:microsoft.com/office/officeart/2005/8/layout/default"/>
    <dgm:cxn modelId="{425B703C-9864-40AF-9579-7978A97C4500}" type="presParOf" srcId="{AC4CF214-6159-4F7E-856A-5423C58B70AE}" destId="{1B33EBED-8A0A-45C5-B929-9C2A5ED94789}" srcOrd="4" destOrd="0" presId="urn:microsoft.com/office/officeart/2005/8/layout/default"/>
    <dgm:cxn modelId="{745E2FA5-1DA5-4A69-BFDE-5A0D47035B18}" type="presParOf" srcId="{AC4CF214-6159-4F7E-856A-5423C58B70AE}" destId="{848BB550-47A9-4A01-B841-BB607501BE35}" srcOrd="5" destOrd="0" presId="urn:microsoft.com/office/officeart/2005/8/layout/default"/>
    <dgm:cxn modelId="{DFCD12C2-D3D7-4187-9E93-0F87FAAF9A13}" type="presParOf" srcId="{AC4CF214-6159-4F7E-856A-5423C58B70AE}" destId="{887CF9C5-2BE5-4590-9859-6406DAC3DBF9}" srcOrd="6" destOrd="0" presId="urn:microsoft.com/office/officeart/2005/8/layout/default"/>
    <dgm:cxn modelId="{72A66F7F-D4AA-4AB8-9669-91C082C6EA3B}" type="presParOf" srcId="{AC4CF214-6159-4F7E-856A-5423C58B70AE}" destId="{2C4A9B47-9567-444A-AD17-B885542F5D9E}" srcOrd="7" destOrd="0" presId="urn:microsoft.com/office/officeart/2005/8/layout/default"/>
    <dgm:cxn modelId="{EF2EB685-098F-4907-9128-90BB657E72AE}" type="presParOf" srcId="{AC4CF214-6159-4F7E-856A-5423C58B70AE}" destId="{98F849DD-6E59-4274-93E6-367C6AC65B85}" srcOrd="8" destOrd="0" presId="urn:microsoft.com/office/officeart/2005/8/layout/default"/>
    <dgm:cxn modelId="{F545C8AC-9AC4-4AE5-8FA8-0B3789A62228}" type="presParOf" srcId="{AC4CF214-6159-4F7E-856A-5423C58B70AE}" destId="{8143267C-2C4C-41D5-9520-BC30C5347395}" srcOrd="9" destOrd="0" presId="urn:microsoft.com/office/officeart/2005/8/layout/default"/>
    <dgm:cxn modelId="{53879FE2-22D7-464E-AF70-AFC4F3C30DA1}" type="presParOf" srcId="{AC4CF214-6159-4F7E-856A-5423C58B70AE}" destId="{4CB566C6-2623-4B96-8C05-8EA9E9B748DC}" srcOrd="10" destOrd="0" presId="urn:microsoft.com/office/officeart/2005/8/layout/default"/>
    <dgm:cxn modelId="{CD0E540E-D106-489E-816B-DBB62876B990}" type="presParOf" srcId="{AC4CF214-6159-4F7E-856A-5423C58B70AE}" destId="{D4F25780-C184-42B7-BB4C-CA211971AE69}" srcOrd="11" destOrd="0" presId="urn:microsoft.com/office/officeart/2005/8/layout/default"/>
    <dgm:cxn modelId="{CB7FAD5B-F92E-4E45-9467-9FF0CD7659FB}" type="presParOf" srcId="{AC4CF214-6159-4F7E-856A-5423C58B70AE}" destId="{A4B18AD5-5DE7-4AFA-BE33-3DDBA5EBAC0E}" srcOrd="12" destOrd="0" presId="urn:microsoft.com/office/officeart/2005/8/layout/default"/>
    <dgm:cxn modelId="{0F3FE3A0-5D6D-41CC-BAF4-88501F0A6004}" type="presParOf" srcId="{AC4CF214-6159-4F7E-856A-5423C58B70AE}" destId="{26CBC608-82FE-464B-823A-EDD6AFDBAA4A}" srcOrd="13" destOrd="0" presId="urn:microsoft.com/office/officeart/2005/8/layout/default"/>
    <dgm:cxn modelId="{DD6F23C5-A092-4DFD-9A3B-353D08755E46}" type="presParOf" srcId="{AC4CF214-6159-4F7E-856A-5423C58B70AE}" destId="{25826CA8-842C-4DE4-8E99-10E9C3F979D1}"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AB1FF6-730B-4E6C-A849-FD49CD748EF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C9E0F716-1A60-48B3-88A7-CAE3E7A5FF93}">
      <dgm:prSet custT="1"/>
      <dgm:spPr>
        <a:solidFill>
          <a:srgbClr val="C00000"/>
        </a:solidFill>
      </dgm:spPr>
      <dgm:t>
        <a:bodyPr/>
        <a:lstStyle/>
        <a:p>
          <a:r>
            <a:rPr lang="en-US" sz="1800" b="1" dirty="0">
              <a:solidFill>
                <a:schemeClr val="tx1"/>
              </a:solidFill>
              <a:latin typeface="Arial" panose="020B0604020202020204" pitchFamily="34" charset="0"/>
              <a:cs typeface="Arial" panose="020B0604020202020204" pitchFamily="34" charset="0"/>
            </a:rPr>
            <a:t>Action needed and/or services planned or provided</a:t>
          </a:r>
        </a:p>
      </dgm:t>
    </dgm:pt>
    <dgm:pt modelId="{057D5876-90B4-426B-867E-3E8B9511A8BC}" type="parTrans" cxnId="{35755D76-2F1D-49A7-A20C-EBE79BCDE814}">
      <dgm:prSet/>
      <dgm:spPr/>
      <dgm:t>
        <a:bodyPr/>
        <a:lstStyle/>
        <a:p>
          <a:endParaRPr lang="en-US"/>
        </a:p>
      </dgm:t>
    </dgm:pt>
    <dgm:pt modelId="{F64BEAF2-3C00-4490-AB33-9795BC32D175}" type="sibTrans" cxnId="{35755D76-2F1D-49A7-A20C-EBE79BCDE814}">
      <dgm:prSet/>
      <dgm:spPr/>
      <dgm:t>
        <a:bodyPr/>
        <a:lstStyle/>
        <a:p>
          <a:endParaRPr lang="en-US"/>
        </a:p>
      </dgm:t>
    </dgm:pt>
    <dgm:pt modelId="{5B95D9D3-2807-4C73-BB08-A75B85905F9C}">
      <dgm:prSet custT="1"/>
      <dgm:spPr>
        <a:solidFill>
          <a:srgbClr val="C00000"/>
        </a:solidFill>
      </dgm:spPr>
      <dgm:t>
        <a:bodyPr/>
        <a:lstStyle/>
        <a:p>
          <a:r>
            <a:rPr lang="en-US" sz="1800" b="1" dirty="0">
              <a:solidFill>
                <a:schemeClr val="tx1"/>
              </a:solidFill>
              <a:latin typeface="Arial" panose="020B0604020202020204" pitchFamily="34" charset="0"/>
              <a:cs typeface="Arial" panose="020B0604020202020204" pitchFamily="34" charset="0"/>
            </a:rPr>
            <a:t>Progress/Plan towards Goals and Objectives</a:t>
          </a:r>
        </a:p>
      </dgm:t>
    </dgm:pt>
    <dgm:pt modelId="{665F00D6-FA39-44F6-8E83-34E59C347776}" type="parTrans" cxnId="{2B5F2762-889F-460F-99F4-A7EB1A9B82CB}">
      <dgm:prSet/>
      <dgm:spPr/>
      <dgm:t>
        <a:bodyPr/>
        <a:lstStyle/>
        <a:p>
          <a:endParaRPr lang="en-US"/>
        </a:p>
      </dgm:t>
    </dgm:pt>
    <dgm:pt modelId="{5F04578E-9DE5-4FA9-ADE3-BF11F70E6AF2}" type="sibTrans" cxnId="{2B5F2762-889F-460F-99F4-A7EB1A9B82CB}">
      <dgm:prSet/>
      <dgm:spPr/>
      <dgm:t>
        <a:bodyPr/>
        <a:lstStyle/>
        <a:p>
          <a:endParaRPr lang="en-US"/>
        </a:p>
      </dgm:t>
    </dgm:pt>
    <dgm:pt modelId="{0F40AB3A-6A40-47BA-A761-147AE74867E1}">
      <dgm:prSet custT="1"/>
      <dgm:spPr>
        <a:solidFill>
          <a:srgbClr val="C00000"/>
        </a:solidFill>
      </dgm:spPr>
      <dgm:t>
        <a:bodyPr/>
        <a:lstStyle/>
        <a:p>
          <a:r>
            <a:rPr lang="en-US" sz="1800" b="1" dirty="0">
              <a:solidFill>
                <a:schemeClr val="tx1"/>
              </a:solidFill>
              <a:latin typeface="Arial" panose="020B0604020202020204" pitchFamily="34" charset="0"/>
              <a:cs typeface="Arial" panose="020B0604020202020204" pitchFamily="34" charset="0"/>
            </a:rPr>
            <a:t>Reason for the contact</a:t>
          </a:r>
        </a:p>
      </dgm:t>
    </dgm:pt>
    <dgm:pt modelId="{279665CB-55B1-4D18-9ACD-538F5130F8F0}" type="sibTrans" cxnId="{5F347DD4-3487-4A62-A753-CF1E0E841A0D}">
      <dgm:prSet/>
      <dgm:spPr/>
      <dgm:t>
        <a:bodyPr/>
        <a:lstStyle/>
        <a:p>
          <a:endParaRPr lang="en-US"/>
        </a:p>
      </dgm:t>
    </dgm:pt>
    <dgm:pt modelId="{52CA8E4B-DD52-4C2E-AE8C-3788BF08C20C}" type="parTrans" cxnId="{5F347DD4-3487-4A62-A753-CF1E0E841A0D}">
      <dgm:prSet/>
      <dgm:spPr/>
      <dgm:t>
        <a:bodyPr/>
        <a:lstStyle/>
        <a:p>
          <a:endParaRPr lang="en-US"/>
        </a:p>
      </dgm:t>
    </dgm:pt>
    <dgm:pt modelId="{52A4F368-5977-4FAE-AFA9-47100D5190B9}" type="pres">
      <dgm:prSet presAssocID="{7EAB1FF6-730B-4E6C-A849-FD49CD748EF1}" presName="linearFlow" presStyleCnt="0">
        <dgm:presLayoutVars>
          <dgm:dir/>
          <dgm:resizeHandles val="exact"/>
        </dgm:presLayoutVars>
      </dgm:prSet>
      <dgm:spPr/>
    </dgm:pt>
    <dgm:pt modelId="{DA6C7125-F33E-482A-8DAE-EF51A56948E7}" type="pres">
      <dgm:prSet presAssocID="{0F40AB3A-6A40-47BA-A761-147AE74867E1}" presName="composite" presStyleCnt="0"/>
      <dgm:spPr/>
    </dgm:pt>
    <dgm:pt modelId="{F86C7464-92BE-40B9-A0D2-344885674936}" type="pres">
      <dgm:prSet presAssocID="{0F40AB3A-6A40-47BA-A761-147AE74867E1}" presName="imgShp" presStyleLbl="fgImgPlace1" presStyleIdx="0" presStyleCnt="3"/>
      <dgm:spPr>
        <a:blipFill>
          <a:blip xmlns:r="http://schemas.openxmlformats.org/officeDocument/2006/relationships" r:embed="rId1"/>
          <a:srcRect/>
          <a:stretch>
            <a:fillRect/>
          </a:stretch>
        </a:blipFill>
      </dgm:spPr>
    </dgm:pt>
    <dgm:pt modelId="{9D5A1032-91CD-4FCD-ACDE-E1384C063587}" type="pres">
      <dgm:prSet presAssocID="{0F40AB3A-6A40-47BA-A761-147AE74867E1}" presName="txShp" presStyleLbl="node1" presStyleIdx="0" presStyleCnt="3">
        <dgm:presLayoutVars>
          <dgm:bulletEnabled val="1"/>
        </dgm:presLayoutVars>
      </dgm:prSet>
      <dgm:spPr/>
    </dgm:pt>
    <dgm:pt modelId="{6C22F518-4864-4E0A-AA6A-D39A48D9F8ED}" type="pres">
      <dgm:prSet presAssocID="{279665CB-55B1-4D18-9ACD-538F5130F8F0}" presName="spacing" presStyleCnt="0"/>
      <dgm:spPr/>
    </dgm:pt>
    <dgm:pt modelId="{1D02830E-6B78-4F7D-A4CA-8A868ECC52AD}" type="pres">
      <dgm:prSet presAssocID="{C9E0F716-1A60-48B3-88A7-CAE3E7A5FF93}" presName="composite" presStyleCnt="0"/>
      <dgm:spPr/>
    </dgm:pt>
    <dgm:pt modelId="{5EFF41B1-42EF-4421-BA35-45805EF5ACA3}" type="pres">
      <dgm:prSet presAssocID="{C9E0F716-1A60-48B3-88A7-CAE3E7A5FF93}"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6F28052F-6C0E-40EF-A1CF-ED33A1BC2CC9}" type="pres">
      <dgm:prSet presAssocID="{C9E0F716-1A60-48B3-88A7-CAE3E7A5FF93}" presName="txShp" presStyleLbl="node1" presStyleIdx="1" presStyleCnt="3">
        <dgm:presLayoutVars>
          <dgm:bulletEnabled val="1"/>
        </dgm:presLayoutVars>
      </dgm:prSet>
      <dgm:spPr/>
    </dgm:pt>
    <dgm:pt modelId="{27C2BCEC-E745-4243-948D-21B31259E183}" type="pres">
      <dgm:prSet presAssocID="{F64BEAF2-3C00-4490-AB33-9795BC32D175}" presName="spacing" presStyleCnt="0"/>
      <dgm:spPr/>
    </dgm:pt>
    <dgm:pt modelId="{75BD6CE6-48FD-45B1-9396-1AEB5FB57AE4}" type="pres">
      <dgm:prSet presAssocID="{5B95D9D3-2807-4C73-BB08-A75B85905F9C}" presName="composite" presStyleCnt="0"/>
      <dgm:spPr/>
    </dgm:pt>
    <dgm:pt modelId="{F43507CC-74B2-4E7B-91AB-D5C3C9D89FFB}" type="pres">
      <dgm:prSet presAssocID="{5B95D9D3-2807-4C73-BB08-A75B85905F9C}"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3AE49690-BECE-4E2B-9440-E64CE53BB28C}" type="pres">
      <dgm:prSet presAssocID="{5B95D9D3-2807-4C73-BB08-A75B85905F9C}" presName="txShp" presStyleLbl="node1" presStyleIdx="2" presStyleCnt="3">
        <dgm:presLayoutVars>
          <dgm:bulletEnabled val="1"/>
        </dgm:presLayoutVars>
      </dgm:prSet>
      <dgm:spPr/>
    </dgm:pt>
  </dgm:ptLst>
  <dgm:cxnLst>
    <dgm:cxn modelId="{2B5F2762-889F-460F-99F4-A7EB1A9B82CB}" srcId="{7EAB1FF6-730B-4E6C-A849-FD49CD748EF1}" destId="{5B95D9D3-2807-4C73-BB08-A75B85905F9C}" srcOrd="2" destOrd="0" parTransId="{665F00D6-FA39-44F6-8E83-34E59C347776}" sibTransId="{5F04578E-9DE5-4FA9-ADE3-BF11F70E6AF2}"/>
    <dgm:cxn modelId="{35755D76-2F1D-49A7-A20C-EBE79BCDE814}" srcId="{7EAB1FF6-730B-4E6C-A849-FD49CD748EF1}" destId="{C9E0F716-1A60-48B3-88A7-CAE3E7A5FF93}" srcOrd="1" destOrd="0" parTransId="{057D5876-90B4-426B-867E-3E8B9511A8BC}" sibTransId="{F64BEAF2-3C00-4490-AB33-9795BC32D175}"/>
    <dgm:cxn modelId="{A0B61D78-8A4A-4333-A360-8B64D68CC7C2}" type="presOf" srcId="{0F40AB3A-6A40-47BA-A761-147AE74867E1}" destId="{9D5A1032-91CD-4FCD-ACDE-E1384C063587}" srcOrd="0" destOrd="0" presId="urn:microsoft.com/office/officeart/2005/8/layout/vList3"/>
    <dgm:cxn modelId="{8EDF2E93-7A44-44D8-BF4B-92850264B7A0}" type="presOf" srcId="{5B95D9D3-2807-4C73-BB08-A75B85905F9C}" destId="{3AE49690-BECE-4E2B-9440-E64CE53BB28C}" srcOrd="0" destOrd="0" presId="urn:microsoft.com/office/officeart/2005/8/layout/vList3"/>
    <dgm:cxn modelId="{5F347DD4-3487-4A62-A753-CF1E0E841A0D}" srcId="{7EAB1FF6-730B-4E6C-A849-FD49CD748EF1}" destId="{0F40AB3A-6A40-47BA-A761-147AE74867E1}" srcOrd="0" destOrd="0" parTransId="{52CA8E4B-DD52-4C2E-AE8C-3788BF08C20C}" sibTransId="{279665CB-55B1-4D18-9ACD-538F5130F8F0}"/>
    <dgm:cxn modelId="{F34DA6F1-3F49-4747-939B-3CA2755B2951}" type="presOf" srcId="{7EAB1FF6-730B-4E6C-A849-FD49CD748EF1}" destId="{52A4F368-5977-4FAE-AFA9-47100D5190B9}" srcOrd="0" destOrd="0" presId="urn:microsoft.com/office/officeart/2005/8/layout/vList3"/>
    <dgm:cxn modelId="{4966D0FE-77AA-4AB9-8943-5ECBB074E561}" type="presOf" srcId="{C9E0F716-1A60-48B3-88A7-CAE3E7A5FF93}" destId="{6F28052F-6C0E-40EF-A1CF-ED33A1BC2CC9}" srcOrd="0" destOrd="0" presId="urn:microsoft.com/office/officeart/2005/8/layout/vList3"/>
    <dgm:cxn modelId="{F0121BE5-DBBA-4346-A666-DCE46EF8929D}" type="presParOf" srcId="{52A4F368-5977-4FAE-AFA9-47100D5190B9}" destId="{DA6C7125-F33E-482A-8DAE-EF51A56948E7}" srcOrd="0" destOrd="0" presId="urn:microsoft.com/office/officeart/2005/8/layout/vList3"/>
    <dgm:cxn modelId="{6A59503C-666F-41EE-982C-997E781109E0}" type="presParOf" srcId="{DA6C7125-F33E-482A-8DAE-EF51A56948E7}" destId="{F86C7464-92BE-40B9-A0D2-344885674936}" srcOrd="0" destOrd="0" presId="urn:microsoft.com/office/officeart/2005/8/layout/vList3"/>
    <dgm:cxn modelId="{6406E42F-7ED8-48B6-8928-A01800B4C7A5}" type="presParOf" srcId="{DA6C7125-F33E-482A-8DAE-EF51A56948E7}" destId="{9D5A1032-91CD-4FCD-ACDE-E1384C063587}" srcOrd="1" destOrd="0" presId="urn:microsoft.com/office/officeart/2005/8/layout/vList3"/>
    <dgm:cxn modelId="{798965E8-105D-4F53-905B-6CFA4FEF3352}" type="presParOf" srcId="{52A4F368-5977-4FAE-AFA9-47100D5190B9}" destId="{6C22F518-4864-4E0A-AA6A-D39A48D9F8ED}" srcOrd="1" destOrd="0" presId="urn:microsoft.com/office/officeart/2005/8/layout/vList3"/>
    <dgm:cxn modelId="{10F1D1F0-AAD5-46DA-94C0-6BCF36F88E62}" type="presParOf" srcId="{52A4F368-5977-4FAE-AFA9-47100D5190B9}" destId="{1D02830E-6B78-4F7D-A4CA-8A868ECC52AD}" srcOrd="2" destOrd="0" presId="urn:microsoft.com/office/officeart/2005/8/layout/vList3"/>
    <dgm:cxn modelId="{B65B2E1E-41BD-440B-8F58-B96D67EA7EB8}" type="presParOf" srcId="{1D02830E-6B78-4F7D-A4CA-8A868ECC52AD}" destId="{5EFF41B1-42EF-4421-BA35-45805EF5ACA3}" srcOrd="0" destOrd="0" presId="urn:microsoft.com/office/officeart/2005/8/layout/vList3"/>
    <dgm:cxn modelId="{07F49388-1BAA-4495-A7FE-375FE504BC38}" type="presParOf" srcId="{1D02830E-6B78-4F7D-A4CA-8A868ECC52AD}" destId="{6F28052F-6C0E-40EF-A1CF-ED33A1BC2CC9}" srcOrd="1" destOrd="0" presId="urn:microsoft.com/office/officeart/2005/8/layout/vList3"/>
    <dgm:cxn modelId="{B7280630-6D36-43AF-919F-4DB4421634D0}" type="presParOf" srcId="{52A4F368-5977-4FAE-AFA9-47100D5190B9}" destId="{27C2BCEC-E745-4243-948D-21B31259E183}" srcOrd="3" destOrd="0" presId="urn:microsoft.com/office/officeart/2005/8/layout/vList3"/>
    <dgm:cxn modelId="{60C7F296-2745-4064-9831-396F351591A4}" type="presParOf" srcId="{52A4F368-5977-4FAE-AFA9-47100D5190B9}" destId="{75BD6CE6-48FD-45B1-9396-1AEB5FB57AE4}" srcOrd="4" destOrd="0" presId="urn:microsoft.com/office/officeart/2005/8/layout/vList3"/>
    <dgm:cxn modelId="{1C73BAB7-9230-4907-A3AD-EF8700C20905}" type="presParOf" srcId="{75BD6CE6-48FD-45B1-9396-1AEB5FB57AE4}" destId="{F43507CC-74B2-4E7B-91AB-D5C3C9D89FFB}" srcOrd="0" destOrd="0" presId="urn:microsoft.com/office/officeart/2005/8/layout/vList3"/>
    <dgm:cxn modelId="{13981E94-2B1E-4B22-8DFF-049FDFF2BA3A}" type="presParOf" srcId="{75BD6CE6-48FD-45B1-9396-1AEB5FB57AE4}" destId="{3AE49690-BECE-4E2B-9440-E64CE53BB28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AB1FF6-730B-4E6C-A849-FD49CD748EF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0F40AB3A-6A40-47BA-A761-147AE74867E1}">
      <dgm:prSet custT="1"/>
      <dgm:spPr>
        <a:solidFill>
          <a:srgbClr val="C00000"/>
        </a:solidFill>
      </dgm:spPr>
      <dgm:t>
        <a:bodyPr/>
        <a:lstStyle/>
        <a:p>
          <a:r>
            <a:rPr lang="en-US" sz="1600" b="1" dirty="0">
              <a:solidFill>
                <a:schemeClr val="tx1"/>
              </a:solidFill>
              <a:latin typeface="Arial" panose="020B0604020202020204" pitchFamily="34" charset="0"/>
              <a:cs typeface="Arial" panose="020B0604020202020204" pitchFamily="34" charset="0"/>
            </a:rPr>
            <a:t>Reason for the contact</a:t>
          </a:r>
        </a:p>
      </dgm:t>
    </dgm:pt>
    <dgm:pt modelId="{52CA8E4B-DD52-4C2E-AE8C-3788BF08C20C}" type="parTrans" cxnId="{5F347DD4-3487-4A62-A753-CF1E0E841A0D}">
      <dgm:prSet/>
      <dgm:spPr/>
      <dgm:t>
        <a:bodyPr/>
        <a:lstStyle/>
        <a:p>
          <a:endParaRPr lang="en-US"/>
        </a:p>
      </dgm:t>
    </dgm:pt>
    <dgm:pt modelId="{279665CB-55B1-4D18-9ACD-538F5130F8F0}" type="sibTrans" cxnId="{5F347DD4-3487-4A62-A753-CF1E0E841A0D}">
      <dgm:prSet/>
      <dgm:spPr/>
      <dgm:t>
        <a:bodyPr/>
        <a:lstStyle/>
        <a:p>
          <a:endParaRPr lang="en-US"/>
        </a:p>
      </dgm:t>
    </dgm:pt>
    <dgm:pt modelId="{C9E0F716-1A60-48B3-88A7-CAE3E7A5FF93}">
      <dgm:prSet custT="1"/>
      <dgm:spPr>
        <a:solidFill>
          <a:srgbClr val="C00000"/>
        </a:solidFill>
      </dgm:spPr>
      <dgm:t>
        <a:bodyPr/>
        <a:lstStyle/>
        <a:p>
          <a:r>
            <a:rPr lang="en-US" sz="1600" b="1" dirty="0">
              <a:solidFill>
                <a:schemeClr val="tx1"/>
              </a:solidFill>
              <a:latin typeface="Arial" panose="020B0604020202020204" pitchFamily="34" charset="0"/>
              <a:cs typeface="Arial" panose="020B0604020202020204" pitchFamily="34" charset="0"/>
            </a:rPr>
            <a:t>Action needed and/or services planned or provided</a:t>
          </a:r>
        </a:p>
      </dgm:t>
    </dgm:pt>
    <dgm:pt modelId="{057D5876-90B4-426B-867E-3E8B9511A8BC}" type="parTrans" cxnId="{35755D76-2F1D-49A7-A20C-EBE79BCDE814}">
      <dgm:prSet/>
      <dgm:spPr/>
      <dgm:t>
        <a:bodyPr/>
        <a:lstStyle/>
        <a:p>
          <a:endParaRPr lang="en-US"/>
        </a:p>
      </dgm:t>
    </dgm:pt>
    <dgm:pt modelId="{F64BEAF2-3C00-4490-AB33-9795BC32D175}" type="sibTrans" cxnId="{35755D76-2F1D-49A7-A20C-EBE79BCDE814}">
      <dgm:prSet/>
      <dgm:spPr/>
      <dgm:t>
        <a:bodyPr/>
        <a:lstStyle/>
        <a:p>
          <a:endParaRPr lang="en-US"/>
        </a:p>
      </dgm:t>
    </dgm:pt>
    <dgm:pt modelId="{5B95D9D3-2807-4C73-BB08-A75B85905F9C}">
      <dgm:prSet custT="1"/>
      <dgm:spPr>
        <a:solidFill>
          <a:srgbClr val="C00000"/>
        </a:solidFill>
      </dgm:spPr>
      <dgm:t>
        <a:bodyPr/>
        <a:lstStyle/>
        <a:p>
          <a:r>
            <a:rPr lang="en-US" sz="1600" b="1" dirty="0">
              <a:solidFill>
                <a:schemeClr val="tx1"/>
              </a:solidFill>
              <a:latin typeface="Arial" panose="020B0604020202020204" pitchFamily="34" charset="0"/>
              <a:cs typeface="Arial" panose="020B0604020202020204" pitchFamily="34" charset="0"/>
            </a:rPr>
            <a:t>Progress/Plan towards Goals and Objectives</a:t>
          </a:r>
        </a:p>
      </dgm:t>
    </dgm:pt>
    <dgm:pt modelId="{665F00D6-FA39-44F6-8E83-34E59C347776}" type="parTrans" cxnId="{2B5F2762-889F-460F-99F4-A7EB1A9B82CB}">
      <dgm:prSet/>
      <dgm:spPr/>
      <dgm:t>
        <a:bodyPr/>
        <a:lstStyle/>
        <a:p>
          <a:endParaRPr lang="en-US"/>
        </a:p>
      </dgm:t>
    </dgm:pt>
    <dgm:pt modelId="{5F04578E-9DE5-4FA9-ADE3-BF11F70E6AF2}" type="sibTrans" cxnId="{2B5F2762-889F-460F-99F4-A7EB1A9B82CB}">
      <dgm:prSet/>
      <dgm:spPr/>
      <dgm:t>
        <a:bodyPr/>
        <a:lstStyle/>
        <a:p>
          <a:endParaRPr lang="en-US"/>
        </a:p>
      </dgm:t>
    </dgm:pt>
    <dgm:pt modelId="{52A4F368-5977-4FAE-AFA9-47100D5190B9}" type="pres">
      <dgm:prSet presAssocID="{7EAB1FF6-730B-4E6C-A849-FD49CD748EF1}" presName="linearFlow" presStyleCnt="0">
        <dgm:presLayoutVars>
          <dgm:dir/>
          <dgm:resizeHandles val="exact"/>
        </dgm:presLayoutVars>
      </dgm:prSet>
      <dgm:spPr/>
    </dgm:pt>
    <dgm:pt modelId="{DA6C7125-F33E-482A-8DAE-EF51A56948E7}" type="pres">
      <dgm:prSet presAssocID="{0F40AB3A-6A40-47BA-A761-147AE74867E1}" presName="composite" presStyleCnt="0"/>
      <dgm:spPr/>
    </dgm:pt>
    <dgm:pt modelId="{F86C7464-92BE-40B9-A0D2-344885674936}" type="pres">
      <dgm:prSet presAssocID="{0F40AB3A-6A40-47BA-A761-147AE74867E1}" presName="imgShp" presStyleLbl="fgImgPlace1" presStyleIdx="0" presStyleCnt="3"/>
      <dgm:spPr>
        <a:blipFill>
          <a:blip xmlns:r="http://schemas.openxmlformats.org/officeDocument/2006/relationships" r:embed="rId1"/>
          <a:srcRect/>
          <a:stretch>
            <a:fillRect/>
          </a:stretch>
        </a:blipFill>
      </dgm:spPr>
    </dgm:pt>
    <dgm:pt modelId="{9D5A1032-91CD-4FCD-ACDE-E1384C063587}" type="pres">
      <dgm:prSet presAssocID="{0F40AB3A-6A40-47BA-A761-147AE74867E1}" presName="txShp" presStyleLbl="node1" presStyleIdx="0" presStyleCnt="3">
        <dgm:presLayoutVars>
          <dgm:bulletEnabled val="1"/>
        </dgm:presLayoutVars>
      </dgm:prSet>
      <dgm:spPr/>
    </dgm:pt>
    <dgm:pt modelId="{6C22F518-4864-4E0A-AA6A-D39A48D9F8ED}" type="pres">
      <dgm:prSet presAssocID="{279665CB-55B1-4D18-9ACD-538F5130F8F0}" presName="spacing" presStyleCnt="0"/>
      <dgm:spPr/>
    </dgm:pt>
    <dgm:pt modelId="{1D02830E-6B78-4F7D-A4CA-8A868ECC52AD}" type="pres">
      <dgm:prSet presAssocID="{C9E0F716-1A60-48B3-88A7-CAE3E7A5FF93}" presName="composite" presStyleCnt="0"/>
      <dgm:spPr/>
    </dgm:pt>
    <dgm:pt modelId="{5EFF41B1-42EF-4421-BA35-45805EF5ACA3}" type="pres">
      <dgm:prSet presAssocID="{C9E0F716-1A60-48B3-88A7-CAE3E7A5FF93}"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6F28052F-6C0E-40EF-A1CF-ED33A1BC2CC9}" type="pres">
      <dgm:prSet presAssocID="{C9E0F716-1A60-48B3-88A7-CAE3E7A5FF93}" presName="txShp" presStyleLbl="node1" presStyleIdx="1" presStyleCnt="3">
        <dgm:presLayoutVars>
          <dgm:bulletEnabled val="1"/>
        </dgm:presLayoutVars>
      </dgm:prSet>
      <dgm:spPr/>
    </dgm:pt>
    <dgm:pt modelId="{27C2BCEC-E745-4243-948D-21B31259E183}" type="pres">
      <dgm:prSet presAssocID="{F64BEAF2-3C00-4490-AB33-9795BC32D175}" presName="spacing" presStyleCnt="0"/>
      <dgm:spPr/>
    </dgm:pt>
    <dgm:pt modelId="{75BD6CE6-48FD-45B1-9396-1AEB5FB57AE4}" type="pres">
      <dgm:prSet presAssocID="{5B95D9D3-2807-4C73-BB08-A75B85905F9C}" presName="composite" presStyleCnt="0"/>
      <dgm:spPr/>
    </dgm:pt>
    <dgm:pt modelId="{F43507CC-74B2-4E7B-91AB-D5C3C9D89FFB}" type="pres">
      <dgm:prSet presAssocID="{5B95D9D3-2807-4C73-BB08-A75B85905F9C}"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3AE49690-BECE-4E2B-9440-E64CE53BB28C}" type="pres">
      <dgm:prSet presAssocID="{5B95D9D3-2807-4C73-BB08-A75B85905F9C}" presName="txShp" presStyleLbl="node1" presStyleIdx="2" presStyleCnt="3">
        <dgm:presLayoutVars>
          <dgm:bulletEnabled val="1"/>
        </dgm:presLayoutVars>
      </dgm:prSet>
      <dgm:spPr/>
    </dgm:pt>
  </dgm:ptLst>
  <dgm:cxnLst>
    <dgm:cxn modelId="{2B5F2762-889F-460F-99F4-A7EB1A9B82CB}" srcId="{7EAB1FF6-730B-4E6C-A849-FD49CD748EF1}" destId="{5B95D9D3-2807-4C73-BB08-A75B85905F9C}" srcOrd="2" destOrd="0" parTransId="{665F00D6-FA39-44F6-8E83-34E59C347776}" sibTransId="{5F04578E-9DE5-4FA9-ADE3-BF11F70E6AF2}"/>
    <dgm:cxn modelId="{35755D76-2F1D-49A7-A20C-EBE79BCDE814}" srcId="{7EAB1FF6-730B-4E6C-A849-FD49CD748EF1}" destId="{C9E0F716-1A60-48B3-88A7-CAE3E7A5FF93}" srcOrd="1" destOrd="0" parTransId="{057D5876-90B4-426B-867E-3E8B9511A8BC}" sibTransId="{F64BEAF2-3C00-4490-AB33-9795BC32D175}"/>
    <dgm:cxn modelId="{A0B61D78-8A4A-4333-A360-8B64D68CC7C2}" type="presOf" srcId="{0F40AB3A-6A40-47BA-A761-147AE74867E1}" destId="{9D5A1032-91CD-4FCD-ACDE-E1384C063587}" srcOrd="0" destOrd="0" presId="urn:microsoft.com/office/officeart/2005/8/layout/vList3"/>
    <dgm:cxn modelId="{8EDF2E93-7A44-44D8-BF4B-92850264B7A0}" type="presOf" srcId="{5B95D9D3-2807-4C73-BB08-A75B85905F9C}" destId="{3AE49690-BECE-4E2B-9440-E64CE53BB28C}" srcOrd="0" destOrd="0" presId="urn:microsoft.com/office/officeart/2005/8/layout/vList3"/>
    <dgm:cxn modelId="{5F347DD4-3487-4A62-A753-CF1E0E841A0D}" srcId="{7EAB1FF6-730B-4E6C-A849-FD49CD748EF1}" destId="{0F40AB3A-6A40-47BA-A761-147AE74867E1}" srcOrd="0" destOrd="0" parTransId="{52CA8E4B-DD52-4C2E-AE8C-3788BF08C20C}" sibTransId="{279665CB-55B1-4D18-9ACD-538F5130F8F0}"/>
    <dgm:cxn modelId="{F34DA6F1-3F49-4747-939B-3CA2755B2951}" type="presOf" srcId="{7EAB1FF6-730B-4E6C-A849-FD49CD748EF1}" destId="{52A4F368-5977-4FAE-AFA9-47100D5190B9}" srcOrd="0" destOrd="0" presId="urn:microsoft.com/office/officeart/2005/8/layout/vList3"/>
    <dgm:cxn modelId="{4966D0FE-77AA-4AB9-8943-5ECBB074E561}" type="presOf" srcId="{C9E0F716-1A60-48B3-88A7-CAE3E7A5FF93}" destId="{6F28052F-6C0E-40EF-A1CF-ED33A1BC2CC9}" srcOrd="0" destOrd="0" presId="urn:microsoft.com/office/officeart/2005/8/layout/vList3"/>
    <dgm:cxn modelId="{F0121BE5-DBBA-4346-A666-DCE46EF8929D}" type="presParOf" srcId="{52A4F368-5977-4FAE-AFA9-47100D5190B9}" destId="{DA6C7125-F33E-482A-8DAE-EF51A56948E7}" srcOrd="0" destOrd="0" presId="urn:microsoft.com/office/officeart/2005/8/layout/vList3"/>
    <dgm:cxn modelId="{6A59503C-666F-41EE-982C-997E781109E0}" type="presParOf" srcId="{DA6C7125-F33E-482A-8DAE-EF51A56948E7}" destId="{F86C7464-92BE-40B9-A0D2-344885674936}" srcOrd="0" destOrd="0" presId="urn:microsoft.com/office/officeart/2005/8/layout/vList3"/>
    <dgm:cxn modelId="{6406E42F-7ED8-48B6-8928-A01800B4C7A5}" type="presParOf" srcId="{DA6C7125-F33E-482A-8DAE-EF51A56948E7}" destId="{9D5A1032-91CD-4FCD-ACDE-E1384C063587}" srcOrd="1" destOrd="0" presId="urn:microsoft.com/office/officeart/2005/8/layout/vList3"/>
    <dgm:cxn modelId="{798965E8-105D-4F53-905B-6CFA4FEF3352}" type="presParOf" srcId="{52A4F368-5977-4FAE-AFA9-47100D5190B9}" destId="{6C22F518-4864-4E0A-AA6A-D39A48D9F8ED}" srcOrd="1" destOrd="0" presId="urn:microsoft.com/office/officeart/2005/8/layout/vList3"/>
    <dgm:cxn modelId="{10F1D1F0-AAD5-46DA-94C0-6BCF36F88E62}" type="presParOf" srcId="{52A4F368-5977-4FAE-AFA9-47100D5190B9}" destId="{1D02830E-6B78-4F7D-A4CA-8A868ECC52AD}" srcOrd="2" destOrd="0" presId="urn:microsoft.com/office/officeart/2005/8/layout/vList3"/>
    <dgm:cxn modelId="{B65B2E1E-41BD-440B-8F58-B96D67EA7EB8}" type="presParOf" srcId="{1D02830E-6B78-4F7D-A4CA-8A868ECC52AD}" destId="{5EFF41B1-42EF-4421-BA35-45805EF5ACA3}" srcOrd="0" destOrd="0" presId="urn:microsoft.com/office/officeart/2005/8/layout/vList3"/>
    <dgm:cxn modelId="{07F49388-1BAA-4495-A7FE-375FE504BC38}" type="presParOf" srcId="{1D02830E-6B78-4F7D-A4CA-8A868ECC52AD}" destId="{6F28052F-6C0E-40EF-A1CF-ED33A1BC2CC9}" srcOrd="1" destOrd="0" presId="urn:microsoft.com/office/officeart/2005/8/layout/vList3"/>
    <dgm:cxn modelId="{B7280630-6D36-43AF-919F-4DB4421634D0}" type="presParOf" srcId="{52A4F368-5977-4FAE-AFA9-47100D5190B9}" destId="{27C2BCEC-E745-4243-948D-21B31259E183}" srcOrd="3" destOrd="0" presId="urn:microsoft.com/office/officeart/2005/8/layout/vList3"/>
    <dgm:cxn modelId="{60C7F296-2745-4064-9831-396F351591A4}" type="presParOf" srcId="{52A4F368-5977-4FAE-AFA9-47100D5190B9}" destId="{75BD6CE6-48FD-45B1-9396-1AEB5FB57AE4}" srcOrd="4" destOrd="0" presId="urn:microsoft.com/office/officeart/2005/8/layout/vList3"/>
    <dgm:cxn modelId="{1C73BAB7-9230-4907-A3AD-EF8700C20905}" type="presParOf" srcId="{75BD6CE6-48FD-45B1-9396-1AEB5FB57AE4}" destId="{F43507CC-74B2-4E7B-91AB-D5C3C9D89FFB}" srcOrd="0" destOrd="0" presId="urn:microsoft.com/office/officeart/2005/8/layout/vList3"/>
    <dgm:cxn modelId="{13981E94-2B1E-4B22-8DFF-049FDFF2BA3A}" type="presParOf" srcId="{75BD6CE6-48FD-45B1-9396-1AEB5FB57AE4}" destId="{3AE49690-BECE-4E2B-9440-E64CE53BB28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CE787C-DAE6-430E-A7A2-F3D5AB355C0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56455685-8D5E-4BA7-8F50-4A28C5F123E9}">
      <dgm:prSet/>
      <dgm:spPr>
        <a:solidFill>
          <a:schemeClr val="accent2">
            <a:lumMod val="75000"/>
          </a:schemeClr>
        </a:solidFill>
      </dgm:spPr>
      <dgm:t>
        <a:bodyPr/>
        <a:lstStyle/>
        <a:p>
          <a:r>
            <a:rPr lang="en-US" b="1" dirty="0"/>
            <a:t>Phone call</a:t>
          </a:r>
          <a:endParaRPr lang="en-US" dirty="0"/>
        </a:p>
      </dgm:t>
    </dgm:pt>
    <dgm:pt modelId="{F5006254-8B6D-4236-895C-8CDFBE0BC4EB}" type="parTrans" cxnId="{B640A8AE-8185-4103-9765-EE2DAA3497A1}">
      <dgm:prSet/>
      <dgm:spPr/>
      <dgm:t>
        <a:bodyPr/>
        <a:lstStyle/>
        <a:p>
          <a:endParaRPr lang="en-US"/>
        </a:p>
      </dgm:t>
    </dgm:pt>
    <dgm:pt modelId="{2281AE2D-6DF1-4C0E-A06C-8B82137FD572}" type="sibTrans" cxnId="{B640A8AE-8185-4103-9765-EE2DAA3497A1}">
      <dgm:prSet/>
      <dgm:spPr/>
      <dgm:t>
        <a:bodyPr/>
        <a:lstStyle/>
        <a:p>
          <a:endParaRPr lang="en-US"/>
        </a:p>
      </dgm:t>
    </dgm:pt>
    <dgm:pt modelId="{1ACF20E1-FF35-4580-AEA7-8B79D4CD3EAC}">
      <dgm:prSet/>
      <dgm:spPr/>
      <dgm:t>
        <a:bodyPr/>
        <a:lstStyle/>
        <a:p>
          <a:r>
            <a:rPr lang="en-US" b="1" dirty="0"/>
            <a:t>Email</a:t>
          </a:r>
          <a:endParaRPr lang="en-US" dirty="0"/>
        </a:p>
      </dgm:t>
    </dgm:pt>
    <dgm:pt modelId="{DFB91817-1B92-465B-A5ED-88B96ECDDAAF}" type="parTrans" cxnId="{1B2CF41A-778A-41B8-8CD9-A09EE7DA466F}">
      <dgm:prSet/>
      <dgm:spPr/>
      <dgm:t>
        <a:bodyPr/>
        <a:lstStyle/>
        <a:p>
          <a:endParaRPr lang="en-US"/>
        </a:p>
      </dgm:t>
    </dgm:pt>
    <dgm:pt modelId="{09F85999-43F3-4638-96E9-B2EF516F6889}" type="sibTrans" cxnId="{1B2CF41A-778A-41B8-8CD9-A09EE7DA466F}">
      <dgm:prSet/>
      <dgm:spPr/>
      <dgm:t>
        <a:bodyPr/>
        <a:lstStyle/>
        <a:p>
          <a:endParaRPr lang="en-US"/>
        </a:p>
      </dgm:t>
    </dgm:pt>
    <dgm:pt modelId="{A6698DC7-8282-4E1E-A5E0-E9FE41922DB0}">
      <dgm:prSet/>
      <dgm:spPr>
        <a:solidFill>
          <a:schemeClr val="accent2">
            <a:lumMod val="75000"/>
          </a:schemeClr>
        </a:solidFill>
      </dgm:spPr>
      <dgm:t>
        <a:bodyPr/>
        <a:lstStyle/>
        <a:p>
          <a:r>
            <a:rPr lang="en-US" b="1" dirty="0"/>
            <a:t>Social Media</a:t>
          </a:r>
          <a:endParaRPr lang="en-US" dirty="0"/>
        </a:p>
      </dgm:t>
    </dgm:pt>
    <dgm:pt modelId="{855BA72C-D05F-41B7-A4C3-30DC08980D08}" type="parTrans" cxnId="{2841F104-ECF2-4A66-9CAA-509DB776A69B}">
      <dgm:prSet/>
      <dgm:spPr/>
      <dgm:t>
        <a:bodyPr/>
        <a:lstStyle/>
        <a:p>
          <a:endParaRPr lang="en-US"/>
        </a:p>
      </dgm:t>
    </dgm:pt>
    <dgm:pt modelId="{074E0E6E-77BB-4202-902F-350BD1BC7076}" type="sibTrans" cxnId="{2841F104-ECF2-4A66-9CAA-509DB776A69B}">
      <dgm:prSet/>
      <dgm:spPr/>
      <dgm:t>
        <a:bodyPr/>
        <a:lstStyle/>
        <a:p>
          <a:endParaRPr lang="en-US"/>
        </a:p>
      </dgm:t>
    </dgm:pt>
    <dgm:pt modelId="{79221E0C-0F4E-453F-95BE-69151234D95F}">
      <dgm:prSet/>
      <dgm:spPr/>
      <dgm:t>
        <a:bodyPr/>
        <a:lstStyle/>
        <a:p>
          <a:r>
            <a:rPr lang="en-US" b="1" dirty="0"/>
            <a:t>Text message</a:t>
          </a:r>
          <a:endParaRPr lang="en-US" dirty="0"/>
        </a:p>
      </dgm:t>
    </dgm:pt>
    <dgm:pt modelId="{A41F305E-A719-4FD3-BE03-F6C27CEA4B0A}" type="parTrans" cxnId="{4B67438B-4CC8-4E86-B2D7-46C591DA7AE1}">
      <dgm:prSet/>
      <dgm:spPr/>
      <dgm:t>
        <a:bodyPr/>
        <a:lstStyle/>
        <a:p>
          <a:endParaRPr lang="en-US"/>
        </a:p>
      </dgm:t>
    </dgm:pt>
    <dgm:pt modelId="{5DD903FB-3EC4-451F-A3FE-718634F8286F}" type="sibTrans" cxnId="{4B67438B-4CC8-4E86-B2D7-46C591DA7AE1}">
      <dgm:prSet/>
      <dgm:spPr/>
      <dgm:t>
        <a:bodyPr/>
        <a:lstStyle/>
        <a:p>
          <a:endParaRPr lang="en-US"/>
        </a:p>
      </dgm:t>
    </dgm:pt>
    <dgm:pt modelId="{00B8B0CF-8130-49B7-B331-7389090AD288}">
      <dgm:prSet/>
      <dgm:spPr>
        <a:solidFill>
          <a:schemeClr val="accent2">
            <a:lumMod val="75000"/>
          </a:schemeClr>
        </a:solidFill>
      </dgm:spPr>
      <dgm:t>
        <a:bodyPr/>
        <a:lstStyle/>
        <a:p>
          <a:r>
            <a:rPr lang="en-US" b="1" dirty="0"/>
            <a:t>In-person contact</a:t>
          </a:r>
          <a:endParaRPr lang="en-US" dirty="0"/>
        </a:p>
      </dgm:t>
    </dgm:pt>
    <dgm:pt modelId="{4BCC7C02-7D62-4349-9D0F-1E159135CA4F}" type="parTrans" cxnId="{73F118D9-090E-49B0-B023-888099C359AB}">
      <dgm:prSet/>
      <dgm:spPr/>
      <dgm:t>
        <a:bodyPr/>
        <a:lstStyle/>
        <a:p>
          <a:endParaRPr lang="en-US"/>
        </a:p>
      </dgm:t>
    </dgm:pt>
    <dgm:pt modelId="{0670D676-9ABA-43B9-857B-81D75F9203AA}" type="sibTrans" cxnId="{73F118D9-090E-49B0-B023-888099C359AB}">
      <dgm:prSet/>
      <dgm:spPr/>
      <dgm:t>
        <a:bodyPr/>
        <a:lstStyle/>
        <a:p>
          <a:endParaRPr lang="en-US"/>
        </a:p>
      </dgm:t>
    </dgm:pt>
    <dgm:pt modelId="{89F88364-12D4-45FD-8988-0684CDCE0259}">
      <dgm:prSet/>
      <dgm:spPr/>
      <dgm:t>
        <a:bodyPr/>
        <a:lstStyle/>
        <a:p>
          <a:r>
            <a:rPr lang="en-US" b="1" dirty="0"/>
            <a:t>Virtual Meetings/Contacts</a:t>
          </a:r>
          <a:endParaRPr lang="en-US" dirty="0"/>
        </a:p>
      </dgm:t>
    </dgm:pt>
    <dgm:pt modelId="{D49E9EC5-6F6D-4DBF-A863-A7E0A3DCA272}" type="parTrans" cxnId="{20807F24-7B09-4A08-9666-EEB9DE0625E4}">
      <dgm:prSet/>
      <dgm:spPr/>
      <dgm:t>
        <a:bodyPr/>
        <a:lstStyle/>
        <a:p>
          <a:endParaRPr lang="en-US"/>
        </a:p>
      </dgm:t>
    </dgm:pt>
    <dgm:pt modelId="{7A2C1247-155E-431F-9A5A-295192981CF1}" type="sibTrans" cxnId="{20807F24-7B09-4A08-9666-EEB9DE0625E4}">
      <dgm:prSet/>
      <dgm:spPr/>
      <dgm:t>
        <a:bodyPr/>
        <a:lstStyle/>
        <a:p>
          <a:endParaRPr lang="en-US"/>
        </a:p>
      </dgm:t>
    </dgm:pt>
    <dgm:pt modelId="{5CE5334E-E30E-4AA1-A05B-44415515EF2F}" type="pres">
      <dgm:prSet presAssocID="{FACE787C-DAE6-430E-A7A2-F3D5AB355C04}" presName="linearFlow" presStyleCnt="0">
        <dgm:presLayoutVars>
          <dgm:dir/>
          <dgm:resizeHandles val="exact"/>
        </dgm:presLayoutVars>
      </dgm:prSet>
      <dgm:spPr/>
    </dgm:pt>
    <dgm:pt modelId="{4417EF34-73EA-4701-BCEE-C65440818237}" type="pres">
      <dgm:prSet presAssocID="{56455685-8D5E-4BA7-8F50-4A28C5F123E9}" presName="composite" presStyleCnt="0"/>
      <dgm:spPr/>
    </dgm:pt>
    <dgm:pt modelId="{EC2D3EC0-4D3F-40BE-BEEF-2141BD02A6A6}" type="pres">
      <dgm:prSet presAssocID="{56455685-8D5E-4BA7-8F50-4A28C5F123E9}" presName="imgShp" presStyleLbl="fgImgPlace1" presStyleIdx="0" presStyleCnt="6" custScaleX="119400"/>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extLst>
        <a:ext uri="{E40237B7-FDA0-4F09-8148-C483321AD2D9}">
          <dgm14:cNvPr xmlns:dgm14="http://schemas.microsoft.com/office/drawing/2010/diagram" id="0" name="" descr="Elderly woman in a call smiling"/>
        </a:ext>
      </dgm:extLst>
    </dgm:pt>
    <dgm:pt modelId="{55AB727A-7A4F-4F02-82BC-CF35AC63241F}" type="pres">
      <dgm:prSet presAssocID="{56455685-8D5E-4BA7-8F50-4A28C5F123E9}" presName="txShp" presStyleLbl="node1" presStyleIdx="0" presStyleCnt="6">
        <dgm:presLayoutVars>
          <dgm:bulletEnabled val="1"/>
        </dgm:presLayoutVars>
      </dgm:prSet>
      <dgm:spPr/>
    </dgm:pt>
    <dgm:pt modelId="{9367ED0E-B58C-488F-B40A-CF367C8FD6EE}" type="pres">
      <dgm:prSet presAssocID="{2281AE2D-6DF1-4C0E-A06C-8B82137FD572}" presName="spacing" presStyleCnt="0"/>
      <dgm:spPr/>
    </dgm:pt>
    <dgm:pt modelId="{B152929C-6739-4067-BC6D-88DA8D703486}" type="pres">
      <dgm:prSet presAssocID="{1ACF20E1-FF35-4580-AEA7-8B79D4CD3EAC}" presName="composite" presStyleCnt="0"/>
      <dgm:spPr/>
    </dgm:pt>
    <dgm:pt modelId="{F18C9299-8D7F-4570-9200-97E88FD55F2C}" type="pres">
      <dgm:prSet presAssocID="{1ACF20E1-FF35-4580-AEA7-8B79D4CD3EAC}" presName="imgShp"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Person holding mouse"/>
        </a:ext>
      </dgm:extLst>
    </dgm:pt>
    <dgm:pt modelId="{9FB4A100-1255-445C-ADE5-306AA03BE3BC}" type="pres">
      <dgm:prSet presAssocID="{1ACF20E1-FF35-4580-AEA7-8B79D4CD3EAC}" presName="txShp" presStyleLbl="node1" presStyleIdx="1" presStyleCnt="6">
        <dgm:presLayoutVars>
          <dgm:bulletEnabled val="1"/>
        </dgm:presLayoutVars>
      </dgm:prSet>
      <dgm:spPr/>
    </dgm:pt>
    <dgm:pt modelId="{E2FD4DC4-6B63-41BA-A2C2-D445A7A81999}" type="pres">
      <dgm:prSet presAssocID="{09F85999-43F3-4638-96E9-B2EF516F6889}" presName="spacing" presStyleCnt="0"/>
      <dgm:spPr/>
    </dgm:pt>
    <dgm:pt modelId="{3E6CAF9E-0E69-4029-97C2-AC508E17B438}" type="pres">
      <dgm:prSet presAssocID="{A6698DC7-8282-4E1E-A5E0-E9FE41922DB0}" presName="composite" presStyleCnt="0"/>
      <dgm:spPr/>
    </dgm:pt>
    <dgm:pt modelId="{3B504A61-A05A-48B0-84AD-CB0D90C26FA0}" type="pres">
      <dgm:prSet presAssocID="{A6698DC7-8282-4E1E-A5E0-E9FE41922DB0}" presName="imgShp"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pt>
    <dgm:pt modelId="{56068427-1929-4DDF-973F-CF6F7CDCBD57}" type="pres">
      <dgm:prSet presAssocID="{A6698DC7-8282-4E1E-A5E0-E9FE41922DB0}" presName="txShp" presStyleLbl="node1" presStyleIdx="2" presStyleCnt="6">
        <dgm:presLayoutVars>
          <dgm:bulletEnabled val="1"/>
        </dgm:presLayoutVars>
      </dgm:prSet>
      <dgm:spPr/>
    </dgm:pt>
    <dgm:pt modelId="{7B4E688C-1104-4353-9F14-0A9612531D8C}" type="pres">
      <dgm:prSet presAssocID="{074E0E6E-77BB-4202-902F-350BD1BC7076}" presName="spacing" presStyleCnt="0"/>
      <dgm:spPr/>
    </dgm:pt>
    <dgm:pt modelId="{8944A1AA-D2B3-4617-9D01-AAF7EBE967DA}" type="pres">
      <dgm:prSet presAssocID="{79221E0C-0F4E-453F-95BE-69151234D95F}" presName="composite" presStyleCnt="0"/>
      <dgm:spPr/>
    </dgm:pt>
    <dgm:pt modelId="{E03FB451-F15E-4499-AF83-43EDD9E02D8B}" type="pres">
      <dgm:prSet presAssocID="{79221E0C-0F4E-453F-95BE-69151234D95F}" presName="imgShp"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t="-39000" b="-39000"/>
          </a:stretch>
        </a:blipFill>
      </dgm:spPr>
    </dgm:pt>
    <dgm:pt modelId="{1C5E51F3-F6C6-4CE6-BDF1-310AA3514BF3}" type="pres">
      <dgm:prSet presAssocID="{79221E0C-0F4E-453F-95BE-69151234D95F}" presName="txShp" presStyleLbl="node1" presStyleIdx="3" presStyleCnt="6">
        <dgm:presLayoutVars>
          <dgm:bulletEnabled val="1"/>
        </dgm:presLayoutVars>
      </dgm:prSet>
      <dgm:spPr/>
    </dgm:pt>
    <dgm:pt modelId="{66D82F06-4927-47D1-8DF9-7415C2D0DD98}" type="pres">
      <dgm:prSet presAssocID="{5DD903FB-3EC4-451F-A3FE-718634F8286F}" presName="spacing" presStyleCnt="0"/>
      <dgm:spPr/>
    </dgm:pt>
    <dgm:pt modelId="{ECD355C4-8E8C-4502-B2E7-B8B48CD0E071}" type="pres">
      <dgm:prSet presAssocID="{00B8B0CF-8130-49B7-B331-7389090AD288}" presName="composite" presStyleCnt="0"/>
      <dgm:spPr/>
    </dgm:pt>
    <dgm:pt modelId="{C08B81E6-A55F-4207-A569-91437BC9279E}" type="pres">
      <dgm:prSet presAssocID="{00B8B0CF-8130-49B7-B331-7389090AD288}" presName="imgShp"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13000" r="-13000"/>
          </a:stretch>
        </a:blipFill>
      </dgm:spPr>
    </dgm:pt>
    <dgm:pt modelId="{60E3DDC0-C0EA-473A-8E04-786AD7966E6E}" type="pres">
      <dgm:prSet presAssocID="{00B8B0CF-8130-49B7-B331-7389090AD288}" presName="txShp" presStyleLbl="node1" presStyleIdx="4" presStyleCnt="6">
        <dgm:presLayoutVars>
          <dgm:bulletEnabled val="1"/>
        </dgm:presLayoutVars>
      </dgm:prSet>
      <dgm:spPr/>
    </dgm:pt>
    <dgm:pt modelId="{409188D0-D61A-4E66-A69D-9E8DD4C03F08}" type="pres">
      <dgm:prSet presAssocID="{0670D676-9ABA-43B9-857B-81D75F9203AA}" presName="spacing" presStyleCnt="0"/>
      <dgm:spPr/>
    </dgm:pt>
    <dgm:pt modelId="{82C87B8F-27BC-4A05-A496-648FF5756426}" type="pres">
      <dgm:prSet presAssocID="{89F88364-12D4-45FD-8988-0684CDCE0259}" presName="composite" presStyleCnt="0"/>
      <dgm:spPr/>
    </dgm:pt>
    <dgm:pt modelId="{5F72A4A8-470A-4636-967B-1FB321D47D41}" type="pres">
      <dgm:prSet presAssocID="{89F88364-12D4-45FD-8988-0684CDCE0259}" presName="imgShp"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50000" r="-50000"/>
          </a:stretch>
        </a:blipFill>
      </dgm:spPr>
    </dgm:pt>
    <dgm:pt modelId="{0622A50F-6BCB-4509-91FE-D52F7F7BCEB6}" type="pres">
      <dgm:prSet presAssocID="{89F88364-12D4-45FD-8988-0684CDCE0259}" presName="txShp" presStyleLbl="node1" presStyleIdx="5" presStyleCnt="6">
        <dgm:presLayoutVars>
          <dgm:bulletEnabled val="1"/>
        </dgm:presLayoutVars>
      </dgm:prSet>
      <dgm:spPr/>
    </dgm:pt>
  </dgm:ptLst>
  <dgm:cxnLst>
    <dgm:cxn modelId="{2841F104-ECF2-4A66-9CAA-509DB776A69B}" srcId="{FACE787C-DAE6-430E-A7A2-F3D5AB355C04}" destId="{A6698DC7-8282-4E1E-A5E0-E9FE41922DB0}" srcOrd="2" destOrd="0" parTransId="{855BA72C-D05F-41B7-A4C3-30DC08980D08}" sibTransId="{074E0E6E-77BB-4202-902F-350BD1BC7076}"/>
    <dgm:cxn modelId="{740FFF04-3FB8-40D6-A342-119E2E14E64A}" type="presOf" srcId="{79221E0C-0F4E-453F-95BE-69151234D95F}" destId="{1C5E51F3-F6C6-4CE6-BDF1-310AA3514BF3}" srcOrd="0" destOrd="0" presId="urn:microsoft.com/office/officeart/2005/8/layout/vList3"/>
    <dgm:cxn modelId="{1B2CF41A-778A-41B8-8CD9-A09EE7DA466F}" srcId="{FACE787C-DAE6-430E-A7A2-F3D5AB355C04}" destId="{1ACF20E1-FF35-4580-AEA7-8B79D4CD3EAC}" srcOrd="1" destOrd="0" parTransId="{DFB91817-1B92-465B-A5ED-88B96ECDDAAF}" sibTransId="{09F85999-43F3-4638-96E9-B2EF516F6889}"/>
    <dgm:cxn modelId="{D0416920-99F8-4F13-B5FC-06BA96EDA1E5}" type="presOf" srcId="{FACE787C-DAE6-430E-A7A2-F3D5AB355C04}" destId="{5CE5334E-E30E-4AA1-A05B-44415515EF2F}" srcOrd="0" destOrd="0" presId="urn:microsoft.com/office/officeart/2005/8/layout/vList3"/>
    <dgm:cxn modelId="{20807F24-7B09-4A08-9666-EEB9DE0625E4}" srcId="{FACE787C-DAE6-430E-A7A2-F3D5AB355C04}" destId="{89F88364-12D4-45FD-8988-0684CDCE0259}" srcOrd="5" destOrd="0" parTransId="{D49E9EC5-6F6D-4DBF-A863-A7E0A3DCA272}" sibTransId="{7A2C1247-155E-431F-9A5A-295192981CF1}"/>
    <dgm:cxn modelId="{428E0E31-6191-4C5D-834E-B2A2C999003A}" type="presOf" srcId="{A6698DC7-8282-4E1E-A5E0-E9FE41922DB0}" destId="{56068427-1929-4DDF-973F-CF6F7CDCBD57}" srcOrd="0" destOrd="0" presId="urn:microsoft.com/office/officeart/2005/8/layout/vList3"/>
    <dgm:cxn modelId="{81D2B73D-D1F0-484E-8B56-31154CFA7840}" type="presOf" srcId="{00B8B0CF-8130-49B7-B331-7389090AD288}" destId="{60E3DDC0-C0EA-473A-8E04-786AD7966E6E}" srcOrd="0" destOrd="0" presId="urn:microsoft.com/office/officeart/2005/8/layout/vList3"/>
    <dgm:cxn modelId="{8526EA51-4C39-452F-876E-DD608C8B121C}" type="presOf" srcId="{1ACF20E1-FF35-4580-AEA7-8B79D4CD3EAC}" destId="{9FB4A100-1255-445C-ADE5-306AA03BE3BC}" srcOrd="0" destOrd="0" presId="urn:microsoft.com/office/officeart/2005/8/layout/vList3"/>
    <dgm:cxn modelId="{4B67438B-4CC8-4E86-B2D7-46C591DA7AE1}" srcId="{FACE787C-DAE6-430E-A7A2-F3D5AB355C04}" destId="{79221E0C-0F4E-453F-95BE-69151234D95F}" srcOrd="3" destOrd="0" parTransId="{A41F305E-A719-4FD3-BE03-F6C27CEA4B0A}" sibTransId="{5DD903FB-3EC4-451F-A3FE-718634F8286F}"/>
    <dgm:cxn modelId="{B640A8AE-8185-4103-9765-EE2DAA3497A1}" srcId="{FACE787C-DAE6-430E-A7A2-F3D5AB355C04}" destId="{56455685-8D5E-4BA7-8F50-4A28C5F123E9}" srcOrd="0" destOrd="0" parTransId="{F5006254-8B6D-4236-895C-8CDFBE0BC4EB}" sibTransId="{2281AE2D-6DF1-4C0E-A06C-8B82137FD572}"/>
    <dgm:cxn modelId="{02A1C2D6-9510-4CFD-9DD4-3300936B0086}" type="presOf" srcId="{89F88364-12D4-45FD-8988-0684CDCE0259}" destId="{0622A50F-6BCB-4509-91FE-D52F7F7BCEB6}" srcOrd="0" destOrd="0" presId="urn:microsoft.com/office/officeart/2005/8/layout/vList3"/>
    <dgm:cxn modelId="{73F118D9-090E-49B0-B023-888099C359AB}" srcId="{FACE787C-DAE6-430E-A7A2-F3D5AB355C04}" destId="{00B8B0CF-8130-49B7-B331-7389090AD288}" srcOrd="4" destOrd="0" parTransId="{4BCC7C02-7D62-4349-9D0F-1E159135CA4F}" sibTransId="{0670D676-9ABA-43B9-857B-81D75F9203AA}"/>
    <dgm:cxn modelId="{F9AA3DE2-EC46-4D3E-8D5E-52A95E12BB93}" type="presOf" srcId="{56455685-8D5E-4BA7-8F50-4A28C5F123E9}" destId="{55AB727A-7A4F-4F02-82BC-CF35AC63241F}" srcOrd="0" destOrd="0" presId="urn:microsoft.com/office/officeart/2005/8/layout/vList3"/>
    <dgm:cxn modelId="{86454036-BEC4-4FBC-B0EB-DF0153A3C192}" type="presParOf" srcId="{5CE5334E-E30E-4AA1-A05B-44415515EF2F}" destId="{4417EF34-73EA-4701-BCEE-C65440818237}" srcOrd="0" destOrd="0" presId="urn:microsoft.com/office/officeart/2005/8/layout/vList3"/>
    <dgm:cxn modelId="{A106F4DF-EA6D-4BE0-BF3A-E776E4D62C5D}" type="presParOf" srcId="{4417EF34-73EA-4701-BCEE-C65440818237}" destId="{EC2D3EC0-4D3F-40BE-BEEF-2141BD02A6A6}" srcOrd="0" destOrd="0" presId="urn:microsoft.com/office/officeart/2005/8/layout/vList3"/>
    <dgm:cxn modelId="{ADA2D902-DE55-4D69-81C7-CB6F305B5E8A}" type="presParOf" srcId="{4417EF34-73EA-4701-BCEE-C65440818237}" destId="{55AB727A-7A4F-4F02-82BC-CF35AC63241F}" srcOrd="1" destOrd="0" presId="urn:microsoft.com/office/officeart/2005/8/layout/vList3"/>
    <dgm:cxn modelId="{4EECAC93-311D-4A0F-8B84-9C6C0F3B38A1}" type="presParOf" srcId="{5CE5334E-E30E-4AA1-A05B-44415515EF2F}" destId="{9367ED0E-B58C-488F-B40A-CF367C8FD6EE}" srcOrd="1" destOrd="0" presId="urn:microsoft.com/office/officeart/2005/8/layout/vList3"/>
    <dgm:cxn modelId="{B3AF0DC3-525A-4A02-B2DF-E9C04AD837C1}" type="presParOf" srcId="{5CE5334E-E30E-4AA1-A05B-44415515EF2F}" destId="{B152929C-6739-4067-BC6D-88DA8D703486}" srcOrd="2" destOrd="0" presId="urn:microsoft.com/office/officeart/2005/8/layout/vList3"/>
    <dgm:cxn modelId="{E172E526-C0E1-472B-83A2-FE0FB3EC354B}" type="presParOf" srcId="{B152929C-6739-4067-BC6D-88DA8D703486}" destId="{F18C9299-8D7F-4570-9200-97E88FD55F2C}" srcOrd="0" destOrd="0" presId="urn:microsoft.com/office/officeart/2005/8/layout/vList3"/>
    <dgm:cxn modelId="{8A7F3B20-B7F4-4D81-95C2-6EB15B08D8B0}" type="presParOf" srcId="{B152929C-6739-4067-BC6D-88DA8D703486}" destId="{9FB4A100-1255-445C-ADE5-306AA03BE3BC}" srcOrd="1" destOrd="0" presId="urn:microsoft.com/office/officeart/2005/8/layout/vList3"/>
    <dgm:cxn modelId="{C76738F0-1205-4453-906C-AEA560F31307}" type="presParOf" srcId="{5CE5334E-E30E-4AA1-A05B-44415515EF2F}" destId="{E2FD4DC4-6B63-41BA-A2C2-D445A7A81999}" srcOrd="3" destOrd="0" presId="urn:microsoft.com/office/officeart/2005/8/layout/vList3"/>
    <dgm:cxn modelId="{C289D277-68A7-465D-B172-81513D912B34}" type="presParOf" srcId="{5CE5334E-E30E-4AA1-A05B-44415515EF2F}" destId="{3E6CAF9E-0E69-4029-97C2-AC508E17B438}" srcOrd="4" destOrd="0" presId="urn:microsoft.com/office/officeart/2005/8/layout/vList3"/>
    <dgm:cxn modelId="{F7F96D1B-C8CB-4446-A58B-CBE14E77FAEB}" type="presParOf" srcId="{3E6CAF9E-0E69-4029-97C2-AC508E17B438}" destId="{3B504A61-A05A-48B0-84AD-CB0D90C26FA0}" srcOrd="0" destOrd="0" presId="urn:microsoft.com/office/officeart/2005/8/layout/vList3"/>
    <dgm:cxn modelId="{27EEAF14-31DB-41E7-BF31-B8FD1AEC10D2}" type="presParOf" srcId="{3E6CAF9E-0E69-4029-97C2-AC508E17B438}" destId="{56068427-1929-4DDF-973F-CF6F7CDCBD57}" srcOrd="1" destOrd="0" presId="urn:microsoft.com/office/officeart/2005/8/layout/vList3"/>
    <dgm:cxn modelId="{10437410-6A43-46BF-8336-E51C74D772C3}" type="presParOf" srcId="{5CE5334E-E30E-4AA1-A05B-44415515EF2F}" destId="{7B4E688C-1104-4353-9F14-0A9612531D8C}" srcOrd="5" destOrd="0" presId="urn:microsoft.com/office/officeart/2005/8/layout/vList3"/>
    <dgm:cxn modelId="{54AB15FB-0DC9-4EB2-96FF-8AA56A65ADFE}" type="presParOf" srcId="{5CE5334E-E30E-4AA1-A05B-44415515EF2F}" destId="{8944A1AA-D2B3-4617-9D01-AAF7EBE967DA}" srcOrd="6" destOrd="0" presId="urn:microsoft.com/office/officeart/2005/8/layout/vList3"/>
    <dgm:cxn modelId="{41E9746A-2EB2-44E6-A240-8226DDD404B3}" type="presParOf" srcId="{8944A1AA-D2B3-4617-9D01-AAF7EBE967DA}" destId="{E03FB451-F15E-4499-AF83-43EDD9E02D8B}" srcOrd="0" destOrd="0" presId="urn:microsoft.com/office/officeart/2005/8/layout/vList3"/>
    <dgm:cxn modelId="{CFC2D109-9781-491A-ABA6-AFEA05A187D9}" type="presParOf" srcId="{8944A1AA-D2B3-4617-9D01-AAF7EBE967DA}" destId="{1C5E51F3-F6C6-4CE6-BDF1-310AA3514BF3}" srcOrd="1" destOrd="0" presId="urn:microsoft.com/office/officeart/2005/8/layout/vList3"/>
    <dgm:cxn modelId="{CB41920D-3A79-4149-867B-2329841E2347}" type="presParOf" srcId="{5CE5334E-E30E-4AA1-A05B-44415515EF2F}" destId="{66D82F06-4927-47D1-8DF9-7415C2D0DD98}" srcOrd="7" destOrd="0" presId="urn:microsoft.com/office/officeart/2005/8/layout/vList3"/>
    <dgm:cxn modelId="{90D803BA-7EC6-4BDF-B29B-A52F526EB90A}" type="presParOf" srcId="{5CE5334E-E30E-4AA1-A05B-44415515EF2F}" destId="{ECD355C4-8E8C-4502-B2E7-B8B48CD0E071}" srcOrd="8" destOrd="0" presId="urn:microsoft.com/office/officeart/2005/8/layout/vList3"/>
    <dgm:cxn modelId="{6C3565C3-8A26-46F1-BD01-4A6353D9954E}" type="presParOf" srcId="{ECD355C4-8E8C-4502-B2E7-B8B48CD0E071}" destId="{C08B81E6-A55F-4207-A569-91437BC9279E}" srcOrd="0" destOrd="0" presId="urn:microsoft.com/office/officeart/2005/8/layout/vList3"/>
    <dgm:cxn modelId="{7ADA5C33-43C3-4C4F-A2FC-7496F2536127}" type="presParOf" srcId="{ECD355C4-8E8C-4502-B2E7-B8B48CD0E071}" destId="{60E3DDC0-C0EA-473A-8E04-786AD7966E6E}" srcOrd="1" destOrd="0" presId="urn:microsoft.com/office/officeart/2005/8/layout/vList3"/>
    <dgm:cxn modelId="{F62D2E2D-4C0E-4C98-811B-913EBB593000}" type="presParOf" srcId="{5CE5334E-E30E-4AA1-A05B-44415515EF2F}" destId="{409188D0-D61A-4E66-A69D-9E8DD4C03F08}" srcOrd="9" destOrd="0" presId="urn:microsoft.com/office/officeart/2005/8/layout/vList3"/>
    <dgm:cxn modelId="{68B5EE37-6753-48DF-B443-900BF530C59F}" type="presParOf" srcId="{5CE5334E-E30E-4AA1-A05B-44415515EF2F}" destId="{82C87B8F-27BC-4A05-A496-648FF5756426}" srcOrd="10" destOrd="0" presId="urn:microsoft.com/office/officeart/2005/8/layout/vList3"/>
    <dgm:cxn modelId="{EEAC232D-F4E6-4984-8035-CED7BCFA672C}" type="presParOf" srcId="{82C87B8F-27BC-4A05-A496-648FF5756426}" destId="{5F72A4A8-470A-4636-967B-1FB321D47D41}" srcOrd="0" destOrd="0" presId="urn:microsoft.com/office/officeart/2005/8/layout/vList3"/>
    <dgm:cxn modelId="{AAE25E8D-58ED-4634-9387-4BF6D518C1EA}" type="presParOf" srcId="{82C87B8F-27BC-4A05-A496-648FF5756426}" destId="{0622A50F-6BCB-4509-91FE-D52F7F7BCEB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4AFF9-6AFC-4A5F-BECE-06E55CE02889}">
      <dsp:nvSpPr>
        <dsp:cNvPr id="0" name=""/>
        <dsp:cNvSpPr/>
      </dsp:nvSpPr>
      <dsp:spPr>
        <a:xfrm>
          <a:off x="460176" y="271"/>
          <a:ext cx="2464593" cy="1478756"/>
        </a:xfrm>
        <a:prstGeom prst="rect">
          <a:avLst/>
        </a:prstGeom>
        <a:solidFill>
          <a:srgbClr val="D04C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Interest Inventories</a:t>
          </a:r>
        </a:p>
      </dsp:txBody>
      <dsp:txXfrm>
        <a:off x="460176" y="271"/>
        <a:ext cx="2464593" cy="1478756"/>
      </dsp:txXfrm>
    </dsp:sp>
    <dsp:sp modelId="{A64BFC93-BDA3-4627-8384-B529FADD76C9}">
      <dsp:nvSpPr>
        <dsp:cNvPr id="0" name=""/>
        <dsp:cNvSpPr/>
      </dsp:nvSpPr>
      <dsp:spPr>
        <a:xfrm>
          <a:off x="3171229" y="271"/>
          <a:ext cx="2464593" cy="1478756"/>
        </a:xfrm>
        <a:prstGeom prst="rect">
          <a:avLst/>
        </a:prstGeom>
        <a:solidFill>
          <a:srgbClr val="D04C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Aptitude and Ability Tests</a:t>
          </a:r>
        </a:p>
      </dsp:txBody>
      <dsp:txXfrm>
        <a:off x="3171229" y="271"/>
        <a:ext cx="2464593" cy="1478756"/>
      </dsp:txXfrm>
    </dsp:sp>
    <dsp:sp modelId="{B74AFA6C-BD96-4E9C-BF78-31D090A61BF7}">
      <dsp:nvSpPr>
        <dsp:cNvPr id="0" name=""/>
        <dsp:cNvSpPr/>
      </dsp:nvSpPr>
      <dsp:spPr>
        <a:xfrm>
          <a:off x="460176" y="1725487"/>
          <a:ext cx="2464593" cy="1478756"/>
        </a:xfrm>
        <a:prstGeom prst="rect">
          <a:avLst/>
        </a:prstGeom>
        <a:solidFill>
          <a:srgbClr val="D04C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Personality or Management Style </a:t>
          </a:r>
        </a:p>
      </dsp:txBody>
      <dsp:txXfrm>
        <a:off x="460176" y="1725487"/>
        <a:ext cx="2464593" cy="1478756"/>
      </dsp:txXfrm>
    </dsp:sp>
    <dsp:sp modelId="{CA128B8A-F460-46BE-8AF9-47A537E1F571}">
      <dsp:nvSpPr>
        <dsp:cNvPr id="0" name=""/>
        <dsp:cNvSpPr/>
      </dsp:nvSpPr>
      <dsp:spPr>
        <a:xfrm>
          <a:off x="3171229" y="1725487"/>
          <a:ext cx="2464593" cy="1478756"/>
        </a:xfrm>
        <a:prstGeom prst="rect">
          <a:avLst/>
        </a:prstGeom>
        <a:solidFill>
          <a:srgbClr val="D04C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Career Development Assessments</a:t>
          </a:r>
        </a:p>
      </dsp:txBody>
      <dsp:txXfrm>
        <a:off x="3171229" y="1725487"/>
        <a:ext cx="2464593" cy="1478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1CFA1-FF7A-4E7C-9A62-E6517C8FD6E5}">
      <dsp:nvSpPr>
        <dsp:cNvPr id="0" name=""/>
        <dsp:cNvSpPr/>
      </dsp:nvSpPr>
      <dsp:spPr>
        <a:xfrm>
          <a:off x="11" y="223457"/>
          <a:ext cx="3363515" cy="2018109"/>
        </a:xfrm>
        <a:prstGeom prst="rect">
          <a:avLst/>
        </a:prstGeom>
        <a:solidFill>
          <a:srgbClr val="D04C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b="1" kern="1200" dirty="0"/>
            <a:t>Interview Examining Many Aspects</a:t>
          </a:r>
        </a:p>
      </dsp:txBody>
      <dsp:txXfrm>
        <a:off x="11" y="223457"/>
        <a:ext cx="3363515" cy="2018109"/>
      </dsp:txXfrm>
    </dsp:sp>
    <dsp:sp modelId="{6FE0B354-E35F-4706-99B4-E1B8D6D70684}">
      <dsp:nvSpPr>
        <dsp:cNvPr id="0" name=""/>
        <dsp:cNvSpPr/>
      </dsp:nvSpPr>
      <dsp:spPr>
        <a:xfrm>
          <a:off x="4008851" y="223457"/>
          <a:ext cx="3363515" cy="2018109"/>
        </a:xfrm>
        <a:prstGeom prst="rect">
          <a:avLst/>
        </a:prstGeom>
        <a:solidFill>
          <a:srgbClr val="D04C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Education/Experience/Transferable Skills</a:t>
          </a:r>
        </a:p>
      </dsp:txBody>
      <dsp:txXfrm>
        <a:off x="4008851" y="223457"/>
        <a:ext cx="3363515" cy="2018109"/>
      </dsp:txXfrm>
    </dsp:sp>
    <dsp:sp modelId="{DE5D6959-ED74-4711-AE5C-572170574317}">
      <dsp:nvSpPr>
        <dsp:cNvPr id="0" name=""/>
        <dsp:cNvSpPr/>
      </dsp:nvSpPr>
      <dsp:spPr>
        <a:xfrm>
          <a:off x="0" y="2355453"/>
          <a:ext cx="3363515" cy="2018109"/>
        </a:xfrm>
        <a:prstGeom prst="rect">
          <a:avLst/>
        </a:prstGeom>
        <a:solidFill>
          <a:srgbClr val="D04C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Observation</a:t>
          </a:r>
        </a:p>
      </dsp:txBody>
      <dsp:txXfrm>
        <a:off x="0" y="2355453"/>
        <a:ext cx="3363515" cy="2018109"/>
      </dsp:txXfrm>
    </dsp:sp>
    <dsp:sp modelId="{B9D552F8-8245-4D26-8831-F130FAC1D6A0}">
      <dsp:nvSpPr>
        <dsp:cNvPr id="0" name=""/>
        <dsp:cNvSpPr/>
      </dsp:nvSpPr>
      <dsp:spPr>
        <a:xfrm>
          <a:off x="4008851" y="2355453"/>
          <a:ext cx="3363515" cy="2018109"/>
        </a:xfrm>
        <a:prstGeom prst="rect">
          <a:avLst/>
        </a:prstGeom>
        <a:solidFill>
          <a:srgbClr val="D04C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b="1" kern="1200" dirty="0"/>
            <a:t>Values Assessments</a:t>
          </a:r>
        </a:p>
      </dsp:txBody>
      <dsp:txXfrm>
        <a:off x="4008851" y="2355453"/>
        <a:ext cx="3363515" cy="20181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6BF31-0F27-4E9B-BB63-F1CFCDC17AF8}">
      <dsp:nvSpPr>
        <dsp:cNvPr id="0" name=""/>
        <dsp:cNvSpPr/>
      </dsp:nvSpPr>
      <dsp:spPr>
        <a:xfrm>
          <a:off x="2" y="0"/>
          <a:ext cx="1832371" cy="1099423"/>
        </a:xfrm>
        <a:prstGeom prst="rect">
          <a:avLst/>
        </a:prstGeom>
        <a:solidFill>
          <a:srgbClr val="D04C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lumMod val="95000"/>
                </a:schemeClr>
              </a:solidFill>
            </a:rPr>
            <a:t>Aptitudes</a:t>
          </a:r>
        </a:p>
      </dsp:txBody>
      <dsp:txXfrm>
        <a:off x="2" y="0"/>
        <a:ext cx="1832371" cy="1099423"/>
      </dsp:txXfrm>
    </dsp:sp>
    <dsp:sp modelId="{BE73AB42-E36D-4ECC-981A-63AA24EA53B1}">
      <dsp:nvSpPr>
        <dsp:cNvPr id="0" name=""/>
        <dsp:cNvSpPr/>
      </dsp:nvSpPr>
      <dsp:spPr>
        <a:xfrm>
          <a:off x="2741414" y="1472"/>
          <a:ext cx="1832371" cy="1099423"/>
        </a:xfrm>
        <a:prstGeom prst="rect">
          <a:avLst/>
        </a:prstGeom>
        <a:solidFill>
          <a:srgbClr val="D04C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lumMod val="95000"/>
                </a:schemeClr>
              </a:solidFill>
            </a:rPr>
            <a:t>Barriers</a:t>
          </a:r>
        </a:p>
      </dsp:txBody>
      <dsp:txXfrm>
        <a:off x="2741414" y="1472"/>
        <a:ext cx="1832371" cy="1099423"/>
      </dsp:txXfrm>
    </dsp:sp>
    <dsp:sp modelId="{1B33EBED-8A0A-45C5-B929-9C2A5ED94789}">
      <dsp:nvSpPr>
        <dsp:cNvPr id="0" name=""/>
        <dsp:cNvSpPr/>
      </dsp:nvSpPr>
      <dsp:spPr>
        <a:xfrm>
          <a:off x="5482828" y="0"/>
          <a:ext cx="1832371" cy="1099423"/>
        </a:xfrm>
        <a:prstGeom prst="rect">
          <a:avLst/>
        </a:prstGeom>
        <a:solidFill>
          <a:srgbClr val="D04C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lumMod val="95000"/>
                </a:schemeClr>
              </a:solidFill>
            </a:rPr>
            <a:t>Behavior</a:t>
          </a:r>
        </a:p>
      </dsp:txBody>
      <dsp:txXfrm>
        <a:off x="5482828" y="0"/>
        <a:ext cx="1832371" cy="1099423"/>
      </dsp:txXfrm>
    </dsp:sp>
    <dsp:sp modelId="{887CF9C5-2BE5-4590-9859-6406DAC3DBF9}">
      <dsp:nvSpPr>
        <dsp:cNvPr id="0" name=""/>
        <dsp:cNvSpPr/>
      </dsp:nvSpPr>
      <dsp:spPr>
        <a:xfrm>
          <a:off x="2" y="1295402"/>
          <a:ext cx="1832371" cy="1099423"/>
        </a:xfrm>
        <a:prstGeom prst="rect">
          <a:avLst/>
        </a:prstGeom>
        <a:solidFill>
          <a:srgbClr val="D04C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lumMod val="95000"/>
                </a:schemeClr>
              </a:solidFill>
            </a:rPr>
            <a:t>Employment</a:t>
          </a:r>
        </a:p>
      </dsp:txBody>
      <dsp:txXfrm>
        <a:off x="2" y="1295402"/>
        <a:ext cx="1832371" cy="1099423"/>
      </dsp:txXfrm>
    </dsp:sp>
    <dsp:sp modelId="{98F849DD-6E59-4274-93E6-367C6AC65B85}">
      <dsp:nvSpPr>
        <dsp:cNvPr id="0" name=""/>
        <dsp:cNvSpPr/>
      </dsp:nvSpPr>
      <dsp:spPr>
        <a:xfrm>
          <a:off x="2741414" y="2541598"/>
          <a:ext cx="1832371" cy="1099423"/>
        </a:xfrm>
        <a:prstGeom prst="rect">
          <a:avLst/>
        </a:prstGeom>
        <a:solidFill>
          <a:srgbClr val="D04C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lumMod val="95000"/>
                </a:schemeClr>
              </a:solidFill>
            </a:rPr>
            <a:t>Skills</a:t>
          </a:r>
        </a:p>
      </dsp:txBody>
      <dsp:txXfrm>
        <a:off x="2741414" y="2541598"/>
        <a:ext cx="1832371" cy="1099423"/>
      </dsp:txXfrm>
    </dsp:sp>
    <dsp:sp modelId="{4CB566C6-2623-4B96-8C05-8EA9E9B748DC}">
      <dsp:nvSpPr>
        <dsp:cNvPr id="0" name=""/>
        <dsp:cNvSpPr/>
      </dsp:nvSpPr>
      <dsp:spPr>
        <a:xfrm>
          <a:off x="2" y="2568265"/>
          <a:ext cx="1832371" cy="1099423"/>
        </a:xfrm>
        <a:prstGeom prst="rect">
          <a:avLst/>
        </a:prstGeom>
        <a:solidFill>
          <a:srgbClr val="D04C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lumMod val="95000"/>
                </a:schemeClr>
              </a:solidFill>
            </a:rPr>
            <a:t>Interests</a:t>
          </a:r>
        </a:p>
      </dsp:txBody>
      <dsp:txXfrm>
        <a:off x="2" y="2568265"/>
        <a:ext cx="1832371" cy="1099423"/>
      </dsp:txXfrm>
    </dsp:sp>
    <dsp:sp modelId="{A4B18AD5-5DE7-4AFA-BE33-3DDBA5EBAC0E}">
      <dsp:nvSpPr>
        <dsp:cNvPr id="0" name=""/>
        <dsp:cNvSpPr/>
      </dsp:nvSpPr>
      <dsp:spPr>
        <a:xfrm>
          <a:off x="5482828" y="1231071"/>
          <a:ext cx="1832371" cy="1099423"/>
        </a:xfrm>
        <a:prstGeom prst="rect">
          <a:avLst/>
        </a:prstGeom>
        <a:solidFill>
          <a:srgbClr val="D04C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lumMod val="95000"/>
                </a:schemeClr>
              </a:solidFill>
            </a:rPr>
            <a:t>General</a:t>
          </a:r>
        </a:p>
      </dsp:txBody>
      <dsp:txXfrm>
        <a:off x="5482828" y="1231071"/>
        <a:ext cx="1832371" cy="1099423"/>
      </dsp:txXfrm>
    </dsp:sp>
    <dsp:sp modelId="{25826CA8-842C-4DE4-8E99-10E9C3F979D1}">
      <dsp:nvSpPr>
        <dsp:cNvPr id="0" name=""/>
        <dsp:cNvSpPr/>
      </dsp:nvSpPr>
      <dsp:spPr>
        <a:xfrm>
          <a:off x="2762577" y="1277785"/>
          <a:ext cx="1832371" cy="1099423"/>
        </a:xfrm>
        <a:prstGeom prst="rect">
          <a:avLst/>
        </a:prstGeom>
        <a:solidFill>
          <a:srgbClr val="D04C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lumMod val="95000"/>
                </a:schemeClr>
              </a:solidFill>
            </a:rPr>
            <a:t>Family</a:t>
          </a:r>
        </a:p>
      </dsp:txBody>
      <dsp:txXfrm>
        <a:off x="2762577" y="1277785"/>
        <a:ext cx="1832371" cy="10994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A1032-91CD-4FCD-ACDE-E1384C063587}">
      <dsp:nvSpPr>
        <dsp:cNvPr id="0" name=""/>
        <dsp:cNvSpPr/>
      </dsp:nvSpPr>
      <dsp:spPr>
        <a:xfrm rot="10800000">
          <a:off x="1113208" y="998"/>
          <a:ext cx="3446820" cy="980098"/>
        </a:xfrm>
        <a:prstGeom prst="homePlat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2196"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Reason for the contact</a:t>
          </a:r>
        </a:p>
      </dsp:txBody>
      <dsp:txXfrm rot="10800000">
        <a:off x="1358232" y="998"/>
        <a:ext cx="3201796" cy="980098"/>
      </dsp:txXfrm>
    </dsp:sp>
    <dsp:sp modelId="{F86C7464-92BE-40B9-A0D2-344885674936}">
      <dsp:nvSpPr>
        <dsp:cNvPr id="0" name=""/>
        <dsp:cNvSpPr/>
      </dsp:nvSpPr>
      <dsp:spPr>
        <a:xfrm>
          <a:off x="623159" y="998"/>
          <a:ext cx="980098" cy="980098"/>
        </a:xfrm>
        <a:prstGeom prst="ellipse">
          <a:avLst/>
        </a:prstGeom>
        <a:blipFill>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28052F-6C0E-40EF-A1CF-ED33A1BC2CC9}">
      <dsp:nvSpPr>
        <dsp:cNvPr id="0" name=""/>
        <dsp:cNvSpPr/>
      </dsp:nvSpPr>
      <dsp:spPr>
        <a:xfrm rot="10800000">
          <a:off x="1113208" y="1273663"/>
          <a:ext cx="3446820" cy="980098"/>
        </a:xfrm>
        <a:prstGeom prst="homePlat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2196"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Action needed and/or services planned or provided</a:t>
          </a:r>
        </a:p>
      </dsp:txBody>
      <dsp:txXfrm rot="10800000">
        <a:off x="1358232" y="1273663"/>
        <a:ext cx="3201796" cy="980098"/>
      </dsp:txXfrm>
    </dsp:sp>
    <dsp:sp modelId="{5EFF41B1-42EF-4421-BA35-45805EF5ACA3}">
      <dsp:nvSpPr>
        <dsp:cNvPr id="0" name=""/>
        <dsp:cNvSpPr/>
      </dsp:nvSpPr>
      <dsp:spPr>
        <a:xfrm>
          <a:off x="623159" y="1273663"/>
          <a:ext cx="980098" cy="98009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E49690-BECE-4E2B-9440-E64CE53BB28C}">
      <dsp:nvSpPr>
        <dsp:cNvPr id="0" name=""/>
        <dsp:cNvSpPr/>
      </dsp:nvSpPr>
      <dsp:spPr>
        <a:xfrm rot="10800000">
          <a:off x="1113208" y="2546328"/>
          <a:ext cx="3446820" cy="980098"/>
        </a:xfrm>
        <a:prstGeom prst="homePlat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2196"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Progress/Plan towards Goals and Objectives</a:t>
          </a:r>
        </a:p>
      </dsp:txBody>
      <dsp:txXfrm rot="10800000">
        <a:off x="1358232" y="2546328"/>
        <a:ext cx="3201796" cy="980098"/>
      </dsp:txXfrm>
    </dsp:sp>
    <dsp:sp modelId="{F43507CC-74B2-4E7B-91AB-D5C3C9D89FFB}">
      <dsp:nvSpPr>
        <dsp:cNvPr id="0" name=""/>
        <dsp:cNvSpPr/>
      </dsp:nvSpPr>
      <dsp:spPr>
        <a:xfrm>
          <a:off x="623159" y="2546328"/>
          <a:ext cx="980098" cy="98009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A1032-91CD-4FCD-ACDE-E1384C063587}">
      <dsp:nvSpPr>
        <dsp:cNvPr id="0" name=""/>
        <dsp:cNvSpPr/>
      </dsp:nvSpPr>
      <dsp:spPr>
        <a:xfrm rot="10800000">
          <a:off x="939101" y="550"/>
          <a:ext cx="2572678" cy="1164385"/>
        </a:xfrm>
        <a:prstGeom prst="homePlat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461"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Arial" panose="020B0604020202020204" pitchFamily="34" charset="0"/>
              <a:cs typeface="Arial" panose="020B0604020202020204" pitchFamily="34" charset="0"/>
            </a:rPr>
            <a:t>Reason for the contact</a:t>
          </a:r>
        </a:p>
      </dsp:txBody>
      <dsp:txXfrm rot="10800000">
        <a:off x="1230197" y="550"/>
        <a:ext cx="2281582" cy="1164385"/>
      </dsp:txXfrm>
    </dsp:sp>
    <dsp:sp modelId="{F86C7464-92BE-40B9-A0D2-344885674936}">
      <dsp:nvSpPr>
        <dsp:cNvPr id="0" name=""/>
        <dsp:cNvSpPr/>
      </dsp:nvSpPr>
      <dsp:spPr>
        <a:xfrm>
          <a:off x="356909" y="550"/>
          <a:ext cx="1164385" cy="1164385"/>
        </a:xfrm>
        <a:prstGeom prst="ellipse">
          <a:avLst/>
        </a:prstGeom>
        <a:blipFill>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28052F-6C0E-40EF-A1CF-ED33A1BC2CC9}">
      <dsp:nvSpPr>
        <dsp:cNvPr id="0" name=""/>
        <dsp:cNvSpPr/>
      </dsp:nvSpPr>
      <dsp:spPr>
        <a:xfrm rot="10800000">
          <a:off x="939101" y="1512513"/>
          <a:ext cx="2572678" cy="1164385"/>
        </a:xfrm>
        <a:prstGeom prst="homePlat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461"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Arial" panose="020B0604020202020204" pitchFamily="34" charset="0"/>
              <a:cs typeface="Arial" panose="020B0604020202020204" pitchFamily="34" charset="0"/>
            </a:rPr>
            <a:t>Action needed and/or services planned or provided</a:t>
          </a:r>
        </a:p>
      </dsp:txBody>
      <dsp:txXfrm rot="10800000">
        <a:off x="1230197" y="1512513"/>
        <a:ext cx="2281582" cy="1164385"/>
      </dsp:txXfrm>
    </dsp:sp>
    <dsp:sp modelId="{5EFF41B1-42EF-4421-BA35-45805EF5ACA3}">
      <dsp:nvSpPr>
        <dsp:cNvPr id="0" name=""/>
        <dsp:cNvSpPr/>
      </dsp:nvSpPr>
      <dsp:spPr>
        <a:xfrm>
          <a:off x="356909" y="1512513"/>
          <a:ext cx="1164385" cy="116438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E49690-BECE-4E2B-9440-E64CE53BB28C}">
      <dsp:nvSpPr>
        <dsp:cNvPr id="0" name=""/>
        <dsp:cNvSpPr/>
      </dsp:nvSpPr>
      <dsp:spPr>
        <a:xfrm rot="10800000">
          <a:off x="939101" y="3024476"/>
          <a:ext cx="2572678" cy="1164385"/>
        </a:xfrm>
        <a:prstGeom prst="homePlat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461"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Arial" panose="020B0604020202020204" pitchFamily="34" charset="0"/>
              <a:cs typeface="Arial" panose="020B0604020202020204" pitchFamily="34" charset="0"/>
            </a:rPr>
            <a:t>Progress/Plan towards Goals and Objectives</a:t>
          </a:r>
        </a:p>
      </dsp:txBody>
      <dsp:txXfrm rot="10800000">
        <a:off x="1230197" y="3024476"/>
        <a:ext cx="2281582" cy="1164385"/>
      </dsp:txXfrm>
    </dsp:sp>
    <dsp:sp modelId="{F43507CC-74B2-4E7B-91AB-D5C3C9D89FFB}">
      <dsp:nvSpPr>
        <dsp:cNvPr id="0" name=""/>
        <dsp:cNvSpPr/>
      </dsp:nvSpPr>
      <dsp:spPr>
        <a:xfrm>
          <a:off x="356909" y="3024476"/>
          <a:ext cx="1164385" cy="116438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B727A-7A4F-4F02-82BC-CF35AC63241F}">
      <dsp:nvSpPr>
        <dsp:cNvPr id="0" name=""/>
        <dsp:cNvSpPr/>
      </dsp:nvSpPr>
      <dsp:spPr>
        <a:xfrm rot="10800000">
          <a:off x="1924124" y="1128"/>
          <a:ext cx="6992874" cy="545265"/>
        </a:xfrm>
        <a:prstGeom prst="homePlat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447"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Phone call</a:t>
          </a:r>
          <a:endParaRPr lang="en-US" sz="2500" kern="1200" dirty="0"/>
        </a:p>
      </dsp:txBody>
      <dsp:txXfrm rot="10800000">
        <a:off x="2060440" y="1128"/>
        <a:ext cx="6856558" cy="545265"/>
      </dsp:txXfrm>
    </dsp:sp>
    <dsp:sp modelId="{EC2D3EC0-4D3F-40BE-BEEF-2141BD02A6A6}">
      <dsp:nvSpPr>
        <dsp:cNvPr id="0" name=""/>
        <dsp:cNvSpPr/>
      </dsp:nvSpPr>
      <dsp:spPr>
        <a:xfrm>
          <a:off x="1598601" y="1128"/>
          <a:ext cx="651047" cy="54526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B4A100-1255-445C-ADE5-306AA03BE3BC}">
      <dsp:nvSpPr>
        <dsp:cNvPr id="0" name=""/>
        <dsp:cNvSpPr/>
      </dsp:nvSpPr>
      <dsp:spPr>
        <a:xfrm rot="10800000">
          <a:off x="1897679" y="703471"/>
          <a:ext cx="6992874" cy="54526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447"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Email</a:t>
          </a:r>
          <a:endParaRPr lang="en-US" sz="2500" kern="1200" dirty="0"/>
        </a:p>
      </dsp:txBody>
      <dsp:txXfrm rot="10800000">
        <a:off x="2033995" y="703471"/>
        <a:ext cx="6856558" cy="545265"/>
      </dsp:txXfrm>
    </dsp:sp>
    <dsp:sp modelId="{F18C9299-8D7F-4570-9200-97E88FD55F2C}">
      <dsp:nvSpPr>
        <dsp:cNvPr id="0" name=""/>
        <dsp:cNvSpPr/>
      </dsp:nvSpPr>
      <dsp:spPr>
        <a:xfrm>
          <a:off x="1625046" y="703471"/>
          <a:ext cx="545265" cy="54526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068427-1929-4DDF-973F-CF6F7CDCBD57}">
      <dsp:nvSpPr>
        <dsp:cNvPr id="0" name=""/>
        <dsp:cNvSpPr/>
      </dsp:nvSpPr>
      <dsp:spPr>
        <a:xfrm rot="10800000">
          <a:off x="1897679" y="1405814"/>
          <a:ext cx="6992874" cy="545265"/>
        </a:xfrm>
        <a:prstGeom prst="homePlat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447"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Social Media</a:t>
          </a:r>
          <a:endParaRPr lang="en-US" sz="2500" kern="1200" dirty="0"/>
        </a:p>
      </dsp:txBody>
      <dsp:txXfrm rot="10800000">
        <a:off x="2033995" y="1405814"/>
        <a:ext cx="6856558" cy="545265"/>
      </dsp:txXfrm>
    </dsp:sp>
    <dsp:sp modelId="{3B504A61-A05A-48B0-84AD-CB0D90C26FA0}">
      <dsp:nvSpPr>
        <dsp:cNvPr id="0" name=""/>
        <dsp:cNvSpPr/>
      </dsp:nvSpPr>
      <dsp:spPr>
        <a:xfrm>
          <a:off x="1625046" y="1405814"/>
          <a:ext cx="545265" cy="54526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5E51F3-F6C6-4CE6-BDF1-310AA3514BF3}">
      <dsp:nvSpPr>
        <dsp:cNvPr id="0" name=""/>
        <dsp:cNvSpPr/>
      </dsp:nvSpPr>
      <dsp:spPr>
        <a:xfrm rot="10800000">
          <a:off x="1897679" y="2108157"/>
          <a:ext cx="6992874" cy="54526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447"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Text message</a:t>
          </a:r>
          <a:endParaRPr lang="en-US" sz="2500" kern="1200" dirty="0"/>
        </a:p>
      </dsp:txBody>
      <dsp:txXfrm rot="10800000">
        <a:off x="2033995" y="2108157"/>
        <a:ext cx="6856558" cy="545265"/>
      </dsp:txXfrm>
    </dsp:sp>
    <dsp:sp modelId="{E03FB451-F15E-4499-AF83-43EDD9E02D8B}">
      <dsp:nvSpPr>
        <dsp:cNvPr id="0" name=""/>
        <dsp:cNvSpPr/>
      </dsp:nvSpPr>
      <dsp:spPr>
        <a:xfrm>
          <a:off x="1625046" y="2108157"/>
          <a:ext cx="545265" cy="54526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9000" b="-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E3DDC0-C0EA-473A-8E04-786AD7966E6E}">
      <dsp:nvSpPr>
        <dsp:cNvPr id="0" name=""/>
        <dsp:cNvSpPr/>
      </dsp:nvSpPr>
      <dsp:spPr>
        <a:xfrm rot="10800000">
          <a:off x="1897679" y="2810500"/>
          <a:ext cx="6992874" cy="545265"/>
        </a:xfrm>
        <a:prstGeom prst="homePlat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447"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In-person contact</a:t>
          </a:r>
          <a:endParaRPr lang="en-US" sz="2500" kern="1200" dirty="0"/>
        </a:p>
      </dsp:txBody>
      <dsp:txXfrm rot="10800000">
        <a:off x="2033995" y="2810500"/>
        <a:ext cx="6856558" cy="545265"/>
      </dsp:txXfrm>
    </dsp:sp>
    <dsp:sp modelId="{C08B81E6-A55F-4207-A569-91437BC9279E}">
      <dsp:nvSpPr>
        <dsp:cNvPr id="0" name=""/>
        <dsp:cNvSpPr/>
      </dsp:nvSpPr>
      <dsp:spPr>
        <a:xfrm>
          <a:off x="1625046" y="2810500"/>
          <a:ext cx="545265" cy="545265"/>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22A50F-6BCB-4509-91FE-D52F7F7BCEB6}">
      <dsp:nvSpPr>
        <dsp:cNvPr id="0" name=""/>
        <dsp:cNvSpPr/>
      </dsp:nvSpPr>
      <dsp:spPr>
        <a:xfrm rot="10800000">
          <a:off x="1897679" y="3512844"/>
          <a:ext cx="6992874" cy="54526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447"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Virtual Meetings/Contacts</a:t>
          </a:r>
          <a:endParaRPr lang="en-US" sz="2500" kern="1200" dirty="0"/>
        </a:p>
      </dsp:txBody>
      <dsp:txXfrm rot="10800000">
        <a:off x="2033995" y="3512844"/>
        <a:ext cx="6856558" cy="545265"/>
      </dsp:txXfrm>
    </dsp:sp>
    <dsp:sp modelId="{5F72A4A8-470A-4636-967B-1FB321D47D41}">
      <dsp:nvSpPr>
        <dsp:cNvPr id="0" name=""/>
        <dsp:cNvSpPr/>
      </dsp:nvSpPr>
      <dsp:spPr>
        <a:xfrm>
          <a:off x="1625046" y="3512844"/>
          <a:ext cx="545265" cy="545265"/>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50000" r="-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E2AA3-0E6B-4A76-86F1-A52CEF1171DD}" type="datetimeFigureOut">
              <a:rPr lang="en-US" smtClean="0"/>
              <a:t>2/23/2024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78FB2-CA3E-4C1B-8DA1-414852DFB6A2}" type="slidenum">
              <a:rPr lang="en-US" smtClean="0"/>
              <a:t>‹#›</a:t>
            </a:fld>
            <a:endParaRPr lang="en-US" dirty="0"/>
          </a:p>
        </p:txBody>
      </p:sp>
    </p:spTree>
    <p:extLst>
      <p:ext uri="{BB962C8B-B14F-4D97-AF65-F5344CB8AC3E}">
        <p14:creationId xmlns:p14="http://schemas.microsoft.com/office/powerpoint/2010/main" val="1770111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978FB2-CA3E-4C1B-8DA1-414852DFB6A2}" type="slidenum">
              <a:rPr lang="en-US" smtClean="0"/>
              <a:t>29</a:t>
            </a:fld>
            <a:endParaRPr lang="en-US" dirty="0"/>
          </a:p>
        </p:txBody>
      </p:sp>
    </p:spTree>
    <p:extLst>
      <p:ext uri="{BB962C8B-B14F-4D97-AF65-F5344CB8AC3E}">
        <p14:creationId xmlns:p14="http://schemas.microsoft.com/office/powerpoint/2010/main" val="3923062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978FB2-CA3E-4C1B-8DA1-414852DFB6A2}" type="slidenum">
              <a:rPr lang="en-US" smtClean="0"/>
              <a:t>78</a:t>
            </a:fld>
            <a:endParaRPr lang="en-US" dirty="0"/>
          </a:p>
        </p:txBody>
      </p:sp>
    </p:spTree>
    <p:extLst>
      <p:ext uri="{BB962C8B-B14F-4D97-AF65-F5344CB8AC3E}">
        <p14:creationId xmlns:p14="http://schemas.microsoft.com/office/powerpoint/2010/main" val="4234592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978FB2-CA3E-4C1B-8DA1-414852DFB6A2}" type="slidenum">
              <a:rPr lang="en-US" smtClean="0"/>
              <a:t>103</a:t>
            </a:fld>
            <a:endParaRPr lang="en-US" dirty="0"/>
          </a:p>
        </p:txBody>
      </p:sp>
    </p:spTree>
    <p:extLst>
      <p:ext uri="{BB962C8B-B14F-4D97-AF65-F5344CB8AC3E}">
        <p14:creationId xmlns:p14="http://schemas.microsoft.com/office/powerpoint/2010/main" val="3069156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978FB2-CA3E-4C1B-8DA1-414852DFB6A2}" type="slidenum">
              <a:rPr lang="en-US" smtClean="0"/>
              <a:t>105</a:t>
            </a:fld>
            <a:endParaRPr lang="en-US" dirty="0"/>
          </a:p>
        </p:txBody>
      </p:sp>
    </p:spTree>
    <p:extLst>
      <p:ext uri="{BB962C8B-B14F-4D97-AF65-F5344CB8AC3E}">
        <p14:creationId xmlns:p14="http://schemas.microsoft.com/office/powerpoint/2010/main" val="68575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139885" y="3834062"/>
            <a:ext cx="5572729" cy="2041043"/>
          </a:xfrm>
        </p:spPr>
        <p:txBody>
          <a:bodyPr anchor="b"/>
          <a:lstStyle>
            <a:lvl1pPr algn="l">
              <a:defRPr sz="6000" b="1">
                <a:solidFill>
                  <a:schemeClr val="bg1"/>
                </a:solidFill>
              </a:defRPr>
            </a:lvl1pPr>
          </a:lstStyle>
          <a:p>
            <a:r>
              <a:rPr lang="en-US" dirty="0"/>
              <a:t>Click to edit Master title</a:t>
            </a:r>
          </a:p>
        </p:txBody>
      </p:sp>
      <p:sp>
        <p:nvSpPr>
          <p:cNvPr id="3" name="Subtitle 2"/>
          <p:cNvSpPr>
            <a:spLocks noGrp="1"/>
          </p:cNvSpPr>
          <p:nvPr>
            <p:ph type="subTitle" idx="1" hasCustomPrompt="1"/>
          </p:nvPr>
        </p:nvSpPr>
        <p:spPr>
          <a:xfrm>
            <a:off x="1078273" y="469548"/>
            <a:ext cx="5208608" cy="75004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 PLACEHOLDER</a:t>
            </a:r>
          </a:p>
        </p:txBody>
      </p:sp>
      <p:sp>
        <p:nvSpPr>
          <p:cNvPr id="5" name="Footer Placeholder 4"/>
          <p:cNvSpPr>
            <a:spLocks noGrp="1"/>
          </p:cNvSpPr>
          <p:nvPr>
            <p:ph type="ftr" sz="quarter" idx="11"/>
          </p:nvPr>
        </p:nvSpPr>
        <p:spPr>
          <a:xfrm>
            <a:off x="6446135" y="6263750"/>
            <a:ext cx="4114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4960" y="2294202"/>
            <a:ext cx="3990195" cy="2197026"/>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8614" y="2017429"/>
            <a:ext cx="2375476" cy="1463040"/>
          </a:xfrm>
          <a:prstGeom prst="rect">
            <a:avLst/>
          </a:prstGeom>
        </p:spPr>
      </p:pic>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7"/>
            <a:ext cx="12192000" cy="6861047"/>
          </a:xfrm>
          <a:prstGeom prst="rect">
            <a:avLst/>
          </a:prstGeom>
        </p:spPr>
      </p:pic>
      <p:sp>
        <p:nvSpPr>
          <p:cNvPr id="3" name="Content Placeholder 2"/>
          <p:cNvSpPr>
            <a:spLocks noGrp="1"/>
          </p:cNvSpPr>
          <p:nvPr>
            <p:ph idx="1"/>
          </p:nvPr>
        </p:nvSpPr>
        <p:spPr>
          <a:xfrm>
            <a:off x="838200" y="2118167"/>
            <a:ext cx="10515600" cy="4058796"/>
          </a:xfrm>
        </p:spPr>
        <p:txBody>
          <a:bodyPr/>
          <a:lstStyle>
            <a:lvl1pPr>
              <a:defRPr sz="2400" b="1">
                <a:solidFill>
                  <a:schemeClr val="tx1"/>
                </a:solidFill>
              </a:defRPr>
            </a:lvl1pPr>
            <a:lvl2pPr>
              <a:defRPr sz="2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r>
              <a:rPr lang="en-US" dirty="0"/>
              <a:t>Footer goes here</a:t>
            </a: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pPr/>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
        <p:nvSpPr>
          <p:cNvPr id="16" name="Text Placeholder 14">
            <a:extLst>
              <a:ext uri="{FF2B5EF4-FFF2-40B4-BE49-F238E27FC236}">
                <a16:creationId xmlns:a16="http://schemas.microsoft.com/office/drawing/2014/main" id="{2EEBA5D6-B46D-4790-94CB-3CEB596AB37D}"/>
              </a:ext>
            </a:extLst>
          </p:cNvPr>
          <p:cNvSpPr>
            <a:spLocks noGrp="1"/>
          </p:cNvSpPr>
          <p:nvPr>
            <p:ph type="body" sz="quarter" idx="13"/>
          </p:nvPr>
        </p:nvSpPr>
        <p:spPr>
          <a:xfrm>
            <a:off x="334963" y="384175"/>
            <a:ext cx="9323387" cy="560787"/>
          </a:xfrm>
        </p:spPr>
        <p:txBody>
          <a:bodyPr anchor="ctr">
            <a:normAutofit/>
          </a:bodyPr>
          <a:lstStyle>
            <a:lvl1pPr marL="0" indent="0">
              <a:buNone/>
              <a:defRPr sz="4400" b="1">
                <a:solidFill>
                  <a:schemeClr val="bg1">
                    <a:lumMod val="95000"/>
                  </a:schemeClr>
                </a:solidFill>
                <a:latin typeface="+mj-lt"/>
              </a:defRPr>
            </a:lvl1pPr>
          </a:lstStyle>
          <a:p>
            <a:pPr lvl="0"/>
            <a:endParaRPr lang="en-US" dirty="0"/>
          </a:p>
        </p:txBody>
      </p:sp>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8" name="Date Placeholder 3"/>
          <p:cNvSpPr txBox="1">
            <a:spLocks/>
          </p:cNvSpPr>
          <p:nvPr userDrawn="1"/>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24 April 2017</a:t>
            </a:r>
          </a:p>
        </p:txBody>
      </p:sp>
      <p:sp>
        <p:nvSpPr>
          <p:cNvPr id="2" name="Title 1"/>
          <p:cNvSpPr>
            <a:spLocks noGrp="1"/>
          </p:cNvSpPr>
          <p:nvPr>
            <p:ph type="title"/>
          </p:nvPr>
        </p:nvSpPr>
        <p:spPr>
          <a:xfrm>
            <a:off x="831850" y="1709738"/>
            <a:ext cx="10515600" cy="2852737"/>
          </a:xfrm>
        </p:spPr>
        <p:txBody>
          <a:bodyPr anchor="b"/>
          <a:lstStyle>
            <a:lvl1pPr>
              <a:defRPr sz="6000">
                <a:solidFill>
                  <a:srgbClr val="172169"/>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252FB9-B173-B746-BC64-1AB9D36BCBA0}" type="slidenum">
              <a:rPr lang="en-US" smtClean="0"/>
              <a:t>‹#›</a:t>
            </a:fld>
            <a:endParaRPr lang="en-US" dirty="0"/>
          </a:p>
        </p:txBody>
      </p:sp>
      <p:sp>
        <p:nvSpPr>
          <p:cNvPr id="9" name="Title 1"/>
          <p:cNvSpPr txBox="1">
            <a:spLocks/>
          </p:cNvSpPr>
          <p:nvPr userDrawn="1"/>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3" name="Content Placeholder 2"/>
          <p:cNvSpPr>
            <a:spLocks noGrp="1"/>
          </p:cNvSpPr>
          <p:nvPr>
            <p:ph sz="half" idx="1"/>
          </p:nvPr>
        </p:nvSpPr>
        <p:spPr>
          <a:xfrm>
            <a:off x="838200" y="2157699"/>
            <a:ext cx="5181600" cy="40192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252FB9-B173-B746-BC64-1AB9D36BCBA0}" type="slidenum">
              <a:rPr lang="en-US" smtClean="0"/>
              <a:t>‹#›</a:t>
            </a:fld>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
        <p:nvSpPr>
          <p:cNvPr id="10" name="Text Placeholder 14">
            <a:extLst>
              <a:ext uri="{FF2B5EF4-FFF2-40B4-BE49-F238E27FC236}">
                <a16:creationId xmlns:a16="http://schemas.microsoft.com/office/drawing/2014/main" id="{CFF90F2A-764C-4622-87CB-923B2B02BCE1}"/>
              </a:ext>
            </a:extLst>
          </p:cNvPr>
          <p:cNvSpPr>
            <a:spLocks noGrp="1"/>
          </p:cNvSpPr>
          <p:nvPr>
            <p:ph type="body" sz="quarter" idx="13"/>
          </p:nvPr>
        </p:nvSpPr>
        <p:spPr>
          <a:xfrm>
            <a:off x="334963" y="384175"/>
            <a:ext cx="9323387" cy="560787"/>
          </a:xfrm>
        </p:spPr>
        <p:txBody>
          <a:bodyPr anchor="ctr">
            <a:normAutofit/>
          </a:bodyPr>
          <a:lstStyle>
            <a:lvl1pPr marL="0" indent="0">
              <a:buNone/>
              <a:defRPr sz="4400" b="1">
                <a:solidFill>
                  <a:schemeClr val="bg1">
                    <a:lumMod val="95000"/>
                  </a:schemeClr>
                </a:solidFill>
                <a:latin typeface="+mj-lt"/>
              </a:defRPr>
            </a:lvl1pPr>
          </a:lstStyle>
          <a:p>
            <a:pPr lvl="0"/>
            <a:endParaRPr lang="en-US" dirty="0"/>
          </a:p>
        </p:txBody>
      </p:sp>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5559B67-8852-4C8D-9AC9-40134443E9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3" name="Content Placeholder 3">
            <a:extLst>
              <a:ext uri="{FF2B5EF4-FFF2-40B4-BE49-F238E27FC236}">
                <a16:creationId xmlns:a16="http://schemas.microsoft.com/office/drawing/2014/main" id="{02FDF0DA-200A-4DC5-881F-7A936BD0A869}"/>
              </a:ext>
            </a:extLst>
          </p:cNvPr>
          <p:cNvSpPr>
            <a:spLocks noGrp="1"/>
          </p:cNvSpPr>
          <p:nvPr>
            <p:ph sz="half" idx="2" hasCustomPrompt="1"/>
          </p:nvPr>
        </p:nvSpPr>
        <p:spPr>
          <a:xfrm>
            <a:off x="839788" y="2167467"/>
            <a:ext cx="5157787" cy="4188884"/>
          </a:xfrm>
        </p:spPr>
        <p:txBody>
          <a:bodyPr/>
          <a:lstStyle>
            <a:lvl1pPr>
              <a:defRPr sz="2000" b="1"/>
            </a:lvl1pPr>
            <a:lvl2pPr>
              <a:defRPr sz="1800"/>
            </a:lvl2pPr>
            <a:lvl3pPr>
              <a:defRPr sz="1600"/>
            </a:lvl3pPr>
          </a:lstStyle>
          <a:p>
            <a:pPr lvl="0"/>
            <a:r>
              <a:rPr lang="en-US" dirty="0"/>
              <a:t>Click To Edit Master Text Styles</a:t>
            </a:r>
          </a:p>
          <a:p>
            <a:pPr lvl="1"/>
            <a:r>
              <a:rPr lang="en-US" dirty="0"/>
              <a:t>Second Level</a:t>
            </a:r>
          </a:p>
          <a:p>
            <a:pPr lvl="2"/>
            <a:r>
              <a:rPr lang="en-US" dirty="0"/>
              <a:t>Third Level</a:t>
            </a:r>
          </a:p>
        </p:txBody>
      </p:sp>
      <p:sp>
        <p:nvSpPr>
          <p:cNvPr id="15" name="Content Placeholder 5">
            <a:extLst>
              <a:ext uri="{FF2B5EF4-FFF2-40B4-BE49-F238E27FC236}">
                <a16:creationId xmlns:a16="http://schemas.microsoft.com/office/drawing/2014/main" id="{942E2062-9525-4C25-9F6E-BB86223340B1}"/>
              </a:ext>
            </a:extLst>
          </p:cNvPr>
          <p:cNvSpPr>
            <a:spLocks noGrp="1"/>
          </p:cNvSpPr>
          <p:nvPr>
            <p:ph sz="quarter" idx="4" hasCustomPrompt="1"/>
          </p:nvPr>
        </p:nvSpPr>
        <p:spPr>
          <a:xfrm>
            <a:off x="6172200" y="2167467"/>
            <a:ext cx="5183188" cy="4188884"/>
          </a:xfrm>
        </p:spPr>
        <p:txBody>
          <a:bodyPr/>
          <a:lstStyle>
            <a:lvl1pPr>
              <a:defRPr sz="2000" b="1"/>
            </a:lvl1pPr>
            <a:lvl2pPr>
              <a:defRPr sz="1800"/>
            </a:lvl2pPr>
            <a:lvl3pPr>
              <a:defRPr sz="1600"/>
            </a:lvl3pPr>
          </a:lstStyle>
          <a:p>
            <a:pPr lvl="0"/>
            <a:r>
              <a:rPr lang="en-US" dirty="0"/>
              <a:t>Click To Edit Master Text Styles</a:t>
            </a:r>
          </a:p>
          <a:p>
            <a:pPr lvl="1"/>
            <a:r>
              <a:rPr lang="en-US" dirty="0"/>
              <a:t>Second Level</a:t>
            </a:r>
          </a:p>
          <a:p>
            <a:pPr lvl="2"/>
            <a:r>
              <a:rPr lang="en-US" dirty="0"/>
              <a:t>Third Level</a:t>
            </a:r>
          </a:p>
        </p:txBody>
      </p:sp>
      <p:sp>
        <p:nvSpPr>
          <p:cNvPr id="16" name="Footer Placeholder 7">
            <a:extLst>
              <a:ext uri="{FF2B5EF4-FFF2-40B4-BE49-F238E27FC236}">
                <a16:creationId xmlns:a16="http://schemas.microsoft.com/office/drawing/2014/main" id="{B1982444-674B-4AD2-A698-B00A2AC09AEB}"/>
              </a:ext>
            </a:extLst>
          </p:cNvPr>
          <p:cNvSpPr>
            <a:spLocks noGrp="1"/>
          </p:cNvSpPr>
          <p:nvPr>
            <p:ph type="ftr" sz="quarter" idx="11"/>
          </p:nvPr>
        </p:nvSpPr>
        <p:spPr>
          <a:xfrm>
            <a:off x="4038600" y="6356350"/>
            <a:ext cx="4114800" cy="365125"/>
          </a:xfrm>
        </p:spPr>
        <p:txBody>
          <a:bodyPr/>
          <a:lstStyle/>
          <a:p>
            <a:endParaRPr lang="en-US" dirty="0"/>
          </a:p>
        </p:txBody>
      </p:sp>
      <p:sp>
        <p:nvSpPr>
          <p:cNvPr id="17" name="Slide Number Placeholder 8">
            <a:extLst>
              <a:ext uri="{FF2B5EF4-FFF2-40B4-BE49-F238E27FC236}">
                <a16:creationId xmlns:a16="http://schemas.microsoft.com/office/drawing/2014/main" id="{C2DF5D6F-1F9A-4C7B-B74C-3E0DB741F7EE}"/>
              </a:ext>
            </a:extLst>
          </p:cNvPr>
          <p:cNvSpPr>
            <a:spLocks noGrp="1"/>
          </p:cNvSpPr>
          <p:nvPr>
            <p:ph type="sldNum" sz="quarter" idx="12"/>
          </p:nvPr>
        </p:nvSpPr>
        <p:spPr>
          <a:xfrm>
            <a:off x="8610600" y="6356350"/>
            <a:ext cx="2743200" cy="365125"/>
          </a:xfrm>
        </p:spPr>
        <p:txBody>
          <a:bodyPr/>
          <a:lstStyle/>
          <a:p>
            <a:fld id="{4C252FB9-B173-B746-BC64-1AB9D36BCBA0}" type="slidenum">
              <a:rPr lang="en-US" smtClean="0"/>
              <a:t>‹#›</a:t>
            </a:fld>
            <a:endParaRPr lang="en-US" dirty="0"/>
          </a:p>
        </p:txBody>
      </p:sp>
      <p:pic>
        <p:nvPicPr>
          <p:cNvPr id="18" name="Picture 17">
            <a:extLst>
              <a:ext uri="{FF2B5EF4-FFF2-40B4-BE49-F238E27FC236}">
                <a16:creationId xmlns:a16="http://schemas.microsoft.com/office/drawing/2014/main" id="{5E409204-16CC-44BC-A504-C613D372A8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
        <p:nvSpPr>
          <p:cNvPr id="8" name="Text Placeholder 14">
            <a:extLst>
              <a:ext uri="{FF2B5EF4-FFF2-40B4-BE49-F238E27FC236}">
                <a16:creationId xmlns:a16="http://schemas.microsoft.com/office/drawing/2014/main" id="{FB0E33B6-E833-47DC-9AA0-6D0C2A9B7964}"/>
              </a:ext>
            </a:extLst>
          </p:cNvPr>
          <p:cNvSpPr>
            <a:spLocks noGrp="1"/>
          </p:cNvSpPr>
          <p:nvPr>
            <p:ph type="body" sz="quarter" idx="13"/>
          </p:nvPr>
        </p:nvSpPr>
        <p:spPr>
          <a:xfrm>
            <a:off x="334963" y="384175"/>
            <a:ext cx="9323387" cy="560787"/>
          </a:xfrm>
        </p:spPr>
        <p:txBody>
          <a:bodyPr anchor="ctr">
            <a:normAutofit/>
          </a:bodyPr>
          <a:lstStyle>
            <a:lvl1pPr marL="0" indent="0">
              <a:buNone/>
              <a:defRPr sz="4400" b="1">
                <a:solidFill>
                  <a:schemeClr val="bg1">
                    <a:lumMod val="95000"/>
                  </a:schemeClr>
                </a:solidFill>
                <a:latin typeface="+mj-lt"/>
              </a:defRPr>
            </a:lvl1pPr>
          </a:lstStyle>
          <a:p>
            <a:pPr lvl="0"/>
            <a:endParaRPr lang="en-US" dirty="0"/>
          </a:p>
        </p:txBody>
      </p:sp>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C8B61-BC53-D649-8720-9AF52980927D}" type="datetimeFigureOut">
              <a:rPr lang="en-US" smtClean="0"/>
              <a:t>2/23/2024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dirty="0"/>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10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hyperlink" Target="mailto:james.potts@illinois.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s://youtu.be/YgqKxADVwxI"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4241215"/>
            <a:ext cx="5208608" cy="1766625"/>
          </a:xfrm>
        </p:spPr>
        <p:txBody>
          <a:bodyPr>
            <a:normAutofit fontScale="90000"/>
          </a:bodyPr>
          <a:lstStyle/>
          <a:p>
            <a:r>
              <a:rPr lang="en-US" sz="10700" dirty="0">
                <a:solidFill>
                  <a:schemeClr val="bg1"/>
                </a:solidFill>
                <a:latin typeface="Trebuchet MS" panose="020B0603020202020204" pitchFamily="34" charset="0"/>
              </a:rPr>
              <a:t>IWDS</a:t>
            </a:r>
            <a:br>
              <a:rPr lang="en-US" dirty="0">
                <a:solidFill>
                  <a:schemeClr val="bg1"/>
                </a:solidFill>
                <a:latin typeface="Trebuchet MS" panose="020B0603020202020204" pitchFamily="34" charset="0"/>
              </a:rPr>
            </a:br>
            <a:r>
              <a:rPr lang="en-US" sz="4400" dirty="0">
                <a:solidFill>
                  <a:schemeClr val="bg1"/>
                </a:solidFill>
                <a:latin typeface="Trebuchet MS" panose="020B0603020202020204" pitchFamily="34" charset="0"/>
              </a:rPr>
              <a:t>Illinois Workforce  Development System</a:t>
            </a:r>
          </a:p>
        </p:txBody>
      </p:sp>
      <p:sp>
        <p:nvSpPr>
          <p:cNvPr id="3" name="Subtitle 2"/>
          <p:cNvSpPr>
            <a:spLocks noGrp="1"/>
          </p:cNvSpPr>
          <p:nvPr>
            <p:ph type="subTitle" idx="1"/>
          </p:nvPr>
        </p:nvSpPr>
        <p:spPr>
          <a:xfrm>
            <a:off x="591735" y="469548"/>
            <a:ext cx="6072112" cy="750043"/>
          </a:xfrm>
        </p:spPr>
        <p:txBody>
          <a:bodyPr/>
          <a:lstStyle/>
          <a:p>
            <a:pPr algn="ctr"/>
            <a:r>
              <a:rPr lang="en-US" dirty="0">
                <a:latin typeface="Trebuchet MS" panose="020B0603020202020204" pitchFamily="34" charset="0"/>
              </a:rPr>
              <a:t>1-24-2024</a:t>
            </a:r>
          </a:p>
        </p:txBody>
      </p:sp>
      <p:sp>
        <p:nvSpPr>
          <p:cNvPr id="5" name="Subtitle 2">
            <a:extLst>
              <a:ext uri="{FF2B5EF4-FFF2-40B4-BE49-F238E27FC236}">
                <a16:creationId xmlns:a16="http://schemas.microsoft.com/office/drawing/2014/main" id="{3C9CCF51-CF98-4652-B100-63C28D9A8B0B}"/>
              </a:ext>
            </a:extLst>
          </p:cNvPr>
          <p:cNvSpPr txBox="1">
            <a:spLocks/>
          </p:cNvSpPr>
          <p:nvPr/>
        </p:nvSpPr>
        <p:spPr>
          <a:xfrm>
            <a:off x="4709604" y="6151513"/>
            <a:ext cx="6858000" cy="7064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b="1" dirty="0"/>
              <a:t> </a:t>
            </a:r>
            <a:r>
              <a:rPr lang="en-US" b="1" dirty="0">
                <a:latin typeface="Trebuchet MS" panose="020B0603020202020204" pitchFamily="34" charset="0"/>
              </a:rPr>
              <a:t>Assessment and IEP/ISS</a:t>
            </a:r>
          </a:p>
        </p:txBody>
      </p:sp>
    </p:spTree>
    <p:extLst>
      <p:ext uri="{BB962C8B-B14F-4D97-AF65-F5344CB8AC3E}">
        <p14:creationId xmlns:p14="http://schemas.microsoft.com/office/powerpoint/2010/main" val="14509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77F60E-47AF-4351-B938-D09CCE02ED20}"/>
              </a:ext>
            </a:extLst>
          </p:cNvPr>
          <p:cNvSpPr>
            <a:spLocks noGrp="1"/>
          </p:cNvSpPr>
          <p:nvPr>
            <p:ph idx="1"/>
          </p:nvPr>
        </p:nvSpPr>
        <p:spPr/>
        <p:txBody>
          <a:bodyPr>
            <a:normAutofit/>
          </a:bodyPr>
          <a:lstStyle/>
          <a:p>
            <a:r>
              <a:rPr lang="en-US" altLang="en-US" dirty="0">
                <a:latin typeface="Trebuchet MS" panose="020B0603020202020204" pitchFamily="34" charset="0"/>
                <a:cs typeface="Traditional Arabic" panose="02020603050405020304" pitchFamily="18" charset="-78"/>
              </a:rPr>
              <a:t>For Adult and Dislocated Worker clients, under both the WIOA Legislation and TEGL 19-16 – Guidance on Services Provided through Adult and Dislocated Worker under WIOA – provides guidance on requirements for assessments prior to enrollment in WIOA funded training services.</a:t>
            </a:r>
          </a:p>
          <a:p>
            <a:pPr marL="0" indent="0">
              <a:buNone/>
            </a:pPr>
            <a:endParaRPr lang="en-US" altLang="en-US" sz="800" dirty="0">
              <a:latin typeface="Trebuchet MS" panose="020B0603020202020204" pitchFamily="34" charset="0"/>
              <a:cs typeface="Traditional Arabic" panose="02020603050405020304" pitchFamily="18" charset="-78"/>
            </a:endParaRPr>
          </a:p>
          <a:p>
            <a:r>
              <a:rPr lang="en-US" altLang="en-US" dirty="0">
                <a:latin typeface="Trebuchet MS" panose="020B0603020202020204" pitchFamily="34" charset="0"/>
                <a:cs typeface="Traditional Arabic" panose="02020603050405020304" pitchFamily="18" charset="-78"/>
              </a:rPr>
              <a:t>The OET Career Planning Policy provides very detailed guidance for Adult and Dislocated Worker clients at all stages of WIOA enrollment, including individuals who might only be initially requiring Career Services.  </a:t>
            </a:r>
          </a:p>
          <a:p>
            <a:pPr lvl="1"/>
            <a:endParaRPr lang="en-US" dirty="0"/>
          </a:p>
          <a:p>
            <a:endParaRPr lang="en-US" dirty="0"/>
          </a:p>
        </p:txBody>
      </p:sp>
      <p:sp>
        <p:nvSpPr>
          <p:cNvPr id="3" name="Text Placeholder 2">
            <a:extLst>
              <a:ext uri="{FF2B5EF4-FFF2-40B4-BE49-F238E27FC236}">
                <a16:creationId xmlns:a16="http://schemas.microsoft.com/office/drawing/2014/main" id="{AB248F52-A9B3-45BD-B225-71B56D066CAA}"/>
              </a:ext>
            </a:extLst>
          </p:cNvPr>
          <p:cNvSpPr>
            <a:spLocks noGrp="1"/>
          </p:cNvSpPr>
          <p:nvPr>
            <p:ph type="body" sz="quarter" idx="13"/>
          </p:nvPr>
        </p:nvSpPr>
        <p:spPr/>
        <p:txBody>
          <a:bodyPr>
            <a:noAutofit/>
          </a:bodyPr>
          <a:lstStyle/>
          <a:p>
            <a:r>
              <a:rPr lang="en-US" sz="4000" dirty="0">
                <a:latin typeface="Trebuchet MS" panose="020B0603020202020204" pitchFamily="34" charset="0"/>
              </a:rPr>
              <a:t>WIOA Adult and Dislocated Worker </a:t>
            </a:r>
          </a:p>
        </p:txBody>
      </p:sp>
    </p:spTree>
    <p:extLst>
      <p:ext uri="{BB962C8B-B14F-4D97-AF65-F5344CB8AC3E}">
        <p14:creationId xmlns:p14="http://schemas.microsoft.com/office/powerpoint/2010/main" val="13481231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2477A5-AD3C-4143-90D5-0BAF109176F7}"/>
              </a:ext>
            </a:extLst>
          </p:cNvPr>
          <p:cNvSpPr>
            <a:spLocks noGrp="1"/>
          </p:cNvSpPr>
          <p:nvPr>
            <p:ph idx="1"/>
          </p:nvPr>
        </p:nvSpPr>
        <p:spPr/>
        <p:txBody>
          <a:bodyPr/>
          <a:lstStyle/>
          <a:p>
            <a:pPr marL="0" indent="0">
              <a:buNone/>
            </a:pPr>
            <a:r>
              <a:rPr lang="en-US" dirty="0">
                <a:latin typeface="Trebuchet MS" panose="020B0603020202020204" pitchFamily="34" charset="0"/>
              </a:rPr>
              <a:t>On 3/6/2023, she is being certified as both 1A Adult Low-Income Career and Adult Low Income Training Services:</a:t>
            </a:r>
          </a:p>
        </p:txBody>
      </p:sp>
      <p:sp>
        <p:nvSpPr>
          <p:cNvPr id="3" name="Text Placeholder 2">
            <a:extLst>
              <a:ext uri="{FF2B5EF4-FFF2-40B4-BE49-F238E27FC236}">
                <a16:creationId xmlns:a16="http://schemas.microsoft.com/office/drawing/2014/main" id="{D4DE311C-127D-4800-9F0A-26D0544D72DE}"/>
              </a:ext>
            </a:extLst>
          </p:cNvPr>
          <p:cNvSpPr>
            <a:spLocks noGrp="1"/>
          </p:cNvSpPr>
          <p:nvPr>
            <p:ph type="body" sz="quarter" idx="13"/>
          </p:nvPr>
        </p:nvSpPr>
        <p:spPr/>
        <p:txBody>
          <a:bodyPr>
            <a:normAutofit fontScale="85000" lnSpcReduction="10000"/>
          </a:bodyPr>
          <a:lstStyle/>
          <a:p>
            <a:r>
              <a:rPr lang="en-US" dirty="0">
                <a:latin typeface="Trebuchet MS" panose="020B0603020202020204" pitchFamily="34" charset="0"/>
              </a:rPr>
              <a:t>Adult Low-Income Career and Training</a:t>
            </a:r>
          </a:p>
        </p:txBody>
      </p:sp>
      <p:pic>
        <p:nvPicPr>
          <p:cNvPr id="7" name="Picture 6">
            <a:extLst>
              <a:ext uri="{FF2B5EF4-FFF2-40B4-BE49-F238E27FC236}">
                <a16:creationId xmlns:a16="http://schemas.microsoft.com/office/drawing/2014/main" id="{130D1853-B3D9-435F-8E8A-2AE4A2E31D3D}"/>
              </a:ext>
            </a:extLst>
          </p:cNvPr>
          <p:cNvPicPr>
            <a:picLocks noChangeAspect="1"/>
          </p:cNvPicPr>
          <p:nvPr/>
        </p:nvPicPr>
        <p:blipFill>
          <a:blip r:embed="rId2"/>
          <a:stretch>
            <a:fillRect/>
          </a:stretch>
        </p:blipFill>
        <p:spPr>
          <a:xfrm>
            <a:off x="2517939" y="2952540"/>
            <a:ext cx="6744641" cy="3010320"/>
          </a:xfrm>
          <a:prstGeom prst="rect">
            <a:avLst/>
          </a:prstGeom>
        </p:spPr>
      </p:pic>
      <p:sp>
        <p:nvSpPr>
          <p:cNvPr id="8" name="Left Arrow 4">
            <a:extLst>
              <a:ext uri="{FF2B5EF4-FFF2-40B4-BE49-F238E27FC236}">
                <a16:creationId xmlns:a16="http://schemas.microsoft.com/office/drawing/2014/main" id="{8B032049-1C47-49A6-8A4D-E67F0B1C0262}"/>
              </a:ext>
            </a:extLst>
          </p:cNvPr>
          <p:cNvSpPr/>
          <p:nvPr/>
        </p:nvSpPr>
        <p:spPr>
          <a:xfrm flipV="1">
            <a:off x="9231484" y="5639654"/>
            <a:ext cx="717804" cy="2909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95256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117093-FC24-4AB4-86D3-7C3BDEE50E96}"/>
              </a:ext>
            </a:extLst>
          </p:cNvPr>
          <p:cNvSpPr>
            <a:spLocks noGrp="1"/>
          </p:cNvSpPr>
          <p:nvPr>
            <p:ph idx="1"/>
          </p:nvPr>
        </p:nvSpPr>
        <p:spPr/>
        <p:txBody>
          <a:bodyPr>
            <a:normAutofit/>
          </a:bodyPr>
          <a:lstStyle/>
          <a:p>
            <a:r>
              <a:rPr lang="en-US" sz="2600" dirty="0">
                <a:latin typeface="Trebuchet MS" panose="020B0603020202020204" pitchFamily="34" charset="0"/>
              </a:rPr>
              <a:t>Often it seems Career Planners staff might go through steps with certifying an Adult and/or Dislocated Worker clients up to the training service level in IWDS.</a:t>
            </a:r>
          </a:p>
          <a:p>
            <a:r>
              <a:rPr lang="en-US" sz="2600" dirty="0">
                <a:latin typeface="Trebuchet MS" panose="020B0603020202020204" pitchFamily="34" charset="0"/>
              </a:rPr>
              <a:t>However, it must be understood that the assessment and the IEP must support the enrollment and be completed in-depth, with a mutually agreed upon overall goal (which for Adults and Dislocated Workers must be tied to full-time, self-sustaining employment); realistic and attainable objectives that are used to reach the overall goal; and then a breakout of the services needed to obtain the objectives and overall goal.  </a:t>
            </a:r>
          </a:p>
        </p:txBody>
      </p:sp>
      <p:sp>
        <p:nvSpPr>
          <p:cNvPr id="3" name="Text Placeholder 2">
            <a:extLst>
              <a:ext uri="{FF2B5EF4-FFF2-40B4-BE49-F238E27FC236}">
                <a16:creationId xmlns:a16="http://schemas.microsoft.com/office/drawing/2014/main" id="{FA1A1F0F-73F1-47DA-A3AB-63E63AAA404E}"/>
              </a:ext>
            </a:extLst>
          </p:cNvPr>
          <p:cNvSpPr>
            <a:spLocks noGrp="1"/>
          </p:cNvSpPr>
          <p:nvPr>
            <p:ph type="body" sz="quarter" idx="13"/>
          </p:nvPr>
        </p:nvSpPr>
        <p:spPr/>
        <p:txBody>
          <a:bodyPr>
            <a:normAutofit fontScale="85000" lnSpcReduction="10000"/>
          </a:bodyPr>
          <a:lstStyle/>
          <a:p>
            <a:r>
              <a:rPr lang="en-US" dirty="0">
                <a:latin typeface="Trebuchet MS" panose="020B0603020202020204" pitchFamily="34" charset="0"/>
              </a:rPr>
              <a:t>Examine What is Stated at Certification</a:t>
            </a:r>
          </a:p>
        </p:txBody>
      </p:sp>
    </p:spTree>
    <p:extLst>
      <p:ext uri="{BB962C8B-B14F-4D97-AF65-F5344CB8AC3E}">
        <p14:creationId xmlns:p14="http://schemas.microsoft.com/office/powerpoint/2010/main" val="64861128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A04C09-FAC4-415D-BC8F-2E723BCD5E7C}"/>
              </a:ext>
            </a:extLst>
          </p:cNvPr>
          <p:cNvSpPr>
            <a:spLocks noGrp="1"/>
          </p:cNvSpPr>
          <p:nvPr>
            <p:ph idx="1"/>
          </p:nvPr>
        </p:nvSpPr>
        <p:spPr>
          <a:xfrm>
            <a:off x="838200" y="2118166"/>
            <a:ext cx="10515600" cy="4191193"/>
          </a:xfrm>
        </p:spPr>
        <p:txBody>
          <a:bodyPr>
            <a:normAutofit fontScale="92500" lnSpcReduction="10000"/>
          </a:bodyPr>
          <a:lstStyle/>
          <a:p>
            <a:r>
              <a:rPr lang="en-US" sz="2400" dirty="0">
                <a:latin typeface="Trebuchet MS" panose="020B0603020202020204" pitchFamily="34" charset="0"/>
              </a:rPr>
              <a:t>The new OET Career Planning Policy section 4.2.4 – requires an assessment for all Adults and Dislocated Worker clients, even if the plan is to only receive Career Services alone.</a:t>
            </a:r>
          </a:p>
          <a:p>
            <a:endParaRPr lang="en-US" dirty="0">
              <a:latin typeface="Trebuchet MS" panose="020B0603020202020204" pitchFamily="34" charset="0"/>
            </a:endParaRPr>
          </a:p>
          <a:p>
            <a:r>
              <a:rPr lang="en-US" sz="2400" dirty="0">
                <a:latin typeface="Trebuchet MS" panose="020B0603020202020204" pitchFamily="34" charset="0"/>
              </a:rPr>
              <a:t>If the Adult and/or Dislocated Worker is going to receive both Career and Training Services, then a full-blown assessment must be completed.</a:t>
            </a:r>
          </a:p>
          <a:p>
            <a:endParaRPr lang="en-US" sz="2400" dirty="0">
              <a:latin typeface="Trebuchet MS" panose="020B0603020202020204" pitchFamily="34" charset="0"/>
            </a:endParaRPr>
          </a:p>
          <a:p>
            <a:r>
              <a:rPr lang="en-US" sz="2400" dirty="0">
                <a:latin typeface="Trebuchet MS" panose="020B0603020202020204" pitchFamily="34" charset="0"/>
              </a:rPr>
              <a:t>Then results of the assessment are the basis for developing the Individual Employment Plan (IEP). The Career Planning Policy States:  </a:t>
            </a:r>
            <a:r>
              <a:rPr lang="en-US" sz="2400" i="1" dirty="0">
                <a:latin typeface="Trebuchet MS" panose="020B0603020202020204" pitchFamily="34" charset="0"/>
              </a:rPr>
              <a:t>The IEP, which is an individualized career service, is required to be one of the first services provided to a WIOA Title IB Adult or Dislocated Worker participant since it describes the ongoing strategy for the participant to achieve their goals</a:t>
            </a:r>
            <a:r>
              <a:rPr lang="en-US" sz="2400" dirty="0">
                <a:latin typeface="Trebuchet MS" panose="020B0603020202020204" pitchFamily="34" charset="0"/>
              </a:rPr>
              <a:t>.”  </a:t>
            </a:r>
          </a:p>
          <a:p>
            <a:endParaRPr lang="en-US" dirty="0"/>
          </a:p>
        </p:txBody>
      </p:sp>
      <p:sp>
        <p:nvSpPr>
          <p:cNvPr id="3" name="Text Placeholder 2">
            <a:extLst>
              <a:ext uri="{FF2B5EF4-FFF2-40B4-BE49-F238E27FC236}">
                <a16:creationId xmlns:a16="http://schemas.microsoft.com/office/drawing/2014/main" id="{F2E59487-AF85-44C2-857E-B9D8C249D4C8}"/>
              </a:ext>
            </a:extLst>
          </p:cNvPr>
          <p:cNvSpPr>
            <a:spLocks noGrp="1"/>
          </p:cNvSpPr>
          <p:nvPr>
            <p:ph type="body" sz="quarter" idx="13"/>
          </p:nvPr>
        </p:nvSpPr>
        <p:spPr/>
        <p:txBody>
          <a:bodyPr>
            <a:noAutofit/>
          </a:bodyPr>
          <a:lstStyle/>
          <a:p>
            <a:r>
              <a:rPr lang="en-US" sz="4000" dirty="0">
                <a:latin typeface="Trebuchet MS" panose="020B0603020202020204" pitchFamily="34" charset="0"/>
              </a:rPr>
              <a:t>Assessment Requirements</a:t>
            </a:r>
          </a:p>
        </p:txBody>
      </p:sp>
    </p:spTree>
    <p:extLst>
      <p:ext uri="{BB962C8B-B14F-4D97-AF65-F5344CB8AC3E}">
        <p14:creationId xmlns:p14="http://schemas.microsoft.com/office/powerpoint/2010/main" val="1934969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DE369E-53E0-4771-917F-77E39BA6CE61}"/>
              </a:ext>
            </a:extLst>
          </p:cNvPr>
          <p:cNvSpPr>
            <a:spLocks noGrp="1"/>
          </p:cNvSpPr>
          <p:nvPr>
            <p:ph idx="1"/>
          </p:nvPr>
        </p:nvSpPr>
        <p:spPr>
          <a:xfrm>
            <a:off x="502920" y="2752077"/>
            <a:ext cx="2080260" cy="3009531"/>
          </a:xfrm>
        </p:spPr>
        <p:txBody>
          <a:bodyPr>
            <a:normAutofit lnSpcReduction="10000"/>
          </a:bodyPr>
          <a:lstStyle/>
          <a:p>
            <a:pPr marL="0" indent="0">
              <a:buNone/>
            </a:pPr>
            <a:r>
              <a:rPr lang="en-US" sz="2000" dirty="0"/>
              <a:t>Under the new WIOA Service Matrix for an Adult and/or Dislocated Worker, there are a couple of similar assessment services, those are:    </a:t>
            </a:r>
          </a:p>
        </p:txBody>
      </p:sp>
      <p:sp>
        <p:nvSpPr>
          <p:cNvPr id="3" name="Text Placeholder 2">
            <a:extLst>
              <a:ext uri="{FF2B5EF4-FFF2-40B4-BE49-F238E27FC236}">
                <a16:creationId xmlns:a16="http://schemas.microsoft.com/office/drawing/2014/main" id="{AE3612A1-9F60-4CAE-B0ED-56855F8DCD5A}"/>
              </a:ext>
            </a:extLst>
          </p:cNvPr>
          <p:cNvSpPr>
            <a:spLocks noGrp="1"/>
          </p:cNvSpPr>
          <p:nvPr>
            <p:ph type="body" sz="quarter" idx="13"/>
          </p:nvPr>
        </p:nvSpPr>
        <p:spPr/>
        <p:txBody>
          <a:bodyPr>
            <a:normAutofit fontScale="85000" lnSpcReduction="10000"/>
          </a:bodyPr>
          <a:lstStyle/>
          <a:p>
            <a:r>
              <a:rPr lang="en-US" dirty="0">
                <a:latin typeface="Trebuchet MS" panose="020B0603020202020204" pitchFamily="34" charset="0"/>
              </a:rPr>
              <a:t>Different Types of Assessment Services</a:t>
            </a:r>
          </a:p>
        </p:txBody>
      </p:sp>
      <p:pic>
        <p:nvPicPr>
          <p:cNvPr id="5" name="Picture 4">
            <a:extLst>
              <a:ext uri="{FF2B5EF4-FFF2-40B4-BE49-F238E27FC236}">
                <a16:creationId xmlns:a16="http://schemas.microsoft.com/office/drawing/2014/main" id="{5C2FE15D-BE71-4CAA-919A-6C6B1AFF594E}"/>
              </a:ext>
            </a:extLst>
          </p:cNvPr>
          <p:cNvPicPr>
            <a:picLocks noChangeAspect="1"/>
          </p:cNvPicPr>
          <p:nvPr/>
        </p:nvPicPr>
        <p:blipFill>
          <a:blip r:embed="rId3"/>
          <a:stretch>
            <a:fillRect/>
          </a:stretch>
        </p:blipFill>
        <p:spPr>
          <a:xfrm>
            <a:off x="2512127" y="2084145"/>
            <a:ext cx="4624003" cy="4420671"/>
          </a:xfrm>
          <a:prstGeom prst="rect">
            <a:avLst/>
          </a:prstGeom>
        </p:spPr>
      </p:pic>
      <p:pic>
        <p:nvPicPr>
          <p:cNvPr id="7" name="Picture 6">
            <a:extLst>
              <a:ext uri="{FF2B5EF4-FFF2-40B4-BE49-F238E27FC236}">
                <a16:creationId xmlns:a16="http://schemas.microsoft.com/office/drawing/2014/main" id="{82E0E24E-6F7D-4128-9619-0ED583916AE2}"/>
              </a:ext>
            </a:extLst>
          </p:cNvPr>
          <p:cNvPicPr>
            <a:picLocks noChangeAspect="1"/>
          </p:cNvPicPr>
          <p:nvPr/>
        </p:nvPicPr>
        <p:blipFill>
          <a:blip r:embed="rId4"/>
          <a:stretch>
            <a:fillRect/>
          </a:stretch>
        </p:blipFill>
        <p:spPr>
          <a:xfrm>
            <a:off x="7065077" y="2118168"/>
            <a:ext cx="4624003" cy="4420672"/>
          </a:xfrm>
          <a:prstGeom prst="rect">
            <a:avLst/>
          </a:prstGeom>
        </p:spPr>
      </p:pic>
      <p:sp>
        <p:nvSpPr>
          <p:cNvPr id="4" name="Left Arrow 4">
            <a:extLst>
              <a:ext uri="{FF2B5EF4-FFF2-40B4-BE49-F238E27FC236}">
                <a16:creationId xmlns:a16="http://schemas.microsoft.com/office/drawing/2014/main" id="{B4DEDF61-B87E-7585-8D9A-60B2B54109DB}"/>
              </a:ext>
            </a:extLst>
          </p:cNvPr>
          <p:cNvSpPr/>
          <p:nvPr/>
        </p:nvSpPr>
        <p:spPr>
          <a:xfrm rot="10800000" flipV="1">
            <a:off x="2689931" y="3309151"/>
            <a:ext cx="565591" cy="23969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Left Arrow 4">
            <a:extLst>
              <a:ext uri="{FF2B5EF4-FFF2-40B4-BE49-F238E27FC236}">
                <a16:creationId xmlns:a16="http://schemas.microsoft.com/office/drawing/2014/main" id="{79395F35-BAB9-A120-9B24-8955C61E0815}"/>
              </a:ext>
            </a:extLst>
          </p:cNvPr>
          <p:cNvSpPr/>
          <p:nvPr/>
        </p:nvSpPr>
        <p:spPr>
          <a:xfrm rot="10800000" flipV="1">
            <a:off x="7618518" y="3429000"/>
            <a:ext cx="565591" cy="23969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40567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D4EBE1-B8F1-4D30-9B48-C46055A4A723}"/>
              </a:ext>
            </a:extLst>
          </p:cNvPr>
          <p:cNvSpPr>
            <a:spLocks noGrp="1"/>
          </p:cNvSpPr>
          <p:nvPr>
            <p:ph idx="1"/>
          </p:nvPr>
        </p:nvSpPr>
        <p:spPr>
          <a:xfrm>
            <a:off x="838200" y="2118167"/>
            <a:ext cx="5059680" cy="4058796"/>
          </a:xfrm>
        </p:spPr>
        <p:txBody>
          <a:bodyPr>
            <a:normAutofit lnSpcReduction="10000"/>
          </a:bodyPr>
          <a:lstStyle/>
          <a:p>
            <a:pPr marL="0" indent="0">
              <a:buNone/>
            </a:pPr>
            <a:endParaRPr lang="en-US" dirty="0"/>
          </a:p>
          <a:p>
            <a:pPr marL="0" indent="0">
              <a:buNone/>
            </a:pPr>
            <a:r>
              <a:rPr lang="en-US" dirty="0">
                <a:latin typeface="Trebuchet MS" panose="020B0603020202020204" pitchFamily="34" charset="0"/>
              </a:rPr>
              <a:t>A recommendation would be, for an Adult and/or Dislocated Worker client, that the plan at the initial assessment is that the client will only need WIOA </a:t>
            </a:r>
            <a:r>
              <a:rPr lang="en-US" dirty="0">
                <a:highlight>
                  <a:srgbClr val="FFFF00"/>
                </a:highlight>
                <a:latin typeface="Trebuchet MS" panose="020B0603020202020204" pitchFamily="34" charset="0"/>
              </a:rPr>
              <a:t>Career Services</a:t>
            </a:r>
            <a:r>
              <a:rPr lang="en-US" dirty="0">
                <a:latin typeface="Trebuchet MS" panose="020B0603020202020204" pitchFamily="34" charset="0"/>
              </a:rPr>
              <a:t> to obtain full-time, self-sustaining employment, then the service of “</a:t>
            </a:r>
            <a:r>
              <a:rPr lang="en-US" u="sng" dirty="0">
                <a:latin typeface="Trebuchet MS" panose="020B0603020202020204" pitchFamily="34" charset="0"/>
              </a:rPr>
              <a:t>Initial Assessment of Skill Levels &amp; Other Services Needs</a:t>
            </a:r>
            <a:r>
              <a:rPr lang="en-US" dirty="0">
                <a:latin typeface="Trebuchet MS" panose="020B0603020202020204" pitchFamily="34" charset="0"/>
              </a:rPr>
              <a:t>” would be appropriate to document as the service.   </a:t>
            </a:r>
          </a:p>
        </p:txBody>
      </p:sp>
      <p:sp>
        <p:nvSpPr>
          <p:cNvPr id="3" name="Text Placeholder 2">
            <a:extLst>
              <a:ext uri="{FF2B5EF4-FFF2-40B4-BE49-F238E27FC236}">
                <a16:creationId xmlns:a16="http://schemas.microsoft.com/office/drawing/2014/main" id="{96E71356-E1FE-481A-99DC-EB57909B1C27}"/>
              </a:ext>
            </a:extLst>
          </p:cNvPr>
          <p:cNvSpPr>
            <a:spLocks noGrp="1"/>
          </p:cNvSpPr>
          <p:nvPr>
            <p:ph type="body" sz="quarter" idx="13"/>
          </p:nvPr>
        </p:nvSpPr>
        <p:spPr/>
        <p:txBody>
          <a:bodyPr>
            <a:normAutofit fontScale="85000" lnSpcReduction="10000"/>
          </a:bodyPr>
          <a:lstStyle/>
          <a:p>
            <a:r>
              <a:rPr lang="en-US" dirty="0">
                <a:latin typeface="Trebuchet MS" panose="020B0603020202020204" pitchFamily="34" charset="0"/>
              </a:rPr>
              <a:t>Different Types of Assessment Services</a:t>
            </a:r>
          </a:p>
        </p:txBody>
      </p:sp>
      <p:pic>
        <p:nvPicPr>
          <p:cNvPr id="4" name="Picture 3">
            <a:extLst>
              <a:ext uri="{FF2B5EF4-FFF2-40B4-BE49-F238E27FC236}">
                <a16:creationId xmlns:a16="http://schemas.microsoft.com/office/drawing/2014/main" id="{FB6DDE36-63FA-4A3E-9239-A5CA9FE2E94A}"/>
              </a:ext>
            </a:extLst>
          </p:cNvPr>
          <p:cNvPicPr>
            <a:picLocks noChangeAspect="1"/>
          </p:cNvPicPr>
          <p:nvPr/>
        </p:nvPicPr>
        <p:blipFill>
          <a:blip r:embed="rId2"/>
          <a:stretch>
            <a:fillRect/>
          </a:stretch>
        </p:blipFill>
        <p:spPr>
          <a:xfrm>
            <a:off x="5897880" y="1623060"/>
            <a:ext cx="6069330" cy="4850765"/>
          </a:xfrm>
          <a:prstGeom prst="rect">
            <a:avLst/>
          </a:prstGeom>
        </p:spPr>
      </p:pic>
      <p:sp>
        <p:nvSpPr>
          <p:cNvPr id="5" name="Left Arrow 4">
            <a:extLst>
              <a:ext uri="{FF2B5EF4-FFF2-40B4-BE49-F238E27FC236}">
                <a16:creationId xmlns:a16="http://schemas.microsoft.com/office/drawing/2014/main" id="{3BC18C9A-CBB6-43CC-83CA-68066989BC01}"/>
              </a:ext>
            </a:extLst>
          </p:cNvPr>
          <p:cNvSpPr/>
          <p:nvPr/>
        </p:nvSpPr>
        <p:spPr>
          <a:xfrm rot="19854838" flipV="1">
            <a:off x="9683815" y="2688491"/>
            <a:ext cx="717804" cy="2909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29786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9C79B6-0EDB-49D7-8B60-BC7C02C779AD}"/>
              </a:ext>
            </a:extLst>
          </p:cNvPr>
          <p:cNvSpPr>
            <a:spLocks noGrp="1"/>
          </p:cNvSpPr>
          <p:nvPr>
            <p:ph idx="1"/>
          </p:nvPr>
        </p:nvSpPr>
        <p:spPr>
          <a:xfrm>
            <a:off x="838200" y="2118167"/>
            <a:ext cx="4385310" cy="4058796"/>
          </a:xfrm>
        </p:spPr>
        <p:txBody>
          <a:bodyPr>
            <a:normAutofit/>
          </a:bodyPr>
          <a:lstStyle/>
          <a:p>
            <a:pPr marL="0" indent="0">
              <a:buNone/>
            </a:pPr>
            <a:r>
              <a:rPr lang="en-US" dirty="0">
                <a:latin typeface="Trebuchet MS" panose="020B0603020202020204" pitchFamily="34" charset="0"/>
              </a:rPr>
              <a:t>Where an Adult and/or Dislocated Worker client will need WIOA </a:t>
            </a:r>
            <a:r>
              <a:rPr lang="en-US" dirty="0">
                <a:highlight>
                  <a:srgbClr val="FFFF00"/>
                </a:highlight>
                <a:latin typeface="Trebuchet MS" panose="020B0603020202020204" pitchFamily="34" charset="0"/>
              </a:rPr>
              <a:t>Training Services</a:t>
            </a:r>
            <a:r>
              <a:rPr lang="en-US" dirty="0">
                <a:latin typeface="Trebuchet MS" panose="020B0603020202020204" pitchFamily="34" charset="0"/>
              </a:rPr>
              <a:t> to regain full-time, self-sustaining employment, then a much more in-depth assessment will be needed to then the service of “</a:t>
            </a:r>
            <a:r>
              <a:rPr lang="en-US" u="sng" dirty="0">
                <a:latin typeface="Trebuchet MS" panose="020B0603020202020204" pitchFamily="34" charset="0"/>
              </a:rPr>
              <a:t>Comprehensive and Specialized Assessment” </a:t>
            </a:r>
            <a:r>
              <a:rPr lang="en-US" dirty="0">
                <a:latin typeface="Trebuchet MS" panose="020B0603020202020204" pitchFamily="34" charset="0"/>
              </a:rPr>
              <a:t>would be the appropriate service to record.</a:t>
            </a:r>
          </a:p>
          <a:p>
            <a:endParaRPr lang="en-US" dirty="0"/>
          </a:p>
        </p:txBody>
      </p:sp>
      <p:sp>
        <p:nvSpPr>
          <p:cNvPr id="3" name="Text Placeholder 2">
            <a:extLst>
              <a:ext uri="{FF2B5EF4-FFF2-40B4-BE49-F238E27FC236}">
                <a16:creationId xmlns:a16="http://schemas.microsoft.com/office/drawing/2014/main" id="{99B414EB-43FF-4944-9333-AD905779076E}"/>
              </a:ext>
            </a:extLst>
          </p:cNvPr>
          <p:cNvSpPr>
            <a:spLocks noGrp="1"/>
          </p:cNvSpPr>
          <p:nvPr>
            <p:ph type="body" sz="quarter" idx="13"/>
          </p:nvPr>
        </p:nvSpPr>
        <p:spPr/>
        <p:txBody>
          <a:bodyPr>
            <a:normAutofit fontScale="85000" lnSpcReduction="10000"/>
          </a:bodyPr>
          <a:lstStyle/>
          <a:p>
            <a:r>
              <a:rPr lang="en-US" dirty="0">
                <a:latin typeface="Trebuchet MS" panose="020B0603020202020204" pitchFamily="34" charset="0"/>
              </a:rPr>
              <a:t>Different Type of Assessment Services</a:t>
            </a:r>
          </a:p>
        </p:txBody>
      </p:sp>
      <p:pic>
        <p:nvPicPr>
          <p:cNvPr id="4" name="Picture 3">
            <a:extLst>
              <a:ext uri="{FF2B5EF4-FFF2-40B4-BE49-F238E27FC236}">
                <a16:creationId xmlns:a16="http://schemas.microsoft.com/office/drawing/2014/main" id="{83847143-C5D7-4D22-8577-B82856D16568}"/>
              </a:ext>
            </a:extLst>
          </p:cNvPr>
          <p:cNvPicPr>
            <a:picLocks noChangeAspect="1"/>
          </p:cNvPicPr>
          <p:nvPr/>
        </p:nvPicPr>
        <p:blipFill>
          <a:blip r:embed="rId3"/>
          <a:stretch>
            <a:fillRect/>
          </a:stretch>
        </p:blipFill>
        <p:spPr>
          <a:xfrm>
            <a:off x="5406390" y="1554480"/>
            <a:ext cx="6309360" cy="4919345"/>
          </a:xfrm>
          <a:prstGeom prst="rect">
            <a:avLst/>
          </a:prstGeom>
        </p:spPr>
      </p:pic>
      <p:sp>
        <p:nvSpPr>
          <p:cNvPr id="5" name="Left Arrow 4">
            <a:extLst>
              <a:ext uri="{FF2B5EF4-FFF2-40B4-BE49-F238E27FC236}">
                <a16:creationId xmlns:a16="http://schemas.microsoft.com/office/drawing/2014/main" id="{1CCDDD7E-0E2B-4490-A43F-799C7CBD146E}"/>
              </a:ext>
            </a:extLst>
          </p:cNvPr>
          <p:cNvSpPr/>
          <p:nvPr/>
        </p:nvSpPr>
        <p:spPr>
          <a:xfrm rot="19854838" flipV="1">
            <a:off x="9683815" y="2688491"/>
            <a:ext cx="717804" cy="2909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949168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F9A35D-16AA-4F3F-A757-8ED042FB99B8}"/>
              </a:ext>
            </a:extLst>
          </p:cNvPr>
          <p:cNvSpPr>
            <a:spLocks noGrp="1"/>
          </p:cNvSpPr>
          <p:nvPr>
            <p:ph idx="1"/>
          </p:nvPr>
        </p:nvSpPr>
        <p:spPr/>
        <p:txBody>
          <a:bodyPr>
            <a:normAutofit fontScale="92500"/>
          </a:bodyPr>
          <a:lstStyle/>
          <a:p>
            <a:r>
              <a:rPr lang="en-US" sz="2600" dirty="0">
                <a:latin typeface="Trebuchet MS" panose="020B0603020202020204" pitchFamily="34" charset="0"/>
              </a:rPr>
              <a:t>It is important to understand that IWDS internal logic requires the service of “Development of an IEP” for any Adult or Dislocated Worker who will receive WIOA funded training.  </a:t>
            </a:r>
          </a:p>
          <a:p>
            <a:r>
              <a:rPr lang="en-US" sz="2600" dirty="0">
                <a:latin typeface="Trebuchet MS" panose="020B0603020202020204" pitchFamily="34" charset="0"/>
              </a:rPr>
              <a:t>The new OET Career Planning Policy section 4.2.5 – Individual Employment Plan (IEP) and Individual Service Strategy (ISS); under paragraph 4., provides direction that, “</a:t>
            </a:r>
            <a:r>
              <a:rPr lang="en-US" sz="2600" i="1" dirty="0">
                <a:latin typeface="Trebuchet MS" panose="020B0603020202020204" pitchFamily="34" charset="0"/>
              </a:rPr>
              <a:t>The IEP, which is an individualized career service, is required to be one of the first services provided to a WIOA Title IB Adult or Dislocated Worker participant since it describes the ongoing strategy for the participant to achieve their goals</a:t>
            </a:r>
            <a:r>
              <a:rPr lang="en-US" sz="2600" dirty="0">
                <a:latin typeface="Trebuchet MS" panose="020B0603020202020204" pitchFamily="34" charset="0"/>
              </a:rPr>
              <a:t>.”  </a:t>
            </a:r>
          </a:p>
          <a:p>
            <a:r>
              <a:rPr lang="en-US" sz="2600" dirty="0">
                <a:latin typeface="Trebuchet MS" panose="020B0603020202020204" pitchFamily="34" charset="0"/>
              </a:rPr>
              <a:t>Within IWDS, the actual service is titled “Development of an IEP”.</a:t>
            </a:r>
          </a:p>
        </p:txBody>
      </p:sp>
      <p:sp>
        <p:nvSpPr>
          <p:cNvPr id="3" name="Text Placeholder 2">
            <a:extLst>
              <a:ext uri="{FF2B5EF4-FFF2-40B4-BE49-F238E27FC236}">
                <a16:creationId xmlns:a16="http://schemas.microsoft.com/office/drawing/2014/main" id="{DE090AF3-DFC5-4E07-9EDA-773CA0D1CC65}"/>
              </a:ext>
            </a:extLst>
          </p:cNvPr>
          <p:cNvSpPr>
            <a:spLocks noGrp="1"/>
          </p:cNvSpPr>
          <p:nvPr>
            <p:ph type="body" sz="quarter" idx="13"/>
          </p:nvPr>
        </p:nvSpPr>
        <p:spPr/>
        <p:txBody>
          <a:bodyPr>
            <a:noAutofit/>
          </a:bodyPr>
          <a:lstStyle/>
          <a:p>
            <a:r>
              <a:rPr lang="en-US" sz="4000" dirty="0">
                <a:latin typeface="Trebuchet MS" panose="020B0603020202020204" pitchFamily="34" charset="0"/>
              </a:rPr>
              <a:t>Internal IWDS Logic Related to IEP  </a:t>
            </a:r>
          </a:p>
        </p:txBody>
      </p:sp>
    </p:spTree>
    <p:extLst>
      <p:ext uri="{BB962C8B-B14F-4D97-AF65-F5344CB8AC3E}">
        <p14:creationId xmlns:p14="http://schemas.microsoft.com/office/powerpoint/2010/main" val="11403652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FDB5A9-1E38-4BB1-B906-EE975ED26242}"/>
              </a:ext>
            </a:extLst>
          </p:cNvPr>
          <p:cNvSpPr>
            <a:spLocks noGrp="1"/>
          </p:cNvSpPr>
          <p:nvPr>
            <p:ph idx="1"/>
          </p:nvPr>
        </p:nvSpPr>
        <p:spPr/>
        <p:txBody>
          <a:bodyPr>
            <a:normAutofit/>
          </a:bodyPr>
          <a:lstStyle/>
          <a:p>
            <a:pPr marL="0" indent="0">
              <a:buNone/>
            </a:pPr>
            <a:r>
              <a:rPr lang="en-US" dirty="0">
                <a:latin typeface="Trebuchet MS" panose="020B0603020202020204" pitchFamily="34" charset="0"/>
              </a:rPr>
              <a:t>For this example, the first service we will record will be the “Development of an IEP”; we need to move forward by clicking on either “Add Enrolled Service”:</a:t>
            </a:r>
          </a:p>
        </p:txBody>
      </p:sp>
      <p:sp>
        <p:nvSpPr>
          <p:cNvPr id="3" name="Text Placeholder 2">
            <a:extLst>
              <a:ext uri="{FF2B5EF4-FFF2-40B4-BE49-F238E27FC236}">
                <a16:creationId xmlns:a16="http://schemas.microsoft.com/office/drawing/2014/main" id="{7EF941AD-C544-410A-80F2-5B36C24482EF}"/>
              </a:ext>
            </a:extLst>
          </p:cNvPr>
          <p:cNvSpPr>
            <a:spLocks noGrp="1"/>
          </p:cNvSpPr>
          <p:nvPr>
            <p:ph type="body" sz="quarter" idx="13"/>
          </p:nvPr>
        </p:nvSpPr>
        <p:spPr/>
        <p:txBody>
          <a:bodyPr>
            <a:noAutofit/>
          </a:bodyPr>
          <a:lstStyle/>
          <a:p>
            <a:r>
              <a:rPr lang="en-US" sz="4000" dirty="0">
                <a:latin typeface="Trebuchet MS" panose="020B0603020202020204" pitchFamily="34" charset="0"/>
              </a:rPr>
              <a:t>Enrollment in Services</a:t>
            </a:r>
          </a:p>
        </p:txBody>
      </p:sp>
      <p:pic>
        <p:nvPicPr>
          <p:cNvPr id="6" name="Picture 5">
            <a:extLst>
              <a:ext uri="{FF2B5EF4-FFF2-40B4-BE49-F238E27FC236}">
                <a16:creationId xmlns:a16="http://schemas.microsoft.com/office/drawing/2014/main" id="{6E1DD5F9-8A54-4EBA-A326-45836B1509DD}"/>
              </a:ext>
            </a:extLst>
          </p:cNvPr>
          <p:cNvPicPr>
            <a:picLocks noChangeAspect="1"/>
          </p:cNvPicPr>
          <p:nvPr/>
        </p:nvPicPr>
        <p:blipFill>
          <a:blip r:embed="rId2"/>
          <a:stretch>
            <a:fillRect/>
          </a:stretch>
        </p:blipFill>
        <p:spPr>
          <a:xfrm>
            <a:off x="2075392" y="3429000"/>
            <a:ext cx="7582958" cy="2747963"/>
          </a:xfrm>
          <a:prstGeom prst="rect">
            <a:avLst/>
          </a:prstGeom>
        </p:spPr>
      </p:pic>
      <p:sp>
        <p:nvSpPr>
          <p:cNvPr id="9" name="Left Arrow 4">
            <a:extLst>
              <a:ext uri="{FF2B5EF4-FFF2-40B4-BE49-F238E27FC236}">
                <a16:creationId xmlns:a16="http://schemas.microsoft.com/office/drawing/2014/main" id="{F8CC711A-6AFB-4524-9E4B-18D5DACA1B3D}"/>
              </a:ext>
            </a:extLst>
          </p:cNvPr>
          <p:cNvSpPr/>
          <p:nvPr/>
        </p:nvSpPr>
        <p:spPr>
          <a:xfrm rot="10800000" flipV="1">
            <a:off x="4149837" y="4251485"/>
            <a:ext cx="717804" cy="2909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Left Arrow 4">
            <a:extLst>
              <a:ext uri="{FF2B5EF4-FFF2-40B4-BE49-F238E27FC236}">
                <a16:creationId xmlns:a16="http://schemas.microsoft.com/office/drawing/2014/main" id="{AE76473F-4B6F-4FD9-8C54-CFC49CC1B3EB}"/>
              </a:ext>
            </a:extLst>
          </p:cNvPr>
          <p:cNvSpPr/>
          <p:nvPr/>
        </p:nvSpPr>
        <p:spPr>
          <a:xfrm rot="10800000" flipV="1">
            <a:off x="4124674" y="5707809"/>
            <a:ext cx="717804" cy="2909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96549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D01509-437B-4B39-A37B-21A6E7B4B8C5}"/>
              </a:ext>
            </a:extLst>
          </p:cNvPr>
          <p:cNvSpPr>
            <a:spLocks noGrp="1"/>
          </p:cNvSpPr>
          <p:nvPr>
            <p:ph sz="half" idx="2"/>
          </p:nvPr>
        </p:nvSpPr>
        <p:spPr>
          <a:xfrm>
            <a:off x="839789" y="2167467"/>
            <a:ext cx="4448174" cy="4188884"/>
          </a:xfrm>
        </p:spPr>
        <p:txBody>
          <a:bodyPr>
            <a:normAutofit lnSpcReduction="10000"/>
          </a:bodyPr>
          <a:lstStyle/>
          <a:p>
            <a:r>
              <a:rPr lang="en-US" dirty="0">
                <a:latin typeface="Trebuchet MS" panose="020B0603020202020204" pitchFamily="34" charset="0"/>
              </a:rPr>
              <a:t>Like many services, the “Development of an IEP” is a same day service, meaning it must be closed on the date it was opened.</a:t>
            </a:r>
          </a:p>
          <a:p>
            <a:r>
              <a:rPr lang="en-US" dirty="0">
                <a:latin typeface="Trebuchet MS" panose="020B0603020202020204" pitchFamily="34" charset="0"/>
              </a:rPr>
              <a:t>In some services, weekly hours are required even on the same day service of “Development of an IEP”; the time can be estimated on the time it had taken to conduct the assessment and IEP.    </a:t>
            </a:r>
          </a:p>
          <a:p>
            <a:r>
              <a:rPr lang="en-US" dirty="0">
                <a:latin typeface="Trebuchet MS" panose="020B0603020202020204" pitchFamily="34" charset="0"/>
              </a:rPr>
              <a:t>When a same day service is “Saved”, it will require the same day service case note.</a:t>
            </a:r>
          </a:p>
        </p:txBody>
      </p:sp>
      <p:pic>
        <p:nvPicPr>
          <p:cNvPr id="9" name="Content Placeholder 8">
            <a:extLst>
              <a:ext uri="{FF2B5EF4-FFF2-40B4-BE49-F238E27FC236}">
                <a16:creationId xmlns:a16="http://schemas.microsoft.com/office/drawing/2014/main" id="{F381DC83-883A-426C-BCB8-0039359A3099}"/>
              </a:ext>
            </a:extLst>
          </p:cNvPr>
          <p:cNvPicPr>
            <a:picLocks noGrp="1" noChangeAspect="1"/>
          </p:cNvPicPr>
          <p:nvPr>
            <p:ph sz="quarter" idx="4"/>
          </p:nvPr>
        </p:nvPicPr>
        <p:blipFill>
          <a:blip r:embed="rId2"/>
          <a:stretch>
            <a:fillRect/>
          </a:stretch>
        </p:blipFill>
        <p:spPr>
          <a:xfrm>
            <a:off x="5840730" y="1817370"/>
            <a:ext cx="5450870" cy="4538980"/>
          </a:xfrm>
        </p:spPr>
      </p:pic>
      <p:sp>
        <p:nvSpPr>
          <p:cNvPr id="3" name="Text Placeholder 2">
            <a:extLst>
              <a:ext uri="{FF2B5EF4-FFF2-40B4-BE49-F238E27FC236}">
                <a16:creationId xmlns:a16="http://schemas.microsoft.com/office/drawing/2014/main" id="{4679825A-BA93-4A78-B167-954297B81FBD}"/>
              </a:ext>
            </a:extLst>
          </p:cNvPr>
          <p:cNvSpPr>
            <a:spLocks noGrp="1"/>
          </p:cNvSpPr>
          <p:nvPr>
            <p:ph type="body" sz="quarter" idx="13"/>
          </p:nvPr>
        </p:nvSpPr>
        <p:spPr/>
        <p:txBody>
          <a:bodyPr>
            <a:noAutofit/>
          </a:bodyPr>
          <a:lstStyle/>
          <a:p>
            <a:r>
              <a:rPr lang="en-US" sz="4000" dirty="0">
                <a:latin typeface="Trebuchet MS" panose="020B0603020202020204" pitchFamily="34" charset="0"/>
              </a:rPr>
              <a:t>Development of an IEP</a:t>
            </a:r>
          </a:p>
        </p:txBody>
      </p:sp>
      <p:sp>
        <p:nvSpPr>
          <p:cNvPr id="10" name="Left Arrow 4">
            <a:extLst>
              <a:ext uri="{FF2B5EF4-FFF2-40B4-BE49-F238E27FC236}">
                <a16:creationId xmlns:a16="http://schemas.microsoft.com/office/drawing/2014/main" id="{E1DBAE93-E5A3-4CBA-A96C-E8ACFFBEC09B}"/>
              </a:ext>
            </a:extLst>
          </p:cNvPr>
          <p:cNvSpPr/>
          <p:nvPr/>
        </p:nvSpPr>
        <p:spPr>
          <a:xfrm>
            <a:off x="10122408" y="2982141"/>
            <a:ext cx="717804" cy="29098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eft Arrow 4">
            <a:extLst>
              <a:ext uri="{FF2B5EF4-FFF2-40B4-BE49-F238E27FC236}">
                <a16:creationId xmlns:a16="http://schemas.microsoft.com/office/drawing/2014/main" id="{F931A3F8-E8CE-473C-899E-0DFAFED4D280}"/>
              </a:ext>
            </a:extLst>
          </p:cNvPr>
          <p:cNvSpPr/>
          <p:nvPr/>
        </p:nvSpPr>
        <p:spPr>
          <a:xfrm rot="10800000" flipV="1">
            <a:off x="7446185" y="6065369"/>
            <a:ext cx="717804" cy="2909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776090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ED0C33-4A50-4404-9F60-CFFFDBEB5A59}"/>
              </a:ext>
            </a:extLst>
          </p:cNvPr>
          <p:cNvSpPr>
            <a:spLocks noGrp="1"/>
          </p:cNvSpPr>
          <p:nvPr>
            <p:ph sz="half" idx="2"/>
          </p:nvPr>
        </p:nvSpPr>
        <p:spPr>
          <a:xfrm>
            <a:off x="839789" y="2167467"/>
            <a:ext cx="4716950" cy="4188884"/>
          </a:xfrm>
        </p:spPr>
        <p:txBody>
          <a:bodyPr>
            <a:normAutofit lnSpcReduction="10000"/>
          </a:bodyPr>
          <a:lstStyle/>
          <a:p>
            <a:r>
              <a:rPr lang="en-US" dirty="0">
                <a:latin typeface="Trebuchet MS" panose="020B0603020202020204" pitchFamily="34" charset="0"/>
              </a:rPr>
              <a:t>Case notes need to be descriptive and explain relevant details of the service. </a:t>
            </a:r>
          </a:p>
          <a:p>
            <a:r>
              <a:rPr lang="en-US" dirty="0">
                <a:latin typeface="Trebuchet MS" panose="020B0603020202020204" pitchFamily="34" charset="0"/>
              </a:rPr>
              <a:t>It must be understood, that case notes are really the only tool that can explain exactly what is occurring with the client.  </a:t>
            </a:r>
          </a:p>
          <a:p>
            <a:r>
              <a:rPr lang="en-US" dirty="0">
                <a:latin typeface="Trebuchet MS" panose="020B0603020202020204" pitchFamily="34" charset="0"/>
              </a:rPr>
              <a:t>A good case note can answer questions for any supervisor, state or federal monitor, and can be used to support any new staff member who might have responsibilities with assisting the client if the primary Career Planner is not available.</a:t>
            </a:r>
          </a:p>
        </p:txBody>
      </p:sp>
      <p:sp>
        <p:nvSpPr>
          <p:cNvPr id="3" name="Text Placeholder 2">
            <a:extLst>
              <a:ext uri="{FF2B5EF4-FFF2-40B4-BE49-F238E27FC236}">
                <a16:creationId xmlns:a16="http://schemas.microsoft.com/office/drawing/2014/main" id="{E5992743-C4E6-4638-B0A9-B74B191A46FE}"/>
              </a:ext>
            </a:extLst>
          </p:cNvPr>
          <p:cNvSpPr>
            <a:spLocks noGrp="1"/>
          </p:cNvSpPr>
          <p:nvPr>
            <p:ph type="body" sz="quarter" idx="13"/>
          </p:nvPr>
        </p:nvSpPr>
        <p:spPr/>
        <p:txBody>
          <a:bodyPr>
            <a:noAutofit/>
          </a:bodyPr>
          <a:lstStyle/>
          <a:p>
            <a:r>
              <a:rPr lang="en-US" sz="4000" dirty="0">
                <a:latin typeface="Trebuchet MS" panose="020B0603020202020204" pitchFamily="34" charset="0"/>
              </a:rPr>
              <a:t>Same Day Service Case Note</a:t>
            </a:r>
          </a:p>
        </p:txBody>
      </p:sp>
      <p:pic>
        <p:nvPicPr>
          <p:cNvPr id="9" name="Content Placeholder 8">
            <a:extLst>
              <a:ext uri="{FF2B5EF4-FFF2-40B4-BE49-F238E27FC236}">
                <a16:creationId xmlns:a16="http://schemas.microsoft.com/office/drawing/2014/main" id="{A070777D-52B3-4F17-991D-AA2360D7DFE3}"/>
              </a:ext>
            </a:extLst>
          </p:cNvPr>
          <p:cNvPicPr>
            <a:picLocks noGrp="1" noChangeAspect="1"/>
          </p:cNvPicPr>
          <p:nvPr>
            <p:ph sz="quarter" idx="4"/>
          </p:nvPr>
        </p:nvPicPr>
        <p:blipFill>
          <a:blip r:embed="rId2"/>
          <a:stretch>
            <a:fillRect/>
          </a:stretch>
        </p:blipFill>
        <p:spPr>
          <a:xfrm>
            <a:off x="6172200" y="1885950"/>
            <a:ext cx="5183188" cy="4188884"/>
          </a:xfrm>
        </p:spPr>
      </p:pic>
      <p:sp>
        <p:nvSpPr>
          <p:cNvPr id="10" name="Left Arrow 4">
            <a:extLst>
              <a:ext uri="{FF2B5EF4-FFF2-40B4-BE49-F238E27FC236}">
                <a16:creationId xmlns:a16="http://schemas.microsoft.com/office/drawing/2014/main" id="{31882FA3-2CEF-4F7A-80E1-B61010B71CD1}"/>
              </a:ext>
            </a:extLst>
          </p:cNvPr>
          <p:cNvSpPr/>
          <p:nvPr/>
        </p:nvSpPr>
        <p:spPr>
          <a:xfrm rot="10800000">
            <a:off x="7406153" y="5736064"/>
            <a:ext cx="717804" cy="3171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1577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F9E080-9841-4198-8DDB-86251F9B3B55}"/>
              </a:ext>
            </a:extLst>
          </p:cNvPr>
          <p:cNvSpPr>
            <a:spLocks noGrp="1"/>
          </p:cNvSpPr>
          <p:nvPr>
            <p:ph idx="1"/>
          </p:nvPr>
        </p:nvSpPr>
        <p:spPr/>
        <p:txBody>
          <a:bodyPr>
            <a:normAutofit fontScale="85000" lnSpcReduction="20000"/>
          </a:bodyPr>
          <a:lstStyle/>
          <a:p>
            <a:pPr marL="0" indent="0">
              <a:buNone/>
            </a:pPr>
            <a:r>
              <a:rPr lang="en-US" dirty="0"/>
              <a:t>The Career Planning Policy under subparagraph 4.2.4.1.a.1.) states that the assessment will determine a customer’s interests, skills, and needs during intake. This initial assessment provides preliminary information about the individual’s skill levels, aptitudes, abilities, and supportive service needs. It forms the basis for determining suitability as part of informed customer choice and the development of the IEP.  </a:t>
            </a:r>
          </a:p>
          <a:p>
            <a:pPr marL="0" indent="0">
              <a:buNone/>
            </a:pPr>
            <a:r>
              <a:rPr lang="en-US" b="0" dirty="0"/>
              <a:t>	a) Interest and skills inventory; </a:t>
            </a:r>
          </a:p>
          <a:p>
            <a:pPr marL="0" indent="0">
              <a:buNone/>
            </a:pPr>
            <a:r>
              <a:rPr lang="en-US" b="0" dirty="0"/>
              <a:t>	b) Essential employability skills; </a:t>
            </a:r>
          </a:p>
          <a:p>
            <a:pPr marL="0" indent="0">
              <a:buNone/>
            </a:pPr>
            <a:r>
              <a:rPr lang="en-US" b="0" dirty="0"/>
              <a:t>	c) Digital literacy assessment; </a:t>
            </a:r>
          </a:p>
          <a:p>
            <a:pPr marL="0" indent="0">
              <a:buNone/>
            </a:pPr>
            <a:r>
              <a:rPr lang="en-US" b="0" dirty="0"/>
              <a:t>	d) Financial literacy assessment; </a:t>
            </a:r>
          </a:p>
          <a:p>
            <a:pPr marL="0" indent="0">
              <a:buNone/>
            </a:pPr>
            <a:r>
              <a:rPr lang="en-US" b="0" dirty="0"/>
              <a:t>	e) Basic skills deficiency; </a:t>
            </a:r>
          </a:p>
          <a:p>
            <a:pPr marL="0" indent="0">
              <a:buNone/>
            </a:pPr>
            <a:r>
              <a:rPr lang="en-US" b="0" dirty="0"/>
              <a:t>	f) Barriers to employment; </a:t>
            </a:r>
          </a:p>
          <a:p>
            <a:pPr marL="0" indent="0">
              <a:buNone/>
            </a:pPr>
            <a:r>
              <a:rPr lang="en-US" b="0" dirty="0"/>
              <a:t>	g) Determination of referrals; and </a:t>
            </a:r>
          </a:p>
          <a:p>
            <a:pPr marL="0" indent="0">
              <a:buNone/>
            </a:pPr>
            <a:r>
              <a:rPr lang="en-US" b="0" dirty="0"/>
              <a:t>	h) Supportive services. </a:t>
            </a:r>
          </a:p>
          <a:p>
            <a:endParaRPr lang="en-US" b="0" dirty="0"/>
          </a:p>
          <a:p>
            <a:endParaRPr lang="en-US" b="0" dirty="0"/>
          </a:p>
          <a:p>
            <a:pPr lvl="1"/>
            <a:endParaRPr lang="en-US" dirty="0"/>
          </a:p>
          <a:p>
            <a:endParaRPr lang="en-US" dirty="0"/>
          </a:p>
        </p:txBody>
      </p:sp>
      <p:sp>
        <p:nvSpPr>
          <p:cNvPr id="3" name="Text Placeholder 2">
            <a:extLst>
              <a:ext uri="{FF2B5EF4-FFF2-40B4-BE49-F238E27FC236}">
                <a16:creationId xmlns:a16="http://schemas.microsoft.com/office/drawing/2014/main" id="{60391A6D-9406-4112-BB87-B411CFF49C61}"/>
              </a:ext>
            </a:extLst>
          </p:cNvPr>
          <p:cNvSpPr>
            <a:spLocks noGrp="1"/>
          </p:cNvSpPr>
          <p:nvPr>
            <p:ph type="body" sz="quarter" idx="13"/>
          </p:nvPr>
        </p:nvSpPr>
        <p:spPr/>
        <p:txBody>
          <a:bodyPr>
            <a:noAutofit/>
          </a:bodyPr>
          <a:lstStyle/>
          <a:p>
            <a:r>
              <a:rPr lang="en-US" sz="4000" dirty="0">
                <a:latin typeface="Trebuchet MS" panose="020B0603020202020204" pitchFamily="34" charset="0"/>
              </a:rPr>
              <a:t>WIOA Adult and Dislocated Worker</a:t>
            </a:r>
          </a:p>
        </p:txBody>
      </p:sp>
    </p:spTree>
    <p:extLst>
      <p:ext uri="{BB962C8B-B14F-4D97-AF65-F5344CB8AC3E}">
        <p14:creationId xmlns:p14="http://schemas.microsoft.com/office/powerpoint/2010/main" val="399134114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1D14D7-E5FB-4C45-B66F-5A6F07A65FC4}"/>
              </a:ext>
            </a:extLst>
          </p:cNvPr>
          <p:cNvSpPr>
            <a:spLocks noGrp="1"/>
          </p:cNvSpPr>
          <p:nvPr>
            <p:ph sz="half" idx="2"/>
          </p:nvPr>
        </p:nvSpPr>
        <p:spPr/>
        <p:txBody>
          <a:bodyPr>
            <a:normAutofit lnSpcReduction="10000"/>
          </a:bodyPr>
          <a:lstStyle/>
          <a:p>
            <a:r>
              <a:rPr lang="en-US" sz="2200" dirty="0">
                <a:latin typeface="Trebuchet MS" panose="020B0603020202020204" pitchFamily="34" charset="0"/>
              </a:rPr>
              <a:t>This “mock” client is now a WIOA Registrant based on enrollment of the service of “Development of an IEP”.   </a:t>
            </a:r>
          </a:p>
          <a:p>
            <a:r>
              <a:rPr lang="en-US" sz="2200" dirty="0">
                <a:latin typeface="Trebuchet MS" panose="020B0603020202020204" pitchFamily="34" charset="0"/>
              </a:rPr>
              <a:t>Any time there is a change to the IEP, an additional episode of the original “Development of an IEP” should be added with an updated same day service case note that would match the date of the latest version of the clients mutually agreed upon IEP. </a:t>
            </a:r>
          </a:p>
          <a:p>
            <a:r>
              <a:rPr lang="en-US" sz="2200" dirty="0">
                <a:latin typeface="Trebuchet MS" panose="020B0603020202020204" pitchFamily="34" charset="0"/>
              </a:rPr>
              <a:t>Now let us record the service of the assessment that was completed. </a:t>
            </a:r>
          </a:p>
        </p:txBody>
      </p:sp>
      <p:sp>
        <p:nvSpPr>
          <p:cNvPr id="5" name="Text Placeholder 4">
            <a:extLst>
              <a:ext uri="{FF2B5EF4-FFF2-40B4-BE49-F238E27FC236}">
                <a16:creationId xmlns:a16="http://schemas.microsoft.com/office/drawing/2014/main" id="{BD1A3EEE-4E5D-486A-856D-B5D43323B5BC}"/>
              </a:ext>
            </a:extLst>
          </p:cNvPr>
          <p:cNvSpPr>
            <a:spLocks noGrp="1"/>
          </p:cNvSpPr>
          <p:nvPr>
            <p:ph type="body" sz="quarter" idx="13"/>
          </p:nvPr>
        </p:nvSpPr>
        <p:spPr/>
        <p:txBody>
          <a:bodyPr>
            <a:noAutofit/>
          </a:bodyPr>
          <a:lstStyle/>
          <a:p>
            <a:r>
              <a:rPr lang="en-US" sz="4000" dirty="0">
                <a:latin typeface="Trebuchet MS" panose="020B0603020202020204" pitchFamily="34" charset="0"/>
              </a:rPr>
              <a:t>WIOA Services Screen</a:t>
            </a:r>
          </a:p>
        </p:txBody>
      </p:sp>
      <p:pic>
        <p:nvPicPr>
          <p:cNvPr id="8" name="Content Placeholder 7">
            <a:extLst>
              <a:ext uri="{FF2B5EF4-FFF2-40B4-BE49-F238E27FC236}">
                <a16:creationId xmlns:a16="http://schemas.microsoft.com/office/drawing/2014/main" id="{279797E5-F99C-4E32-B5A1-7CBE7A9238E7}"/>
              </a:ext>
            </a:extLst>
          </p:cNvPr>
          <p:cNvPicPr>
            <a:picLocks noGrp="1" noChangeAspect="1"/>
          </p:cNvPicPr>
          <p:nvPr>
            <p:ph sz="quarter" idx="4"/>
          </p:nvPr>
        </p:nvPicPr>
        <p:blipFill>
          <a:blip r:embed="rId2"/>
          <a:stretch>
            <a:fillRect/>
          </a:stretch>
        </p:blipFill>
        <p:spPr>
          <a:xfrm>
            <a:off x="6194427" y="2034540"/>
            <a:ext cx="5183188" cy="3646169"/>
          </a:xfrm>
        </p:spPr>
      </p:pic>
      <p:sp>
        <p:nvSpPr>
          <p:cNvPr id="6" name="Left Arrow 4">
            <a:extLst>
              <a:ext uri="{FF2B5EF4-FFF2-40B4-BE49-F238E27FC236}">
                <a16:creationId xmlns:a16="http://schemas.microsoft.com/office/drawing/2014/main" id="{79FECD6F-EAF7-408B-A683-053F07CF17F4}"/>
              </a:ext>
            </a:extLst>
          </p:cNvPr>
          <p:cNvSpPr/>
          <p:nvPr/>
        </p:nvSpPr>
        <p:spPr>
          <a:xfrm rot="10800000">
            <a:off x="7406152" y="5040630"/>
            <a:ext cx="717804" cy="27432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09306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CB0B7E-C594-421E-B992-A6FC8DC864CB}"/>
              </a:ext>
            </a:extLst>
          </p:cNvPr>
          <p:cNvSpPr>
            <a:spLocks noGrp="1"/>
          </p:cNvSpPr>
          <p:nvPr>
            <p:ph sz="half" idx="2"/>
          </p:nvPr>
        </p:nvSpPr>
        <p:spPr/>
        <p:txBody>
          <a:bodyPr>
            <a:normAutofit fontScale="92500" lnSpcReduction="10000"/>
          </a:bodyPr>
          <a:lstStyle/>
          <a:p>
            <a:r>
              <a:rPr lang="en-US" dirty="0">
                <a:latin typeface="Trebuchet MS" panose="020B0603020202020204" pitchFamily="34" charset="0"/>
              </a:rPr>
              <a:t>As a reminder, based on guidance in the Career Planning Policy, the assessment must be recorded under the Assessment Summary screen of the application. (See previous slides 33 – 73 demonstrating recording assessment summary section.)</a:t>
            </a:r>
          </a:p>
          <a:p>
            <a:endParaRPr lang="en-US" dirty="0">
              <a:latin typeface="Trebuchet MS" panose="020B0603020202020204" pitchFamily="34" charset="0"/>
            </a:endParaRPr>
          </a:p>
          <a:p>
            <a:r>
              <a:rPr lang="en-US" dirty="0">
                <a:latin typeface="Trebuchet MS" panose="020B0603020202020204" pitchFamily="34" charset="0"/>
              </a:rPr>
              <a:t>In this situation the client has been certified up to the Training Service level and a full blown assessment has been completed and the service of “Comprehensive and Specialized Assessment” is being recorded.  </a:t>
            </a:r>
          </a:p>
          <a:p>
            <a:pPr lvl="1"/>
            <a:r>
              <a:rPr lang="en-US" dirty="0">
                <a:latin typeface="Trebuchet MS" panose="020B0603020202020204" pitchFamily="34" charset="0"/>
              </a:rPr>
              <a:t>This service technically had occurred prior to the IEP, so we could have recorded it first. </a:t>
            </a:r>
          </a:p>
        </p:txBody>
      </p:sp>
      <p:pic>
        <p:nvPicPr>
          <p:cNvPr id="6" name="Content Placeholder 5">
            <a:extLst>
              <a:ext uri="{FF2B5EF4-FFF2-40B4-BE49-F238E27FC236}">
                <a16:creationId xmlns:a16="http://schemas.microsoft.com/office/drawing/2014/main" id="{E97EA162-8CA3-4849-9189-1A0451C2F59D}"/>
              </a:ext>
            </a:extLst>
          </p:cNvPr>
          <p:cNvPicPr>
            <a:picLocks noGrp="1" noChangeAspect="1"/>
          </p:cNvPicPr>
          <p:nvPr>
            <p:ph sz="quarter" idx="4"/>
          </p:nvPr>
        </p:nvPicPr>
        <p:blipFill>
          <a:blip r:embed="rId2"/>
          <a:stretch>
            <a:fillRect/>
          </a:stretch>
        </p:blipFill>
        <p:spPr>
          <a:xfrm>
            <a:off x="6172200" y="2167467"/>
            <a:ext cx="5183188" cy="4042990"/>
          </a:xfrm>
        </p:spPr>
      </p:pic>
      <p:sp>
        <p:nvSpPr>
          <p:cNvPr id="4" name="Text Placeholder 3">
            <a:extLst>
              <a:ext uri="{FF2B5EF4-FFF2-40B4-BE49-F238E27FC236}">
                <a16:creationId xmlns:a16="http://schemas.microsoft.com/office/drawing/2014/main" id="{4690A7C8-8686-40DA-B90B-894BF1983015}"/>
              </a:ext>
            </a:extLst>
          </p:cNvPr>
          <p:cNvSpPr>
            <a:spLocks noGrp="1"/>
          </p:cNvSpPr>
          <p:nvPr>
            <p:ph type="body" sz="quarter" idx="13"/>
          </p:nvPr>
        </p:nvSpPr>
        <p:spPr>
          <a:xfrm>
            <a:off x="338328" y="384175"/>
            <a:ext cx="9326880" cy="560787"/>
          </a:xfrm>
        </p:spPr>
        <p:txBody>
          <a:bodyPr>
            <a:noAutofit/>
          </a:bodyPr>
          <a:lstStyle/>
          <a:p>
            <a:r>
              <a:rPr lang="en-US" sz="3300" dirty="0">
                <a:latin typeface="Trebuchet MS" panose="020B0603020202020204" pitchFamily="34" charset="0"/>
              </a:rPr>
              <a:t>Comprehensive and Specialized Assessment</a:t>
            </a:r>
          </a:p>
        </p:txBody>
      </p:sp>
      <p:sp>
        <p:nvSpPr>
          <p:cNvPr id="7" name="Left Arrow 4">
            <a:extLst>
              <a:ext uri="{FF2B5EF4-FFF2-40B4-BE49-F238E27FC236}">
                <a16:creationId xmlns:a16="http://schemas.microsoft.com/office/drawing/2014/main" id="{42B60EC4-8802-40D7-9509-015F72B97838}"/>
              </a:ext>
            </a:extLst>
          </p:cNvPr>
          <p:cNvSpPr/>
          <p:nvPr/>
        </p:nvSpPr>
        <p:spPr>
          <a:xfrm rot="10800000">
            <a:off x="7765054" y="5936137"/>
            <a:ext cx="717804" cy="27432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 Arrow 4">
            <a:extLst>
              <a:ext uri="{FF2B5EF4-FFF2-40B4-BE49-F238E27FC236}">
                <a16:creationId xmlns:a16="http://schemas.microsoft.com/office/drawing/2014/main" id="{8C266F46-C8F7-4C4D-B71E-8462DA77FAAF}"/>
              </a:ext>
            </a:extLst>
          </p:cNvPr>
          <p:cNvSpPr/>
          <p:nvPr/>
        </p:nvSpPr>
        <p:spPr>
          <a:xfrm rot="19854838" flipV="1">
            <a:off x="9409495" y="2981897"/>
            <a:ext cx="717804" cy="2909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76064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5C2C10-7446-41C6-8C9A-A4F27B4B8201}"/>
              </a:ext>
            </a:extLst>
          </p:cNvPr>
          <p:cNvSpPr>
            <a:spLocks noGrp="1"/>
          </p:cNvSpPr>
          <p:nvPr>
            <p:ph sz="half" idx="2"/>
          </p:nvPr>
        </p:nvSpPr>
        <p:spPr/>
        <p:txBody>
          <a:bodyPr/>
          <a:lstStyle/>
          <a:p>
            <a:r>
              <a:rPr lang="en-US" dirty="0">
                <a:latin typeface="Trebuchet MS" panose="020B0603020202020204" pitchFamily="34" charset="0"/>
              </a:rPr>
              <a:t>As mentioned previously, for any Adult and/or Dislocated Worker must have an assessment and the results from the assessment are the basis for the initial Individual Employment Plan (IEP) for the client. </a:t>
            </a:r>
          </a:p>
          <a:p>
            <a:r>
              <a:rPr lang="en-US" dirty="0">
                <a:latin typeface="Trebuchet MS" panose="020B0603020202020204" pitchFamily="34" charset="0"/>
              </a:rPr>
              <a:t>For the same day service case note, since the entire assessment has been recorded on the “Assessment Summary” screen of this record, it would be acceptable to record a note like I have demonstrated on the adjacent screen print. </a:t>
            </a:r>
          </a:p>
          <a:p>
            <a:endParaRPr lang="en-US" dirty="0"/>
          </a:p>
        </p:txBody>
      </p:sp>
      <p:pic>
        <p:nvPicPr>
          <p:cNvPr id="6" name="Content Placeholder 5">
            <a:extLst>
              <a:ext uri="{FF2B5EF4-FFF2-40B4-BE49-F238E27FC236}">
                <a16:creationId xmlns:a16="http://schemas.microsoft.com/office/drawing/2014/main" id="{13C961D8-CED8-48A5-ABEC-7C33C3415CFC}"/>
              </a:ext>
            </a:extLst>
          </p:cNvPr>
          <p:cNvPicPr>
            <a:picLocks noGrp="1" noChangeAspect="1"/>
          </p:cNvPicPr>
          <p:nvPr>
            <p:ph sz="quarter" idx="4"/>
          </p:nvPr>
        </p:nvPicPr>
        <p:blipFill>
          <a:blip r:embed="rId2"/>
          <a:stretch>
            <a:fillRect/>
          </a:stretch>
        </p:blipFill>
        <p:spPr>
          <a:xfrm>
            <a:off x="6172200" y="2167467"/>
            <a:ext cx="5183188" cy="3542611"/>
          </a:xfrm>
        </p:spPr>
      </p:pic>
      <p:sp>
        <p:nvSpPr>
          <p:cNvPr id="4" name="Text Placeholder 3">
            <a:extLst>
              <a:ext uri="{FF2B5EF4-FFF2-40B4-BE49-F238E27FC236}">
                <a16:creationId xmlns:a16="http://schemas.microsoft.com/office/drawing/2014/main" id="{E7DA41E8-9DF8-4176-A6A9-FB142A1B834F}"/>
              </a:ext>
            </a:extLst>
          </p:cNvPr>
          <p:cNvSpPr>
            <a:spLocks noGrp="1"/>
          </p:cNvSpPr>
          <p:nvPr>
            <p:ph type="body" sz="quarter" idx="13"/>
          </p:nvPr>
        </p:nvSpPr>
        <p:spPr/>
        <p:txBody>
          <a:bodyPr>
            <a:noAutofit/>
          </a:bodyPr>
          <a:lstStyle/>
          <a:p>
            <a:r>
              <a:rPr lang="en-US" sz="4000" dirty="0">
                <a:latin typeface="Trebuchet MS" panose="020B0603020202020204" pitchFamily="34" charset="0"/>
              </a:rPr>
              <a:t>Same Day Service Case Note</a:t>
            </a:r>
          </a:p>
        </p:txBody>
      </p:sp>
      <p:sp>
        <p:nvSpPr>
          <p:cNvPr id="7" name="Left Arrow 4">
            <a:extLst>
              <a:ext uri="{FF2B5EF4-FFF2-40B4-BE49-F238E27FC236}">
                <a16:creationId xmlns:a16="http://schemas.microsoft.com/office/drawing/2014/main" id="{8F5C59AA-D00E-4812-831C-86E2BE57779E}"/>
              </a:ext>
            </a:extLst>
          </p:cNvPr>
          <p:cNvSpPr/>
          <p:nvPr/>
        </p:nvSpPr>
        <p:spPr>
          <a:xfrm rot="10800000">
            <a:off x="7406152" y="5435758"/>
            <a:ext cx="717804" cy="27432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563410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1D14D7-E5FB-4C45-B66F-5A6F07A65FC4}"/>
              </a:ext>
            </a:extLst>
          </p:cNvPr>
          <p:cNvSpPr>
            <a:spLocks noGrp="1"/>
          </p:cNvSpPr>
          <p:nvPr>
            <p:ph sz="half" idx="2"/>
          </p:nvPr>
        </p:nvSpPr>
        <p:spPr/>
        <p:txBody>
          <a:bodyPr>
            <a:normAutofit fontScale="92500"/>
          </a:bodyPr>
          <a:lstStyle/>
          <a:p>
            <a:r>
              <a:rPr lang="en-US" sz="2200" dirty="0">
                <a:latin typeface="Trebuchet MS" panose="020B0603020202020204" pitchFamily="34" charset="0"/>
              </a:rPr>
              <a:t>This “mock” client is now a WIOA Registrant based on enrollment of the service of “Development of an IEP”.   </a:t>
            </a:r>
          </a:p>
          <a:p>
            <a:r>
              <a:rPr lang="en-US" sz="2200" dirty="0">
                <a:latin typeface="Trebuchet MS" panose="020B0603020202020204" pitchFamily="34" charset="0"/>
              </a:rPr>
              <a:t>At anytime there is a change to the IEP, an additional episode of the original “Development of an IEP” should be added with an updated same day service case note that would match the date of the latest version of the clients mutually agreed upon IEP. </a:t>
            </a:r>
          </a:p>
          <a:p>
            <a:r>
              <a:rPr lang="en-US" sz="2200" dirty="0">
                <a:latin typeface="Trebuchet MS" panose="020B0603020202020204" pitchFamily="34" charset="0"/>
              </a:rPr>
              <a:t>One last initial service that should be recorded on each Adult and/or Dislocated Worker is Career Planning (Case Management). </a:t>
            </a:r>
          </a:p>
        </p:txBody>
      </p:sp>
      <p:sp>
        <p:nvSpPr>
          <p:cNvPr id="5" name="Text Placeholder 4">
            <a:extLst>
              <a:ext uri="{FF2B5EF4-FFF2-40B4-BE49-F238E27FC236}">
                <a16:creationId xmlns:a16="http://schemas.microsoft.com/office/drawing/2014/main" id="{BD1A3EEE-4E5D-486A-856D-B5D43323B5BC}"/>
              </a:ext>
            </a:extLst>
          </p:cNvPr>
          <p:cNvSpPr>
            <a:spLocks noGrp="1"/>
          </p:cNvSpPr>
          <p:nvPr>
            <p:ph type="body" sz="quarter" idx="13"/>
          </p:nvPr>
        </p:nvSpPr>
        <p:spPr/>
        <p:txBody>
          <a:bodyPr>
            <a:noAutofit/>
          </a:bodyPr>
          <a:lstStyle/>
          <a:p>
            <a:r>
              <a:rPr lang="en-US" sz="4000" dirty="0">
                <a:latin typeface="Trebuchet MS" panose="020B0603020202020204" pitchFamily="34" charset="0"/>
              </a:rPr>
              <a:t>WIOA Services Screen</a:t>
            </a:r>
          </a:p>
        </p:txBody>
      </p:sp>
      <p:pic>
        <p:nvPicPr>
          <p:cNvPr id="12" name="Content Placeholder 11">
            <a:extLst>
              <a:ext uri="{FF2B5EF4-FFF2-40B4-BE49-F238E27FC236}">
                <a16:creationId xmlns:a16="http://schemas.microsoft.com/office/drawing/2014/main" id="{E23AFCCB-9B11-43A9-B2F5-A91B3B88F7BC}"/>
              </a:ext>
            </a:extLst>
          </p:cNvPr>
          <p:cNvPicPr>
            <a:picLocks noGrp="1" noChangeAspect="1"/>
          </p:cNvPicPr>
          <p:nvPr>
            <p:ph sz="quarter" idx="4"/>
          </p:nvPr>
        </p:nvPicPr>
        <p:blipFill>
          <a:blip r:embed="rId2"/>
          <a:stretch>
            <a:fillRect/>
          </a:stretch>
        </p:blipFill>
        <p:spPr>
          <a:xfrm>
            <a:off x="6172200" y="2297430"/>
            <a:ext cx="5183188" cy="3509009"/>
          </a:xfrm>
        </p:spPr>
      </p:pic>
      <p:sp>
        <p:nvSpPr>
          <p:cNvPr id="15" name="Left Arrow 4">
            <a:extLst>
              <a:ext uri="{FF2B5EF4-FFF2-40B4-BE49-F238E27FC236}">
                <a16:creationId xmlns:a16="http://schemas.microsoft.com/office/drawing/2014/main" id="{DC6A5C2D-4CFA-4477-84A8-370F22ABC3B7}"/>
              </a:ext>
            </a:extLst>
          </p:cNvPr>
          <p:cNvSpPr/>
          <p:nvPr/>
        </p:nvSpPr>
        <p:spPr>
          <a:xfrm rot="10800000">
            <a:off x="7406151" y="5298598"/>
            <a:ext cx="717804" cy="27432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606861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078693-F116-4C45-948F-EF0A42BFAA1C}"/>
              </a:ext>
            </a:extLst>
          </p:cNvPr>
          <p:cNvSpPr>
            <a:spLocks noGrp="1"/>
          </p:cNvSpPr>
          <p:nvPr>
            <p:ph idx="1"/>
          </p:nvPr>
        </p:nvSpPr>
        <p:spPr/>
        <p:txBody>
          <a:bodyPr/>
          <a:lstStyle/>
          <a:p>
            <a:r>
              <a:rPr lang="en-US" dirty="0">
                <a:latin typeface="Trebuchet MS" panose="020B0603020202020204" pitchFamily="34" charset="0"/>
              </a:rPr>
              <a:t>Within the OET Career Planning Policy under section 4.2.6 Service Documentation (Case Management) paragraph 1., “regular contact is defined as two-way communication that occurs every thirty (30) days.    </a:t>
            </a:r>
          </a:p>
          <a:p>
            <a:r>
              <a:rPr lang="en-US" dirty="0">
                <a:latin typeface="Trebuchet MS" panose="020B0603020202020204" pitchFamily="34" charset="0"/>
              </a:rPr>
              <a:t>On the next slide, we will cover the same day Career Planning (Case Management) service more in-depth.</a:t>
            </a:r>
          </a:p>
          <a:p>
            <a:endParaRPr lang="en-US" dirty="0"/>
          </a:p>
        </p:txBody>
      </p:sp>
      <p:sp>
        <p:nvSpPr>
          <p:cNvPr id="4" name="Text Placeholder 3">
            <a:extLst>
              <a:ext uri="{FF2B5EF4-FFF2-40B4-BE49-F238E27FC236}">
                <a16:creationId xmlns:a16="http://schemas.microsoft.com/office/drawing/2014/main" id="{3BA3D50C-032D-4F93-BBD3-C16ACFE9319B}"/>
              </a:ext>
            </a:extLst>
          </p:cNvPr>
          <p:cNvSpPr>
            <a:spLocks noGrp="1"/>
          </p:cNvSpPr>
          <p:nvPr>
            <p:ph type="body" sz="quarter" idx="13"/>
          </p:nvPr>
        </p:nvSpPr>
        <p:spPr/>
        <p:txBody>
          <a:bodyPr>
            <a:normAutofit fontScale="85000" lnSpcReduction="10000"/>
          </a:bodyPr>
          <a:lstStyle/>
          <a:p>
            <a:r>
              <a:rPr lang="en-US" dirty="0">
                <a:latin typeface="Trebuchet MS" panose="020B0603020202020204" pitchFamily="34" charset="0"/>
              </a:rPr>
              <a:t>Next Service Every Client Should Have</a:t>
            </a:r>
          </a:p>
        </p:txBody>
      </p:sp>
    </p:spTree>
    <p:extLst>
      <p:ext uri="{BB962C8B-B14F-4D97-AF65-F5344CB8AC3E}">
        <p14:creationId xmlns:p14="http://schemas.microsoft.com/office/powerpoint/2010/main" val="29079167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2C3587-A54B-4958-A2C9-8AA57CEF4F27}"/>
              </a:ext>
            </a:extLst>
          </p:cNvPr>
          <p:cNvSpPr>
            <a:spLocks noGrp="1"/>
          </p:cNvSpPr>
          <p:nvPr>
            <p:ph sz="half" idx="2"/>
          </p:nvPr>
        </p:nvSpPr>
        <p:spPr/>
        <p:txBody>
          <a:bodyPr>
            <a:normAutofit lnSpcReduction="10000"/>
          </a:bodyPr>
          <a:lstStyle/>
          <a:p>
            <a:r>
              <a:rPr lang="en-US" dirty="0">
                <a:latin typeface="Trebuchet MS" panose="020B0603020202020204" pitchFamily="34" charset="0"/>
              </a:rPr>
              <a:t>Within WIOA services, under the Youth, Adult or Dislocated Worker is the service/activity of “Career Planning (Case Management” and this service should be recorded on the initial date of certification and each subsequent time two-way communication is conducted between the Participant and the Career Planner, via an “Additional Episode” of the original service should be recorded.  </a:t>
            </a:r>
          </a:p>
          <a:p>
            <a:r>
              <a:rPr lang="en-US" dirty="0">
                <a:latin typeface="Trebuchet MS" panose="020B0603020202020204" pitchFamily="34" charset="0"/>
              </a:rPr>
              <a:t>The only exception to this would be if the client has met their overall goal under WIOA, and all objectives that are laid out, and all services have been closed with no other services planned. </a:t>
            </a:r>
          </a:p>
        </p:txBody>
      </p:sp>
      <p:sp>
        <p:nvSpPr>
          <p:cNvPr id="4" name="Text Placeholder 3">
            <a:extLst>
              <a:ext uri="{FF2B5EF4-FFF2-40B4-BE49-F238E27FC236}">
                <a16:creationId xmlns:a16="http://schemas.microsoft.com/office/drawing/2014/main" id="{C4093133-2FA6-44E9-8E7B-85A09496CF30}"/>
              </a:ext>
            </a:extLst>
          </p:cNvPr>
          <p:cNvSpPr>
            <a:spLocks noGrp="1"/>
          </p:cNvSpPr>
          <p:nvPr>
            <p:ph type="body" sz="quarter" idx="13"/>
          </p:nvPr>
        </p:nvSpPr>
        <p:spPr/>
        <p:txBody>
          <a:bodyPr>
            <a:normAutofit fontScale="70000" lnSpcReduction="20000"/>
          </a:bodyPr>
          <a:lstStyle/>
          <a:p>
            <a:r>
              <a:rPr lang="en-US" dirty="0">
                <a:latin typeface="Trebuchet MS" panose="020B0603020202020204" pitchFamily="34" charset="0"/>
              </a:rPr>
              <a:t>Service of Career Planning (Case Management)</a:t>
            </a:r>
          </a:p>
        </p:txBody>
      </p:sp>
      <p:pic>
        <p:nvPicPr>
          <p:cNvPr id="9" name="Content Placeholder 8">
            <a:extLst>
              <a:ext uri="{FF2B5EF4-FFF2-40B4-BE49-F238E27FC236}">
                <a16:creationId xmlns:a16="http://schemas.microsoft.com/office/drawing/2014/main" id="{AB14A68D-086F-4DE8-94D7-B9AE3B1A8433}"/>
              </a:ext>
            </a:extLst>
          </p:cNvPr>
          <p:cNvPicPr>
            <a:picLocks noGrp="1" noChangeAspect="1"/>
          </p:cNvPicPr>
          <p:nvPr>
            <p:ph sz="quarter" idx="4"/>
          </p:nvPr>
        </p:nvPicPr>
        <p:blipFill>
          <a:blip r:embed="rId2"/>
          <a:stretch>
            <a:fillRect/>
          </a:stretch>
        </p:blipFill>
        <p:spPr>
          <a:xfrm>
            <a:off x="6172200" y="2167467"/>
            <a:ext cx="5183188" cy="4095070"/>
          </a:xfrm>
        </p:spPr>
      </p:pic>
      <p:sp>
        <p:nvSpPr>
          <p:cNvPr id="10" name="Left Arrow 4">
            <a:extLst>
              <a:ext uri="{FF2B5EF4-FFF2-40B4-BE49-F238E27FC236}">
                <a16:creationId xmlns:a16="http://schemas.microsoft.com/office/drawing/2014/main" id="{E11BFE25-84E8-458C-9C82-A0A85C6C0BF3}"/>
              </a:ext>
            </a:extLst>
          </p:cNvPr>
          <p:cNvSpPr/>
          <p:nvPr/>
        </p:nvSpPr>
        <p:spPr>
          <a:xfrm rot="20303241">
            <a:off x="9581733" y="3076422"/>
            <a:ext cx="717804" cy="24379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687821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BC85CF5-6419-49F8-9454-983FD10E1B46}"/>
              </a:ext>
            </a:extLst>
          </p:cNvPr>
          <p:cNvSpPr>
            <a:spLocks noGrp="1"/>
          </p:cNvSpPr>
          <p:nvPr>
            <p:ph idx="1"/>
          </p:nvPr>
        </p:nvSpPr>
        <p:spPr>
          <a:xfrm>
            <a:off x="838200" y="2104845"/>
            <a:ext cx="10515600" cy="4072118"/>
          </a:xfrm>
        </p:spPr>
        <p:txBody>
          <a:bodyPr>
            <a:normAutofit/>
          </a:bodyPr>
          <a:lstStyle/>
          <a:p>
            <a:pPr marL="0" indent="0">
              <a:buNone/>
            </a:pPr>
            <a:r>
              <a:rPr lang="en-US" dirty="0">
                <a:latin typeface="Trebuchet MS" panose="020B0603020202020204" pitchFamily="34" charset="0"/>
              </a:rPr>
              <a:t>Case notes for Career Planning (Case Management) should tell the story of the interaction.</a:t>
            </a:r>
          </a:p>
        </p:txBody>
      </p:sp>
      <p:sp>
        <p:nvSpPr>
          <p:cNvPr id="4" name="Text Placeholder 3">
            <a:extLst>
              <a:ext uri="{FF2B5EF4-FFF2-40B4-BE49-F238E27FC236}">
                <a16:creationId xmlns:a16="http://schemas.microsoft.com/office/drawing/2014/main" id="{E7F91A1B-0290-4055-942B-6769EC6A9B0F}"/>
              </a:ext>
            </a:extLst>
          </p:cNvPr>
          <p:cNvSpPr>
            <a:spLocks noGrp="1"/>
          </p:cNvSpPr>
          <p:nvPr>
            <p:ph type="body" sz="quarter" idx="13"/>
          </p:nvPr>
        </p:nvSpPr>
        <p:spPr/>
        <p:txBody>
          <a:bodyPr>
            <a:noAutofit/>
          </a:bodyPr>
          <a:lstStyle/>
          <a:p>
            <a:r>
              <a:rPr lang="en-US" sz="4000" dirty="0">
                <a:latin typeface="Trebuchet MS" panose="020B0603020202020204" pitchFamily="34" charset="0"/>
              </a:rPr>
              <a:t>Same Day Service Case Note</a:t>
            </a:r>
          </a:p>
        </p:txBody>
      </p:sp>
      <p:pic>
        <p:nvPicPr>
          <p:cNvPr id="3" name="Picture 2">
            <a:extLst>
              <a:ext uri="{FF2B5EF4-FFF2-40B4-BE49-F238E27FC236}">
                <a16:creationId xmlns:a16="http://schemas.microsoft.com/office/drawing/2014/main" id="{1E654837-F858-4107-A799-20D7CAD7F65D}"/>
              </a:ext>
            </a:extLst>
          </p:cNvPr>
          <p:cNvPicPr>
            <a:picLocks noChangeAspect="1"/>
          </p:cNvPicPr>
          <p:nvPr/>
        </p:nvPicPr>
        <p:blipFill>
          <a:blip r:embed="rId2"/>
          <a:stretch>
            <a:fillRect/>
          </a:stretch>
        </p:blipFill>
        <p:spPr>
          <a:xfrm>
            <a:off x="2171700" y="2836886"/>
            <a:ext cx="7819605" cy="3636939"/>
          </a:xfrm>
          <a:prstGeom prst="rect">
            <a:avLst/>
          </a:prstGeom>
        </p:spPr>
      </p:pic>
    </p:spTree>
    <p:extLst>
      <p:ext uri="{BB962C8B-B14F-4D97-AF65-F5344CB8AC3E}">
        <p14:creationId xmlns:p14="http://schemas.microsoft.com/office/powerpoint/2010/main" val="70092727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EDBC37-2A69-4A5E-9E06-29FB8071B63F}"/>
              </a:ext>
            </a:extLst>
          </p:cNvPr>
          <p:cNvSpPr>
            <a:spLocks noGrp="1"/>
          </p:cNvSpPr>
          <p:nvPr>
            <p:ph sz="half" idx="2"/>
          </p:nvPr>
        </p:nvSpPr>
        <p:spPr/>
        <p:txBody>
          <a:bodyPr>
            <a:normAutofit lnSpcReduction="10000"/>
          </a:bodyPr>
          <a:lstStyle/>
          <a:p>
            <a:r>
              <a:rPr lang="en-US" sz="2400" dirty="0">
                <a:latin typeface="Trebuchet MS" panose="020B0603020202020204" pitchFamily="34" charset="0"/>
              </a:rPr>
              <a:t>The adjacent screen print is an example of the completed services screen after initial eligibility certification and recording the services of “Development of an IEP”, “Comprehensive and Specialized Assessment” and “Career Planning (Case Management)”.</a:t>
            </a:r>
          </a:p>
          <a:p>
            <a:r>
              <a:rPr lang="en-US" sz="2400" dirty="0">
                <a:latin typeface="Trebuchet MS" panose="020B0603020202020204" pitchFamily="34" charset="0"/>
              </a:rPr>
              <a:t>These three services should be created on ALL new Adult and Dislocated Worker clients after certification of eligibility.</a:t>
            </a:r>
          </a:p>
        </p:txBody>
      </p:sp>
      <p:sp>
        <p:nvSpPr>
          <p:cNvPr id="4" name="Text Placeholder 3">
            <a:extLst>
              <a:ext uri="{FF2B5EF4-FFF2-40B4-BE49-F238E27FC236}">
                <a16:creationId xmlns:a16="http://schemas.microsoft.com/office/drawing/2014/main" id="{D8780C57-D79A-4A2D-882A-3FAB1F1924C2}"/>
              </a:ext>
            </a:extLst>
          </p:cNvPr>
          <p:cNvSpPr>
            <a:spLocks noGrp="1"/>
          </p:cNvSpPr>
          <p:nvPr>
            <p:ph type="body" sz="quarter" idx="13"/>
          </p:nvPr>
        </p:nvSpPr>
        <p:spPr/>
        <p:txBody>
          <a:bodyPr>
            <a:noAutofit/>
          </a:bodyPr>
          <a:lstStyle/>
          <a:p>
            <a:r>
              <a:rPr lang="en-US" sz="4000" dirty="0">
                <a:latin typeface="Trebuchet MS" panose="020B0603020202020204" pitchFamily="34" charset="0"/>
              </a:rPr>
              <a:t>Current WIOA Services Screen</a:t>
            </a:r>
          </a:p>
        </p:txBody>
      </p:sp>
      <p:pic>
        <p:nvPicPr>
          <p:cNvPr id="8" name="Content Placeholder 7">
            <a:extLst>
              <a:ext uri="{FF2B5EF4-FFF2-40B4-BE49-F238E27FC236}">
                <a16:creationId xmlns:a16="http://schemas.microsoft.com/office/drawing/2014/main" id="{13B504B7-3BE5-4C43-9BD0-159F0831E3D4}"/>
              </a:ext>
            </a:extLst>
          </p:cNvPr>
          <p:cNvPicPr>
            <a:picLocks noGrp="1" noChangeAspect="1"/>
          </p:cNvPicPr>
          <p:nvPr>
            <p:ph sz="quarter" idx="4"/>
          </p:nvPr>
        </p:nvPicPr>
        <p:blipFill>
          <a:blip r:embed="rId2"/>
          <a:stretch>
            <a:fillRect/>
          </a:stretch>
        </p:blipFill>
        <p:spPr>
          <a:xfrm>
            <a:off x="5997574" y="1405889"/>
            <a:ext cx="5821045" cy="5067935"/>
          </a:xfrm>
        </p:spPr>
      </p:pic>
    </p:spTree>
    <p:extLst>
      <p:ext uri="{BB962C8B-B14F-4D97-AF65-F5344CB8AC3E}">
        <p14:creationId xmlns:p14="http://schemas.microsoft.com/office/powerpoint/2010/main" val="202703585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6641A0-7D9B-47D1-B793-4BBDDACF34A6}"/>
              </a:ext>
            </a:extLst>
          </p:cNvPr>
          <p:cNvSpPr>
            <a:spLocks noGrp="1"/>
          </p:cNvSpPr>
          <p:nvPr>
            <p:ph sz="half" idx="2"/>
          </p:nvPr>
        </p:nvSpPr>
        <p:spPr/>
        <p:txBody>
          <a:bodyPr>
            <a:normAutofit fontScale="92500" lnSpcReduction="10000"/>
          </a:bodyPr>
          <a:lstStyle/>
          <a:p>
            <a:r>
              <a:rPr lang="en-US" dirty="0"/>
              <a:t>For this example Adult client, she had been researching potential training options since our initial meeting on 3/6/2023, she returned for her follow-up appointment on 3/10/2023, and the following few slides demonstrate the “Add Additional Episode” of the Career Planning (Case Management) service.</a:t>
            </a:r>
          </a:p>
          <a:p>
            <a:r>
              <a:rPr lang="en-US" dirty="0"/>
              <a:t>As a reminder, each time a WIOA Adult and/or Dislocated Worker Registrant interacts with the Career Planner where an actual service has occurred, an additional episode of Career Planning (Case Management) should be added. </a:t>
            </a:r>
          </a:p>
          <a:p>
            <a:pPr lvl="1"/>
            <a:r>
              <a:rPr lang="en-US" dirty="0"/>
              <a:t>The exception to the statement above would be if the objectives and overall goal of the client’s IEP have been met, the client would transition to Follow-up and no longer have the Career Planning (Case Management) recorded.</a:t>
            </a:r>
          </a:p>
        </p:txBody>
      </p:sp>
      <p:pic>
        <p:nvPicPr>
          <p:cNvPr id="6" name="Content Placeholder 5">
            <a:extLst>
              <a:ext uri="{FF2B5EF4-FFF2-40B4-BE49-F238E27FC236}">
                <a16:creationId xmlns:a16="http://schemas.microsoft.com/office/drawing/2014/main" id="{B41E335B-0718-4223-8FC1-381D24C927E9}"/>
              </a:ext>
            </a:extLst>
          </p:cNvPr>
          <p:cNvPicPr>
            <a:picLocks noGrp="1" noChangeAspect="1"/>
          </p:cNvPicPr>
          <p:nvPr>
            <p:ph sz="quarter" idx="4"/>
          </p:nvPr>
        </p:nvPicPr>
        <p:blipFill>
          <a:blip r:embed="rId2"/>
          <a:stretch>
            <a:fillRect/>
          </a:stretch>
        </p:blipFill>
        <p:spPr>
          <a:xfrm>
            <a:off x="6323937" y="2166938"/>
            <a:ext cx="4879713" cy="4189412"/>
          </a:xfrm>
        </p:spPr>
      </p:pic>
      <p:sp>
        <p:nvSpPr>
          <p:cNvPr id="4" name="Text Placeholder 3">
            <a:extLst>
              <a:ext uri="{FF2B5EF4-FFF2-40B4-BE49-F238E27FC236}">
                <a16:creationId xmlns:a16="http://schemas.microsoft.com/office/drawing/2014/main" id="{D9BBAE0E-7AF4-4B52-8942-4B544F14FD39}"/>
              </a:ext>
            </a:extLst>
          </p:cNvPr>
          <p:cNvSpPr>
            <a:spLocks noGrp="1"/>
          </p:cNvSpPr>
          <p:nvPr>
            <p:ph type="body" sz="quarter" idx="13"/>
          </p:nvPr>
        </p:nvSpPr>
        <p:spPr/>
        <p:txBody>
          <a:bodyPr>
            <a:noAutofit/>
          </a:bodyPr>
          <a:lstStyle/>
          <a:p>
            <a:r>
              <a:rPr lang="en-US" sz="4000" dirty="0">
                <a:latin typeface="Trebuchet MS" panose="020B0603020202020204" pitchFamily="34" charset="0"/>
              </a:rPr>
              <a:t>Recording an Additional Episode </a:t>
            </a:r>
          </a:p>
        </p:txBody>
      </p:sp>
      <p:sp>
        <p:nvSpPr>
          <p:cNvPr id="7" name="Left Arrow 4">
            <a:extLst>
              <a:ext uri="{FF2B5EF4-FFF2-40B4-BE49-F238E27FC236}">
                <a16:creationId xmlns:a16="http://schemas.microsoft.com/office/drawing/2014/main" id="{55F5DAD0-A6D7-420C-ADF3-D097AEFED713}"/>
              </a:ext>
            </a:extLst>
          </p:cNvPr>
          <p:cNvSpPr/>
          <p:nvPr/>
        </p:nvSpPr>
        <p:spPr>
          <a:xfrm>
            <a:off x="9960303" y="5621481"/>
            <a:ext cx="717804" cy="24379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563759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33F831-0927-4D18-BB47-69C3EF2E2F00}"/>
              </a:ext>
            </a:extLst>
          </p:cNvPr>
          <p:cNvSpPr>
            <a:spLocks noGrp="1"/>
          </p:cNvSpPr>
          <p:nvPr>
            <p:ph sz="half" idx="2"/>
          </p:nvPr>
        </p:nvSpPr>
        <p:spPr/>
        <p:txBody>
          <a:bodyPr/>
          <a:lstStyle/>
          <a:p>
            <a:endParaRPr lang="en-US" dirty="0"/>
          </a:p>
          <a:p>
            <a:r>
              <a:rPr lang="en-US" dirty="0"/>
              <a:t>After clicking on “Add Additional Episode” for the original “Service/Activity” that is considered a Same-Day-Service as was demonstrated on the previous slide, then the “Add Case Note” will come up.</a:t>
            </a:r>
          </a:p>
          <a:p>
            <a:endParaRPr lang="en-US" dirty="0"/>
          </a:p>
          <a:p>
            <a:r>
              <a:rPr lang="en-US" dirty="0"/>
              <a:t>Once the case note has been recorded and “Save and Return” is hit, the end date of the original Career Planning (Case Management) will be updated to reflect the 3/10/2023 date.</a:t>
            </a:r>
          </a:p>
        </p:txBody>
      </p:sp>
      <p:sp>
        <p:nvSpPr>
          <p:cNvPr id="3" name="Content Placeholder 2">
            <a:extLst>
              <a:ext uri="{FF2B5EF4-FFF2-40B4-BE49-F238E27FC236}">
                <a16:creationId xmlns:a16="http://schemas.microsoft.com/office/drawing/2014/main" id="{934A099F-E0B8-4615-97B1-F87D83451FED}"/>
              </a:ext>
            </a:extLst>
          </p:cNvPr>
          <p:cNvSpPr>
            <a:spLocks noGrp="1"/>
          </p:cNvSpPr>
          <p:nvPr>
            <p:ph sz="quarter" idx="4"/>
          </p:nvPr>
        </p:nvSpPr>
        <p:spPr/>
        <p:txBody>
          <a:bodyPr/>
          <a:lstStyle/>
          <a:p>
            <a:endParaRPr lang="en-US"/>
          </a:p>
        </p:txBody>
      </p:sp>
      <p:sp>
        <p:nvSpPr>
          <p:cNvPr id="4" name="Text Placeholder 3">
            <a:extLst>
              <a:ext uri="{FF2B5EF4-FFF2-40B4-BE49-F238E27FC236}">
                <a16:creationId xmlns:a16="http://schemas.microsoft.com/office/drawing/2014/main" id="{F22359D3-B964-4A7B-970D-550734C8AB68}"/>
              </a:ext>
            </a:extLst>
          </p:cNvPr>
          <p:cNvSpPr>
            <a:spLocks noGrp="1"/>
          </p:cNvSpPr>
          <p:nvPr>
            <p:ph type="body" sz="quarter" idx="13"/>
          </p:nvPr>
        </p:nvSpPr>
        <p:spPr/>
        <p:txBody>
          <a:bodyPr>
            <a:noAutofit/>
          </a:bodyPr>
          <a:lstStyle/>
          <a:p>
            <a:r>
              <a:rPr lang="en-US" sz="4000" dirty="0">
                <a:latin typeface="Trebuchet MS" panose="020B0603020202020204" pitchFamily="34" charset="0"/>
              </a:rPr>
              <a:t>Recording an Additional Episode</a:t>
            </a:r>
          </a:p>
        </p:txBody>
      </p:sp>
      <p:pic>
        <p:nvPicPr>
          <p:cNvPr id="6" name="Picture 5">
            <a:extLst>
              <a:ext uri="{FF2B5EF4-FFF2-40B4-BE49-F238E27FC236}">
                <a16:creationId xmlns:a16="http://schemas.microsoft.com/office/drawing/2014/main" id="{3D54EDC6-1C1C-44AA-9C92-E93C9D6BA397}"/>
              </a:ext>
            </a:extLst>
          </p:cNvPr>
          <p:cNvPicPr>
            <a:picLocks noChangeAspect="1"/>
          </p:cNvPicPr>
          <p:nvPr/>
        </p:nvPicPr>
        <p:blipFill>
          <a:blip r:embed="rId2"/>
          <a:stretch>
            <a:fillRect/>
          </a:stretch>
        </p:blipFill>
        <p:spPr>
          <a:xfrm>
            <a:off x="6172200" y="1623060"/>
            <a:ext cx="5377392" cy="4557066"/>
          </a:xfrm>
          <a:prstGeom prst="rect">
            <a:avLst/>
          </a:prstGeom>
        </p:spPr>
      </p:pic>
    </p:spTree>
    <p:extLst>
      <p:ext uri="{BB962C8B-B14F-4D97-AF65-F5344CB8AC3E}">
        <p14:creationId xmlns:p14="http://schemas.microsoft.com/office/powerpoint/2010/main" val="3204647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FDB718-5DEB-496F-95BB-BB7736F97C77}"/>
              </a:ext>
            </a:extLst>
          </p:cNvPr>
          <p:cNvSpPr>
            <a:spLocks noGrp="1"/>
          </p:cNvSpPr>
          <p:nvPr>
            <p:ph idx="1"/>
          </p:nvPr>
        </p:nvSpPr>
        <p:spPr/>
        <p:txBody>
          <a:bodyPr>
            <a:normAutofit/>
          </a:bodyPr>
          <a:lstStyle/>
          <a:p>
            <a:r>
              <a:rPr lang="en-US" sz="2800" dirty="0">
                <a:latin typeface="Trebuchet MS" panose="020B0603020202020204" pitchFamily="34" charset="0"/>
              </a:rPr>
              <a:t>It is essential to understand, under the guidance within the Career Planning Policy addressed in the last slide, that all Adult and Dislocated Worker clients are required to have an initial assessment and an Individual Employment Plan (IEP) created, even if the client only intends to receive WIOA Career Services.</a:t>
            </a:r>
          </a:p>
          <a:p>
            <a:pPr marL="0" indent="0">
              <a:buNone/>
            </a:pPr>
            <a:r>
              <a:rPr lang="en-US" sz="800" dirty="0">
                <a:latin typeface="Trebuchet MS" panose="020B0603020202020204" pitchFamily="34" charset="0"/>
              </a:rPr>
              <a:t>  </a:t>
            </a:r>
          </a:p>
          <a:p>
            <a:r>
              <a:rPr lang="en-US" sz="2800" dirty="0">
                <a:latin typeface="Trebuchet MS" panose="020B0603020202020204" pitchFamily="34" charset="0"/>
              </a:rPr>
              <a:t>If the client needs WIOA Training Services, the assessment must be more thorough, as outlined in the next slide.</a:t>
            </a:r>
          </a:p>
        </p:txBody>
      </p:sp>
      <p:sp>
        <p:nvSpPr>
          <p:cNvPr id="3" name="Text Placeholder 2">
            <a:extLst>
              <a:ext uri="{FF2B5EF4-FFF2-40B4-BE49-F238E27FC236}">
                <a16:creationId xmlns:a16="http://schemas.microsoft.com/office/drawing/2014/main" id="{7DA0FC0F-6E2F-44D8-8E27-FBBB62D79270}"/>
              </a:ext>
            </a:extLst>
          </p:cNvPr>
          <p:cNvSpPr>
            <a:spLocks noGrp="1"/>
          </p:cNvSpPr>
          <p:nvPr>
            <p:ph type="body" sz="quarter" idx="13"/>
          </p:nvPr>
        </p:nvSpPr>
        <p:spPr/>
        <p:txBody>
          <a:bodyPr>
            <a:noAutofit/>
          </a:bodyPr>
          <a:lstStyle/>
          <a:p>
            <a:r>
              <a:rPr lang="en-US" sz="4000" dirty="0">
                <a:latin typeface="Trebuchet MS" panose="020B0603020202020204" pitchFamily="34" charset="0"/>
              </a:rPr>
              <a:t>WIOA Adult and Dislocated Worker</a:t>
            </a:r>
          </a:p>
        </p:txBody>
      </p:sp>
    </p:spTree>
    <p:extLst>
      <p:ext uri="{BB962C8B-B14F-4D97-AF65-F5344CB8AC3E}">
        <p14:creationId xmlns:p14="http://schemas.microsoft.com/office/powerpoint/2010/main" val="2665418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0C6E66-92A7-401A-8390-F4F3C8F4ED56}"/>
              </a:ext>
            </a:extLst>
          </p:cNvPr>
          <p:cNvSpPr>
            <a:spLocks noGrp="1"/>
          </p:cNvSpPr>
          <p:nvPr>
            <p:ph idx="1"/>
          </p:nvPr>
        </p:nvSpPr>
        <p:spPr>
          <a:xfrm>
            <a:off x="838200" y="1977390"/>
            <a:ext cx="10515600" cy="4496435"/>
          </a:xfrm>
        </p:spPr>
        <p:txBody>
          <a:bodyPr/>
          <a:lstStyle/>
          <a:p>
            <a:pPr marL="0" indent="0">
              <a:buNone/>
            </a:pPr>
            <a:r>
              <a:rPr lang="en-US" dirty="0"/>
              <a:t>As shown below, the end date to the Career Planning (Case Management) – 1A now reflects 3/10/2023.</a:t>
            </a:r>
          </a:p>
        </p:txBody>
      </p:sp>
      <p:sp>
        <p:nvSpPr>
          <p:cNvPr id="6" name="Text Placeholder 5">
            <a:extLst>
              <a:ext uri="{FF2B5EF4-FFF2-40B4-BE49-F238E27FC236}">
                <a16:creationId xmlns:a16="http://schemas.microsoft.com/office/drawing/2014/main" id="{6ED6B18D-1910-4436-B448-16464797E878}"/>
              </a:ext>
            </a:extLst>
          </p:cNvPr>
          <p:cNvSpPr>
            <a:spLocks noGrp="1"/>
          </p:cNvSpPr>
          <p:nvPr>
            <p:ph type="body" sz="quarter" idx="13"/>
          </p:nvPr>
        </p:nvSpPr>
        <p:spPr/>
        <p:txBody>
          <a:bodyPr>
            <a:normAutofit fontScale="85000" lnSpcReduction="10000"/>
          </a:bodyPr>
          <a:lstStyle/>
          <a:p>
            <a:r>
              <a:rPr lang="en-US" dirty="0">
                <a:latin typeface="Trebuchet MS" panose="020B0603020202020204" pitchFamily="34" charset="0"/>
              </a:rPr>
              <a:t>Updated Example WIOA Services Screen </a:t>
            </a:r>
          </a:p>
        </p:txBody>
      </p:sp>
      <p:pic>
        <p:nvPicPr>
          <p:cNvPr id="8" name="Picture 7">
            <a:extLst>
              <a:ext uri="{FF2B5EF4-FFF2-40B4-BE49-F238E27FC236}">
                <a16:creationId xmlns:a16="http://schemas.microsoft.com/office/drawing/2014/main" id="{67C21E8C-2252-4AA6-AF6C-637C5E694623}"/>
              </a:ext>
            </a:extLst>
          </p:cNvPr>
          <p:cNvPicPr>
            <a:picLocks noChangeAspect="1"/>
          </p:cNvPicPr>
          <p:nvPr/>
        </p:nvPicPr>
        <p:blipFill>
          <a:blip r:embed="rId2"/>
          <a:stretch>
            <a:fillRect/>
          </a:stretch>
        </p:blipFill>
        <p:spPr>
          <a:xfrm>
            <a:off x="2868930" y="2708910"/>
            <a:ext cx="6789420" cy="3646170"/>
          </a:xfrm>
          <a:prstGeom prst="rect">
            <a:avLst/>
          </a:prstGeom>
        </p:spPr>
      </p:pic>
      <p:sp>
        <p:nvSpPr>
          <p:cNvPr id="7" name="Left Arrow 4">
            <a:extLst>
              <a:ext uri="{FF2B5EF4-FFF2-40B4-BE49-F238E27FC236}">
                <a16:creationId xmlns:a16="http://schemas.microsoft.com/office/drawing/2014/main" id="{7E9192B9-DD7F-4B14-96B6-A4F0A62BB943}"/>
              </a:ext>
            </a:extLst>
          </p:cNvPr>
          <p:cNvSpPr/>
          <p:nvPr/>
        </p:nvSpPr>
        <p:spPr>
          <a:xfrm rot="19854838" flipV="1">
            <a:off x="4136897" y="4841765"/>
            <a:ext cx="717804" cy="2909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246025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C8989F-B202-5D13-5D6D-DF531D90462A}"/>
              </a:ext>
            </a:extLst>
          </p:cNvPr>
          <p:cNvSpPr>
            <a:spLocks noGrp="1"/>
          </p:cNvSpPr>
          <p:nvPr>
            <p:ph idx="1"/>
          </p:nvPr>
        </p:nvSpPr>
        <p:spPr/>
        <p:txBody>
          <a:bodyPr/>
          <a:lstStyle/>
          <a:p>
            <a:pPr marL="0" indent="0">
              <a:buNone/>
            </a:pPr>
            <a:r>
              <a:rPr lang="en-US" dirty="0">
                <a:latin typeface="Trebuchet MS" panose="020B0603020202020204" pitchFamily="34" charset="0"/>
              </a:rPr>
              <a:t>To ensure everyone is aware, from the Career Planning Policy it states under section 4.2.5 Individual Employment Plan (IEP) and Individual Service Strategy (ISS) guidance that;</a:t>
            </a:r>
          </a:p>
          <a:p>
            <a:pPr marL="0" indent="0">
              <a:buNone/>
            </a:pPr>
            <a:endParaRPr lang="en-US" sz="800" dirty="0">
              <a:latin typeface="Trebuchet MS" panose="020B0603020202020204" pitchFamily="34" charset="0"/>
            </a:endParaRPr>
          </a:p>
          <a:p>
            <a:pPr lvl="1">
              <a:buFont typeface="Arial" panose="020B0604020202020204" pitchFamily="34" charset="0"/>
              <a:buChar char="•"/>
            </a:pPr>
            <a:r>
              <a:rPr lang="en-US" b="1" dirty="0">
                <a:latin typeface="Trebuchet MS" panose="020B0603020202020204" pitchFamily="34" charset="0"/>
              </a:rPr>
              <a:t>“A</a:t>
            </a:r>
            <a:r>
              <a:rPr lang="en-US" b="1" i="1" dirty="0">
                <a:latin typeface="Trebuchet MS" panose="020B0603020202020204" pitchFamily="34" charset="0"/>
              </a:rPr>
              <a:t>ll active participants must have an IEP/ISS with at least one (1) open goal with at least one (1) open objective</a:t>
            </a:r>
            <a:r>
              <a:rPr lang="en-US" b="1" dirty="0">
                <a:latin typeface="Trebuchet MS" panose="020B0603020202020204" pitchFamily="34" charset="0"/>
              </a:rPr>
              <a:t>.”</a:t>
            </a:r>
          </a:p>
          <a:p>
            <a:pPr lvl="1">
              <a:buFont typeface="Arial" panose="020B0604020202020204" pitchFamily="34" charset="0"/>
              <a:buChar char="•"/>
            </a:pPr>
            <a:endParaRPr lang="en-US" b="1" dirty="0">
              <a:latin typeface="Trebuchet MS" panose="020B0603020202020204" pitchFamily="34" charset="0"/>
            </a:endParaRPr>
          </a:p>
          <a:p>
            <a:pPr lvl="1">
              <a:buFont typeface="Arial" panose="020B0604020202020204" pitchFamily="34" charset="0"/>
              <a:buChar char="•"/>
            </a:pPr>
            <a:r>
              <a:rPr lang="en-US" b="1" dirty="0">
                <a:latin typeface="Trebuchet MS" panose="020B0603020202020204" pitchFamily="34" charset="0"/>
              </a:rPr>
              <a:t>Meaning, if a client </a:t>
            </a:r>
            <a:r>
              <a:rPr lang="en-US" b="1" u="sng" dirty="0">
                <a:latin typeface="Trebuchet MS" panose="020B0603020202020204" pitchFamily="34" charset="0"/>
              </a:rPr>
              <a:t>does not</a:t>
            </a:r>
            <a:r>
              <a:rPr lang="en-US" b="1" dirty="0">
                <a:latin typeface="Trebuchet MS" panose="020B0603020202020204" pitchFamily="34" charset="0"/>
              </a:rPr>
              <a:t> have at least one (1) open goal with at least one (1) open objective, the client should be exited.</a:t>
            </a:r>
          </a:p>
        </p:txBody>
      </p:sp>
      <p:sp>
        <p:nvSpPr>
          <p:cNvPr id="3" name="Text Placeholder 2">
            <a:extLst>
              <a:ext uri="{FF2B5EF4-FFF2-40B4-BE49-F238E27FC236}">
                <a16:creationId xmlns:a16="http://schemas.microsoft.com/office/drawing/2014/main" id="{9E4945E3-8FD6-F2AD-E2BB-8E24015FFAB3}"/>
              </a:ext>
            </a:extLst>
          </p:cNvPr>
          <p:cNvSpPr>
            <a:spLocks noGrp="1"/>
          </p:cNvSpPr>
          <p:nvPr>
            <p:ph type="body" sz="quarter" idx="13"/>
          </p:nvPr>
        </p:nvSpPr>
        <p:spPr/>
        <p:txBody>
          <a:bodyPr>
            <a:noAutofit/>
          </a:bodyPr>
          <a:lstStyle/>
          <a:p>
            <a:r>
              <a:rPr lang="en-US" dirty="0">
                <a:latin typeface="Trebuchet MS" panose="020B0603020202020204" pitchFamily="34" charset="0"/>
              </a:rPr>
              <a:t>WIOA Client Requirements</a:t>
            </a:r>
          </a:p>
        </p:txBody>
      </p:sp>
    </p:spTree>
    <p:extLst>
      <p:ext uri="{BB962C8B-B14F-4D97-AF65-F5344CB8AC3E}">
        <p14:creationId xmlns:p14="http://schemas.microsoft.com/office/powerpoint/2010/main" val="39992795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535DDB-BA2E-456A-8E37-DD651032DC84}"/>
              </a:ext>
            </a:extLst>
          </p:cNvPr>
          <p:cNvSpPr>
            <a:spLocks noGrp="1"/>
          </p:cNvSpPr>
          <p:nvPr>
            <p:ph idx="1"/>
          </p:nvPr>
        </p:nvSpPr>
        <p:spPr/>
        <p:txBody>
          <a:bodyPr/>
          <a:lstStyle/>
          <a:p>
            <a:r>
              <a:rPr lang="en-US" dirty="0">
                <a:latin typeface="Trebuchet MS" panose="020B0603020202020204" pitchFamily="34" charset="0"/>
              </a:rPr>
              <a:t>This concludes the presentation on Assessments, Individual Service Strategy (Youth) &amp; Individual Employment Plan (Adult &amp; Dislocated Worker); along with the tools within IWDS to record the assessments.</a:t>
            </a:r>
          </a:p>
          <a:p>
            <a:r>
              <a:rPr lang="en-US" dirty="0">
                <a:latin typeface="Trebuchet MS" panose="020B0603020202020204" pitchFamily="34" charset="0"/>
              </a:rPr>
              <a:t>We also covered the importance of good descriptive case notes.  </a:t>
            </a:r>
          </a:p>
          <a:p>
            <a:r>
              <a:rPr lang="en-US" dirty="0">
                <a:latin typeface="Trebuchet MS" panose="020B0603020202020204" pitchFamily="34" charset="0"/>
              </a:rPr>
              <a:t>We demonstrated enrollment in same day services and demonstrated adding additional episodes when the subsequent activity occurs. </a:t>
            </a:r>
          </a:p>
          <a:p>
            <a:r>
              <a:rPr lang="en-US" dirty="0">
                <a:latin typeface="Trebuchet MS" panose="020B0603020202020204" pitchFamily="34" charset="0"/>
              </a:rPr>
              <a:t>We discussed how enrollment in the WIOA Youth Program requires enrollment in an activity tied to one or more of the fourteen (14) Youth Elements.   </a:t>
            </a:r>
          </a:p>
          <a:p>
            <a:endParaRPr lang="en-US" dirty="0">
              <a:latin typeface="Trebuchet MS" panose="020B0603020202020204" pitchFamily="34" charset="0"/>
            </a:endParaRPr>
          </a:p>
        </p:txBody>
      </p:sp>
      <p:sp>
        <p:nvSpPr>
          <p:cNvPr id="3" name="Text Placeholder 2">
            <a:extLst>
              <a:ext uri="{FF2B5EF4-FFF2-40B4-BE49-F238E27FC236}">
                <a16:creationId xmlns:a16="http://schemas.microsoft.com/office/drawing/2014/main" id="{2FC5F745-FA68-45A5-A0E8-0C12D705E47C}"/>
              </a:ext>
            </a:extLst>
          </p:cNvPr>
          <p:cNvSpPr>
            <a:spLocks noGrp="1"/>
          </p:cNvSpPr>
          <p:nvPr>
            <p:ph type="body" sz="quarter" idx="13"/>
          </p:nvPr>
        </p:nvSpPr>
        <p:spPr/>
        <p:txBody>
          <a:bodyPr>
            <a:noAutofit/>
          </a:bodyPr>
          <a:lstStyle/>
          <a:p>
            <a:r>
              <a:rPr lang="en-US" sz="4000" dirty="0">
                <a:latin typeface="Trebuchet MS" panose="020B0603020202020204" pitchFamily="34" charset="0"/>
              </a:rPr>
              <a:t>Conclusion</a:t>
            </a:r>
          </a:p>
        </p:txBody>
      </p:sp>
    </p:spTree>
    <p:extLst>
      <p:ext uri="{BB962C8B-B14F-4D97-AF65-F5344CB8AC3E}">
        <p14:creationId xmlns:p14="http://schemas.microsoft.com/office/powerpoint/2010/main" val="326755596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FAA6DB-B98D-4794-9F7B-3CC6F6FA439B}"/>
              </a:ext>
            </a:extLst>
          </p:cNvPr>
          <p:cNvSpPr>
            <a:spLocks noGrp="1"/>
          </p:cNvSpPr>
          <p:nvPr>
            <p:ph idx="1"/>
          </p:nvPr>
        </p:nvSpPr>
        <p:spPr/>
        <p:txBody>
          <a:bodyPr/>
          <a:lstStyle/>
          <a:p>
            <a:endParaRPr lang="en-US" dirty="0">
              <a:latin typeface="Trebuchet MS" panose="020B0603020202020204" pitchFamily="34" charset="0"/>
            </a:endParaRPr>
          </a:p>
          <a:p>
            <a:pPr marL="0" indent="0">
              <a:buNone/>
            </a:pPr>
            <a:r>
              <a:rPr lang="en-US" dirty="0">
                <a:latin typeface="Trebuchet MS" panose="020B0603020202020204" pitchFamily="34" charset="0"/>
              </a:rPr>
              <a:t>If you have any questions related to the content of this presentation, feel free to reach out to James (Jim) Potts by phone at (217) 299-4532 or by email at </a:t>
            </a:r>
            <a:r>
              <a:rPr lang="en-US" dirty="0">
                <a:latin typeface="Trebuchet MS" panose="020B0603020202020204" pitchFamily="34" charset="0"/>
                <a:hlinkClick r:id="rId2"/>
              </a:rPr>
              <a:t>james.potts@illinois.gov</a:t>
            </a:r>
            <a:endParaRPr lang="en-US" dirty="0">
              <a:latin typeface="Trebuchet MS" panose="020B0603020202020204" pitchFamily="34" charset="0"/>
            </a:endParaRPr>
          </a:p>
          <a:p>
            <a:endParaRPr lang="en-US" dirty="0">
              <a:latin typeface="Trebuchet MS" panose="020B0603020202020204" pitchFamily="34" charset="0"/>
            </a:endParaRPr>
          </a:p>
        </p:txBody>
      </p:sp>
      <p:sp>
        <p:nvSpPr>
          <p:cNvPr id="3" name="Text Placeholder 2">
            <a:extLst>
              <a:ext uri="{FF2B5EF4-FFF2-40B4-BE49-F238E27FC236}">
                <a16:creationId xmlns:a16="http://schemas.microsoft.com/office/drawing/2014/main" id="{E662D13D-0253-4773-8CEE-FBC454FFC26C}"/>
              </a:ext>
            </a:extLst>
          </p:cNvPr>
          <p:cNvSpPr>
            <a:spLocks noGrp="1"/>
          </p:cNvSpPr>
          <p:nvPr>
            <p:ph type="body" sz="quarter" idx="13"/>
          </p:nvPr>
        </p:nvSpPr>
        <p:spPr/>
        <p:txBody>
          <a:bodyPr>
            <a:noAutofit/>
          </a:bodyPr>
          <a:lstStyle/>
          <a:p>
            <a:r>
              <a:rPr lang="en-US" sz="4000" dirty="0">
                <a:latin typeface="Trebuchet MS" panose="020B0603020202020204" pitchFamily="34" charset="0"/>
              </a:rPr>
              <a:t>Questions?</a:t>
            </a:r>
          </a:p>
        </p:txBody>
      </p:sp>
    </p:spTree>
    <p:extLst>
      <p:ext uri="{BB962C8B-B14F-4D97-AF65-F5344CB8AC3E}">
        <p14:creationId xmlns:p14="http://schemas.microsoft.com/office/powerpoint/2010/main" val="1554644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A29465-E252-496C-B2FC-1B3F6369695F}"/>
              </a:ext>
            </a:extLst>
          </p:cNvPr>
          <p:cNvSpPr>
            <a:spLocks noGrp="1"/>
          </p:cNvSpPr>
          <p:nvPr>
            <p:ph idx="1"/>
          </p:nvPr>
        </p:nvSpPr>
        <p:spPr>
          <a:xfrm>
            <a:off x="838200" y="2118166"/>
            <a:ext cx="10515600" cy="4230875"/>
          </a:xfrm>
        </p:spPr>
        <p:txBody>
          <a:bodyPr>
            <a:normAutofit fontScale="55000" lnSpcReduction="20000"/>
          </a:bodyPr>
          <a:lstStyle/>
          <a:p>
            <a:pPr marL="0" indent="0">
              <a:buNone/>
            </a:pPr>
            <a:r>
              <a:rPr lang="en-US" sz="2900" b="0" dirty="0">
                <a:latin typeface="Trebuchet MS" panose="020B0603020202020204" pitchFamily="34" charset="0"/>
              </a:rPr>
              <a:t>The Career Planning Policy states under </a:t>
            </a:r>
            <a:r>
              <a:rPr lang="en-US" sz="2900" dirty="0">
                <a:latin typeface="Trebuchet MS" panose="020B0603020202020204" pitchFamily="34" charset="0"/>
              </a:rPr>
              <a:t>4.2.4.1.a.2.), </a:t>
            </a:r>
            <a:r>
              <a:rPr lang="en-US" sz="2900" b="0" dirty="0">
                <a:latin typeface="Trebuchet MS" panose="020B0603020202020204" pitchFamily="34" charset="0"/>
              </a:rPr>
              <a:t>after enrollment, the assessment builds off information gathered at intake and assists with informing the IEP development. As with the assessment during intake, career planners must address informed customer choice when determining suitability for training in a particular career pathway. At a minimum, the continuation of the assessment must address the following areas</a:t>
            </a:r>
            <a:r>
              <a:rPr lang="en-US" b="0" dirty="0">
                <a:latin typeface="Trebuchet MS" panose="020B0603020202020204" pitchFamily="34" charset="0"/>
              </a:rPr>
              <a:t>: </a:t>
            </a:r>
          </a:p>
          <a:p>
            <a:pPr marL="0" indent="0">
              <a:buNone/>
            </a:pPr>
            <a:r>
              <a:rPr lang="en-US" b="0" dirty="0"/>
              <a:t>	a) Employment goals; </a:t>
            </a:r>
          </a:p>
          <a:p>
            <a:pPr marL="0" indent="0">
              <a:buNone/>
            </a:pPr>
            <a:r>
              <a:rPr lang="en-US" b="0" dirty="0"/>
              <a:t>	b) Suitability for employment and/or training program; </a:t>
            </a:r>
          </a:p>
          <a:p>
            <a:pPr marL="0" indent="0">
              <a:buNone/>
            </a:pPr>
            <a:r>
              <a:rPr lang="en-US" b="0" dirty="0"/>
              <a:t>	c) Review of training options including work-based learning and/or traditional training provided through an Individual Training Account  	 	    (ITA) by a training provider that is on the Eligible Training Provider List (ETPL) if training is needed to meet employment goals;</a:t>
            </a:r>
          </a:p>
          <a:p>
            <a:pPr marL="0" indent="0">
              <a:buNone/>
            </a:pPr>
            <a:r>
              <a:rPr lang="en-US" b="0" dirty="0"/>
              <a:t>		 i. The training service must align with the participant’s existing skills and career readiness using the results from the interest 		     and skills inventory. </a:t>
            </a:r>
          </a:p>
          <a:p>
            <a:pPr marL="0" indent="0">
              <a:buNone/>
            </a:pPr>
            <a:r>
              <a:rPr lang="en-US" b="0" dirty="0"/>
              <a:t>		ii. The career planner must facilitate a process that provides the participant with an informed choice of training options. </a:t>
            </a:r>
          </a:p>
          <a:p>
            <a:pPr marL="0" indent="0">
              <a:buNone/>
            </a:pPr>
            <a:r>
              <a:rPr lang="en-US" b="0" dirty="0"/>
              <a:t>	d) Barriers to employment for the chosen career pathway (e.g., criminal history, substance abuse); </a:t>
            </a:r>
          </a:p>
          <a:p>
            <a:pPr marL="0" indent="0">
              <a:buNone/>
            </a:pPr>
            <a:r>
              <a:rPr lang="en-US" b="0" dirty="0"/>
              <a:t>	e) Determination of referrals (coordination with partner programs or community organizations that provide training and education 	   	     resources); </a:t>
            </a:r>
          </a:p>
          <a:p>
            <a:pPr marL="0" indent="0">
              <a:buNone/>
            </a:pPr>
            <a:r>
              <a:rPr lang="en-US" b="0" dirty="0"/>
              <a:t>	f) Supportive services (as supportive service needs may change if attending training); </a:t>
            </a:r>
          </a:p>
          <a:p>
            <a:pPr marL="0" indent="0">
              <a:buNone/>
            </a:pPr>
            <a:r>
              <a:rPr lang="en-US" b="0" dirty="0"/>
              <a:t>	g) Progress Reporting; and </a:t>
            </a:r>
          </a:p>
          <a:p>
            <a:pPr marL="0" indent="0">
              <a:buNone/>
            </a:pPr>
            <a:r>
              <a:rPr lang="en-US" b="0" dirty="0"/>
              <a:t>	h) Follow‐up. </a:t>
            </a:r>
          </a:p>
          <a:p>
            <a:endParaRPr lang="en-US" dirty="0"/>
          </a:p>
        </p:txBody>
      </p:sp>
      <p:sp>
        <p:nvSpPr>
          <p:cNvPr id="3" name="Text Placeholder 2">
            <a:extLst>
              <a:ext uri="{FF2B5EF4-FFF2-40B4-BE49-F238E27FC236}">
                <a16:creationId xmlns:a16="http://schemas.microsoft.com/office/drawing/2014/main" id="{19E616A0-92C7-4530-9458-5C6DC4014C28}"/>
              </a:ext>
            </a:extLst>
          </p:cNvPr>
          <p:cNvSpPr>
            <a:spLocks noGrp="1"/>
          </p:cNvSpPr>
          <p:nvPr>
            <p:ph type="body" sz="quarter" idx="13"/>
          </p:nvPr>
        </p:nvSpPr>
        <p:spPr/>
        <p:txBody>
          <a:bodyPr>
            <a:noAutofit/>
          </a:bodyPr>
          <a:lstStyle/>
          <a:p>
            <a:r>
              <a:rPr lang="en-US" sz="4000" dirty="0">
                <a:latin typeface="Trebuchet MS" panose="020B0603020202020204" pitchFamily="34" charset="0"/>
              </a:rPr>
              <a:t>WIOA Adult and Dislocated Worker</a:t>
            </a:r>
          </a:p>
        </p:txBody>
      </p:sp>
    </p:spTree>
    <p:extLst>
      <p:ext uri="{BB962C8B-B14F-4D97-AF65-F5344CB8AC3E}">
        <p14:creationId xmlns:p14="http://schemas.microsoft.com/office/powerpoint/2010/main" val="3926191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0F4519-1C83-4F2D-80A5-A248C53CE6EE}"/>
              </a:ext>
            </a:extLst>
          </p:cNvPr>
          <p:cNvSpPr>
            <a:spLocks noGrp="1"/>
          </p:cNvSpPr>
          <p:nvPr>
            <p:ph type="body" sz="quarter" idx="13"/>
          </p:nvPr>
        </p:nvSpPr>
        <p:spPr/>
        <p:txBody>
          <a:bodyPr>
            <a:normAutofit fontScale="85000" lnSpcReduction="10000"/>
          </a:bodyPr>
          <a:lstStyle/>
          <a:p>
            <a:r>
              <a:rPr lang="en-US" dirty="0">
                <a:latin typeface="Trebuchet MS" panose="020B0603020202020204" pitchFamily="34" charset="0"/>
              </a:rPr>
              <a:t>WIOA Training Criteria Screen in IWDS</a:t>
            </a:r>
          </a:p>
        </p:txBody>
      </p:sp>
      <p:sp>
        <p:nvSpPr>
          <p:cNvPr id="6" name="Content Placeholder 5">
            <a:extLst>
              <a:ext uri="{FF2B5EF4-FFF2-40B4-BE49-F238E27FC236}">
                <a16:creationId xmlns:a16="http://schemas.microsoft.com/office/drawing/2014/main" id="{E9D74CA3-A746-43CB-BB6C-0A7F5AE5EE3D}"/>
              </a:ext>
            </a:extLst>
          </p:cNvPr>
          <p:cNvSpPr>
            <a:spLocks noGrp="1"/>
          </p:cNvSpPr>
          <p:nvPr>
            <p:ph idx="1"/>
          </p:nvPr>
        </p:nvSpPr>
        <p:spPr>
          <a:xfrm>
            <a:off x="838200" y="2148742"/>
            <a:ext cx="10515600" cy="4058796"/>
          </a:xfrm>
        </p:spPr>
        <p:txBody>
          <a:bodyPr>
            <a:normAutofit/>
          </a:bodyPr>
          <a:lstStyle/>
          <a:p>
            <a:pPr marL="0" indent="0">
              <a:buNone/>
            </a:pPr>
            <a:r>
              <a:rPr lang="en-US" dirty="0">
                <a:latin typeface="Trebuchet MS" panose="020B0603020202020204" pitchFamily="34" charset="0"/>
              </a:rPr>
              <a:t>The “WIOA Training Criteria” screen is required to be completed in IWDS for all Adult and Dislocated Worker Clients before the client can be enrolled in Training Services:</a:t>
            </a:r>
          </a:p>
        </p:txBody>
      </p:sp>
      <p:pic>
        <p:nvPicPr>
          <p:cNvPr id="4" name="Picture 3">
            <a:extLst>
              <a:ext uri="{FF2B5EF4-FFF2-40B4-BE49-F238E27FC236}">
                <a16:creationId xmlns:a16="http://schemas.microsoft.com/office/drawing/2014/main" id="{6ADFE846-DB8D-44E0-9F88-F3C490133547}"/>
              </a:ext>
            </a:extLst>
          </p:cNvPr>
          <p:cNvPicPr>
            <a:picLocks noChangeAspect="1"/>
          </p:cNvPicPr>
          <p:nvPr/>
        </p:nvPicPr>
        <p:blipFill>
          <a:blip r:embed="rId2"/>
          <a:stretch>
            <a:fillRect/>
          </a:stretch>
        </p:blipFill>
        <p:spPr>
          <a:xfrm>
            <a:off x="2728458" y="3188969"/>
            <a:ext cx="6506483" cy="3200847"/>
          </a:xfrm>
          <a:prstGeom prst="rect">
            <a:avLst/>
          </a:prstGeom>
        </p:spPr>
      </p:pic>
    </p:spTree>
    <p:extLst>
      <p:ext uri="{BB962C8B-B14F-4D97-AF65-F5344CB8AC3E}">
        <p14:creationId xmlns:p14="http://schemas.microsoft.com/office/powerpoint/2010/main" val="3391421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2F9239-65DE-43B0-99F1-ECAB5B22AD92}"/>
              </a:ext>
            </a:extLst>
          </p:cNvPr>
          <p:cNvSpPr>
            <a:spLocks noGrp="1"/>
          </p:cNvSpPr>
          <p:nvPr>
            <p:ph idx="1"/>
          </p:nvPr>
        </p:nvSpPr>
        <p:spPr/>
        <p:txBody>
          <a:bodyPr>
            <a:normAutofit/>
          </a:bodyPr>
          <a:lstStyle/>
          <a:p>
            <a:pPr marL="0" indent="0">
              <a:buNone/>
            </a:pPr>
            <a:r>
              <a:rPr lang="en-US" sz="2000" dirty="0">
                <a:latin typeface="Trebuchet MS" panose="020B0603020202020204" pitchFamily="34" charset="0"/>
              </a:rPr>
              <a:t>On the ‘WIOA Training Criteria screen, there must be a complete assessment to support the Adult or Dislocated Worker client entering training services, so the response to the first question must be “Yes.”</a:t>
            </a:r>
          </a:p>
        </p:txBody>
      </p:sp>
      <p:sp>
        <p:nvSpPr>
          <p:cNvPr id="3" name="Text Placeholder 2">
            <a:extLst>
              <a:ext uri="{FF2B5EF4-FFF2-40B4-BE49-F238E27FC236}">
                <a16:creationId xmlns:a16="http://schemas.microsoft.com/office/drawing/2014/main" id="{B1DE509F-7E43-4055-9C8E-A4BBCFD69F80}"/>
              </a:ext>
            </a:extLst>
          </p:cNvPr>
          <p:cNvSpPr>
            <a:spLocks noGrp="1"/>
          </p:cNvSpPr>
          <p:nvPr>
            <p:ph type="body" sz="quarter" idx="13"/>
          </p:nvPr>
        </p:nvSpPr>
        <p:spPr/>
        <p:txBody>
          <a:bodyPr>
            <a:normAutofit fontScale="85000" lnSpcReduction="10000"/>
          </a:bodyPr>
          <a:lstStyle/>
          <a:p>
            <a:r>
              <a:rPr lang="en-US" dirty="0">
                <a:latin typeface="Trebuchet MS" panose="020B0603020202020204" pitchFamily="34" charset="0"/>
              </a:rPr>
              <a:t>WIOA Training Criteria Screen in IWDS</a:t>
            </a:r>
          </a:p>
        </p:txBody>
      </p:sp>
      <p:pic>
        <p:nvPicPr>
          <p:cNvPr id="7" name="Picture 6">
            <a:extLst>
              <a:ext uri="{FF2B5EF4-FFF2-40B4-BE49-F238E27FC236}">
                <a16:creationId xmlns:a16="http://schemas.microsoft.com/office/drawing/2014/main" id="{C9BC6243-CE4D-41C9-9E35-2C37A4D3D533}"/>
              </a:ext>
            </a:extLst>
          </p:cNvPr>
          <p:cNvPicPr>
            <a:picLocks noChangeAspect="1"/>
          </p:cNvPicPr>
          <p:nvPr/>
        </p:nvPicPr>
        <p:blipFill>
          <a:blip r:embed="rId2"/>
          <a:stretch>
            <a:fillRect/>
          </a:stretch>
        </p:blipFill>
        <p:spPr>
          <a:xfrm>
            <a:off x="2379363" y="3236785"/>
            <a:ext cx="6906589" cy="3191320"/>
          </a:xfrm>
          <a:prstGeom prst="rect">
            <a:avLst/>
          </a:prstGeom>
        </p:spPr>
      </p:pic>
      <p:sp>
        <p:nvSpPr>
          <p:cNvPr id="8" name="Left Arrow 4">
            <a:extLst>
              <a:ext uri="{FF2B5EF4-FFF2-40B4-BE49-F238E27FC236}">
                <a16:creationId xmlns:a16="http://schemas.microsoft.com/office/drawing/2014/main" id="{1AF03BDD-745D-4223-8BDE-F120D1020D13}"/>
              </a:ext>
            </a:extLst>
          </p:cNvPr>
          <p:cNvSpPr/>
          <p:nvPr/>
        </p:nvSpPr>
        <p:spPr>
          <a:xfrm>
            <a:off x="7002238" y="4239005"/>
            <a:ext cx="717804" cy="2555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3768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EE1478-6C6E-4929-9AD0-C8A5131E823E}"/>
              </a:ext>
            </a:extLst>
          </p:cNvPr>
          <p:cNvSpPr>
            <a:spLocks noGrp="1"/>
          </p:cNvSpPr>
          <p:nvPr>
            <p:ph idx="1"/>
          </p:nvPr>
        </p:nvSpPr>
        <p:spPr/>
        <p:txBody>
          <a:bodyPr>
            <a:normAutofit/>
          </a:bodyPr>
          <a:lstStyle/>
          <a:p>
            <a:pPr marL="0" indent="0">
              <a:buNone/>
            </a:pPr>
            <a:r>
              <a:rPr lang="en-US" sz="2000" dirty="0">
                <a:latin typeface="Trebuchet MS" panose="020B0603020202020204" pitchFamily="34" charset="0"/>
              </a:rPr>
              <a:t>Who completed the assessment? If it was the Career Planner, the correct response would be “LWIA.” Other individuals could complete the assessment, but it will typically be the Career Planner at the LWIA.</a:t>
            </a:r>
          </a:p>
        </p:txBody>
      </p:sp>
      <p:sp>
        <p:nvSpPr>
          <p:cNvPr id="3" name="Text Placeholder 2">
            <a:extLst>
              <a:ext uri="{FF2B5EF4-FFF2-40B4-BE49-F238E27FC236}">
                <a16:creationId xmlns:a16="http://schemas.microsoft.com/office/drawing/2014/main" id="{81DF8F8A-B26A-4F4D-8482-1CEDF9C52CA4}"/>
              </a:ext>
            </a:extLst>
          </p:cNvPr>
          <p:cNvSpPr>
            <a:spLocks noGrp="1"/>
          </p:cNvSpPr>
          <p:nvPr>
            <p:ph type="body" sz="quarter" idx="13"/>
          </p:nvPr>
        </p:nvSpPr>
        <p:spPr/>
        <p:txBody>
          <a:bodyPr>
            <a:normAutofit fontScale="85000" lnSpcReduction="10000"/>
          </a:bodyPr>
          <a:lstStyle/>
          <a:p>
            <a:r>
              <a:rPr lang="en-US" dirty="0">
                <a:latin typeface="Trebuchet MS" panose="020B0603020202020204" pitchFamily="34" charset="0"/>
              </a:rPr>
              <a:t>WIOA Training Criteria Screen in IWDS </a:t>
            </a:r>
          </a:p>
        </p:txBody>
      </p:sp>
      <p:pic>
        <p:nvPicPr>
          <p:cNvPr id="7" name="Picture 6">
            <a:extLst>
              <a:ext uri="{FF2B5EF4-FFF2-40B4-BE49-F238E27FC236}">
                <a16:creationId xmlns:a16="http://schemas.microsoft.com/office/drawing/2014/main" id="{0B74C4AD-C03A-4E2F-AA22-F80419F8FE6D}"/>
              </a:ext>
            </a:extLst>
          </p:cNvPr>
          <p:cNvPicPr>
            <a:picLocks noChangeAspect="1"/>
          </p:cNvPicPr>
          <p:nvPr/>
        </p:nvPicPr>
        <p:blipFill>
          <a:blip r:embed="rId2"/>
          <a:stretch>
            <a:fillRect/>
          </a:stretch>
        </p:blipFill>
        <p:spPr>
          <a:xfrm>
            <a:off x="2706028" y="3187249"/>
            <a:ext cx="7001852" cy="3229426"/>
          </a:xfrm>
          <a:prstGeom prst="rect">
            <a:avLst/>
          </a:prstGeom>
        </p:spPr>
      </p:pic>
      <p:sp>
        <p:nvSpPr>
          <p:cNvPr id="8" name="Left Arrow 4">
            <a:extLst>
              <a:ext uri="{FF2B5EF4-FFF2-40B4-BE49-F238E27FC236}">
                <a16:creationId xmlns:a16="http://schemas.microsoft.com/office/drawing/2014/main" id="{F44569EB-C736-4B55-947E-806E98B2D45B}"/>
              </a:ext>
            </a:extLst>
          </p:cNvPr>
          <p:cNvSpPr/>
          <p:nvPr/>
        </p:nvSpPr>
        <p:spPr>
          <a:xfrm>
            <a:off x="8768168" y="4488552"/>
            <a:ext cx="717804" cy="2555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57308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C34C67-082E-433B-B884-1023566CCFBD}"/>
              </a:ext>
            </a:extLst>
          </p:cNvPr>
          <p:cNvSpPr>
            <a:spLocks noGrp="1"/>
          </p:cNvSpPr>
          <p:nvPr>
            <p:ph idx="1"/>
          </p:nvPr>
        </p:nvSpPr>
        <p:spPr/>
        <p:txBody>
          <a:bodyPr>
            <a:normAutofit/>
          </a:bodyPr>
          <a:lstStyle/>
          <a:p>
            <a:r>
              <a:rPr lang="en-US" sz="2800" b="0" dirty="0">
                <a:latin typeface="Trebuchet MS" panose="020B0603020202020204" pitchFamily="34" charset="0"/>
              </a:rPr>
              <a:t>The Career Planning Policy under section </a:t>
            </a:r>
            <a:r>
              <a:rPr lang="en-US" sz="2800" dirty="0">
                <a:latin typeface="Trebuchet MS" panose="020B0603020202020204" pitchFamily="34" charset="0"/>
              </a:rPr>
              <a:t>4.2.5 </a:t>
            </a:r>
            <a:r>
              <a:rPr lang="en-US" sz="2800" b="0" dirty="0">
                <a:latin typeface="Trebuchet MS" panose="020B0603020202020204" pitchFamily="34" charset="0"/>
              </a:rPr>
              <a:t>provides detailed guidance about the Individual Employment Plan (IEP) and the Individual Service Strategy (ISS).</a:t>
            </a:r>
            <a:r>
              <a:rPr lang="en-US" sz="2800" dirty="0">
                <a:latin typeface="Trebuchet MS" panose="020B0603020202020204" pitchFamily="34" charset="0"/>
              </a:rPr>
              <a:t>  </a:t>
            </a:r>
          </a:p>
          <a:p>
            <a:r>
              <a:rPr lang="en-US" sz="2800" b="0" dirty="0">
                <a:latin typeface="Trebuchet MS" panose="020B0603020202020204" pitchFamily="34" charset="0"/>
              </a:rPr>
              <a:t>As mentioned earlier, there will be formal training around the entire Career Planning Policy. During this presentation, we will not focus on the IEP and/or ISS but more reference the requirements associated with the IEP and ISS regarding requirements within IWDS.    </a:t>
            </a:r>
          </a:p>
          <a:p>
            <a:endParaRPr lang="en-US" dirty="0"/>
          </a:p>
        </p:txBody>
      </p:sp>
      <p:sp>
        <p:nvSpPr>
          <p:cNvPr id="3" name="Text Placeholder 2">
            <a:extLst>
              <a:ext uri="{FF2B5EF4-FFF2-40B4-BE49-F238E27FC236}">
                <a16:creationId xmlns:a16="http://schemas.microsoft.com/office/drawing/2014/main" id="{61232084-C76A-45A0-BBEF-581425F90E26}"/>
              </a:ext>
            </a:extLst>
          </p:cNvPr>
          <p:cNvSpPr>
            <a:spLocks noGrp="1"/>
          </p:cNvSpPr>
          <p:nvPr>
            <p:ph type="body" sz="quarter" idx="13"/>
          </p:nvPr>
        </p:nvSpPr>
        <p:spPr>
          <a:xfrm>
            <a:off x="338328" y="384175"/>
            <a:ext cx="9326880" cy="560787"/>
          </a:xfrm>
        </p:spPr>
        <p:txBody>
          <a:bodyPr>
            <a:noAutofit/>
          </a:bodyPr>
          <a:lstStyle/>
          <a:p>
            <a:r>
              <a:rPr lang="en-US" sz="3500" dirty="0">
                <a:latin typeface="Trebuchet MS" panose="020B0603020202020204" pitchFamily="34" charset="0"/>
              </a:rPr>
              <a:t>Guidance on Individual Employment Plan</a:t>
            </a:r>
          </a:p>
        </p:txBody>
      </p:sp>
    </p:spTree>
    <p:extLst>
      <p:ext uri="{BB962C8B-B14F-4D97-AF65-F5344CB8AC3E}">
        <p14:creationId xmlns:p14="http://schemas.microsoft.com/office/powerpoint/2010/main" val="1117107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647B17-20D8-4D5F-8685-F319C7DE659E}"/>
              </a:ext>
            </a:extLst>
          </p:cNvPr>
          <p:cNvSpPr>
            <a:spLocks noGrp="1"/>
          </p:cNvSpPr>
          <p:nvPr>
            <p:ph idx="1"/>
          </p:nvPr>
        </p:nvSpPr>
        <p:spPr/>
        <p:txBody>
          <a:bodyPr>
            <a:normAutofit/>
          </a:bodyPr>
          <a:lstStyle/>
          <a:p>
            <a:pPr marL="0" indent="0">
              <a:buNone/>
            </a:pPr>
            <a:r>
              <a:rPr lang="en-US" sz="2000" dirty="0">
                <a:latin typeface="Trebuchet MS" panose="020B0603020202020204" pitchFamily="34" charset="0"/>
              </a:rPr>
              <a:t>There must be a complete Individual Employment Plan (IEP) that supports the client going into WIOA Funded Training Services, and who completed the IEP must also be recorded; if it was the Career Planner, then “LWIA” is the correct response:</a:t>
            </a:r>
          </a:p>
        </p:txBody>
      </p:sp>
      <p:sp>
        <p:nvSpPr>
          <p:cNvPr id="3" name="Text Placeholder 2">
            <a:extLst>
              <a:ext uri="{FF2B5EF4-FFF2-40B4-BE49-F238E27FC236}">
                <a16:creationId xmlns:a16="http://schemas.microsoft.com/office/drawing/2014/main" id="{E2C5659D-1530-42CB-8407-E2C619AA72BA}"/>
              </a:ext>
            </a:extLst>
          </p:cNvPr>
          <p:cNvSpPr>
            <a:spLocks noGrp="1"/>
          </p:cNvSpPr>
          <p:nvPr>
            <p:ph type="body" sz="quarter" idx="13"/>
          </p:nvPr>
        </p:nvSpPr>
        <p:spPr/>
        <p:txBody>
          <a:bodyPr>
            <a:normAutofit fontScale="85000" lnSpcReduction="10000"/>
          </a:bodyPr>
          <a:lstStyle/>
          <a:p>
            <a:r>
              <a:rPr lang="en-US" dirty="0">
                <a:latin typeface="Trebuchet MS" panose="020B0603020202020204" pitchFamily="34" charset="0"/>
              </a:rPr>
              <a:t>WIOA Training Criteria Screen in IWDS</a:t>
            </a:r>
          </a:p>
        </p:txBody>
      </p:sp>
      <p:pic>
        <p:nvPicPr>
          <p:cNvPr id="7" name="Picture 6">
            <a:extLst>
              <a:ext uri="{FF2B5EF4-FFF2-40B4-BE49-F238E27FC236}">
                <a16:creationId xmlns:a16="http://schemas.microsoft.com/office/drawing/2014/main" id="{4AFAE3D4-3BEE-46A3-8083-34DF4F97B894}"/>
              </a:ext>
            </a:extLst>
          </p:cNvPr>
          <p:cNvPicPr>
            <a:picLocks noChangeAspect="1"/>
          </p:cNvPicPr>
          <p:nvPr/>
        </p:nvPicPr>
        <p:blipFill>
          <a:blip r:embed="rId2"/>
          <a:stretch>
            <a:fillRect/>
          </a:stretch>
        </p:blipFill>
        <p:spPr>
          <a:xfrm>
            <a:off x="2837995" y="3138263"/>
            <a:ext cx="6516009" cy="3210373"/>
          </a:xfrm>
          <a:prstGeom prst="rect">
            <a:avLst/>
          </a:prstGeom>
        </p:spPr>
      </p:pic>
      <p:sp>
        <p:nvSpPr>
          <p:cNvPr id="8" name="Left Arrow 4">
            <a:extLst>
              <a:ext uri="{FF2B5EF4-FFF2-40B4-BE49-F238E27FC236}">
                <a16:creationId xmlns:a16="http://schemas.microsoft.com/office/drawing/2014/main" id="{56B56637-F4A0-4263-8089-02FE999BCA19}"/>
              </a:ext>
            </a:extLst>
          </p:cNvPr>
          <p:cNvSpPr/>
          <p:nvPr/>
        </p:nvSpPr>
        <p:spPr>
          <a:xfrm>
            <a:off x="8769389" y="4719064"/>
            <a:ext cx="717804" cy="2555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9897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0E9199-5382-4567-B015-AB9A19261F6B}"/>
              </a:ext>
            </a:extLst>
          </p:cNvPr>
          <p:cNvSpPr>
            <a:spLocks noGrp="1"/>
          </p:cNvSpPr>
          <p:nvPr>
            <p:ph idx="1"/>
          </p:nvPr>
        </p:nvSpPr>
        <p:spPr/>
        <p:txBody>
          <a:bodyPr>
            <a:normAutofit lnSpcReduction="10000"/>
          </a:bodyPr>
          <a:lstStyle/>
          <a:p>
            <a:r>
              <a:rPr lang="en-US" dirty="0">
                <a:latin typeface="Trebuchet MS" panose="020B0603020202020204" pitchFamily="34" charset="0"/>
                <a:cs typeface="Calibri" panose="020F0502020204030204" pitchFamily="34" charset="0"/>
              </a:rPr>
              <a:t>The Participant and the Career Planner develop an IEP to identify the Participant’s overall employment goal, the appropriate achievement objectives, and the appropriate combination of services for the participant to achieve the employment goal, including providing information on eligible providers of training services and career pathways to attain career objectives.</a:t>
            </a:r>
          </a:p>
          <a:p>
            <a:r>
              <a:rPr lang="en-US" dirty="0">
                <a:latin typeface="Trebuchet MS" panose="020B0603020202020204" pitchFamily="34" charset="0"/>
                <a:cs typeface="Calibri" panose="020F0502020204030204" pitchFamily="34" charset="0"/>
              </a:rPr>
              <a:t>The IEP (like the ISS) is a living document that once developed, must be signed by the participant and be properly documented within IWDS.   </a:t>
            </a:r>
          </a:p>
          <a:p>
            <a:r>
              <a:rPr lang="en-US" dirty="0">
                <a:latin typeface="Trebuchet MS" panose="020B0603020202020204" pitchFamily="34" charset="0"/>
                <a:cs typeface="Calibri" panose="020F0502020204030204" pitchFamily="34" charset="0"/>
              </a:rPr>
              <a:t>Lastly, anytime the IEP has changes made, both the Participant and the Career Planner must be aware of the changes and why they are needed and agree to the changes.</a:t>
            </a:r>
          </a:p>
          <a:p>
            <a:endParaRPr lang="en-US" dirty="0"/>
          </a:p>
        </p:txBody>
      </p:sp>
      <p:sp>
        <p:nvSpPr>
          <p:cNvPr id="3" name="Text Placeholder 2">
            <a:extLst>
              <a:ext uri="{FF2B5EF4-FFF2-40B4-BE49-F238E27FC236}">
                <a16:creationId xmlns:a16="http://schemas.microsoft.com/office/drawing/2014/main" id="{1F2C52F2-68DE-4D57-AE37-692DCFC59DCB}"/>
              </a:ext>
            </a:extLst>
          </p:cNvPr>
          <p:cNvSpPr>
            <a:spLocks noGrp="1"/>
          </p:cNvSpPr>
          <p:nvPr>
            <p:ph type="body" sz="quarter" idx="13"/>
          </p:nvPr>
        </p:nvSpPr>
        <p:spPr/>
        <p:txBody>
          <a:bodyPr>
            <a:noAutofit/>
          </a:bodyPr>
          <a:lstStyle/>
          <a:p>
            <a:r>
              <a:rPr lang="en-US" sz="4000" dirty="0">
                <a:latin typeface="Trebuchet MS" panose="020B0603020202020204" pitchFamily="34" charset="0"/>
              </a:rPr>
              <a:t>Individual Employment Plan (IEP):</a:t>
            </a:r>
          </a:p>
        </p:txBody>
      </p:sp>
    </p:spTree>
    <p:extLst>
      <p:ext uri="{BB962C8B-B14F-4D97-AF65-F5344CB8AC3E}">
        <p14:creationId xmlns:p14="http://schemas.microsoft.com/office/powerpoint/2010/main" val="1074112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3EB61E-8A07-40DD-9188-AF0008CC3F2C}"/>
              </a:ext>
            </a:extLst>
          </p:cNvPr>
          <p:cNvSpPr>
            <a:spLocks noGrp="1"/>
          </p:cNvSpPr>
          <p:nvPr>
            <p:ph idx="1"/>
          </p:nvPr>
        </p:nvSpPr>
        <p:spPr/>
        <p:txBody>
          <a:bodyPr>
            <a:noAutofit/>
          </a:bodyPr>
          <a:lstStyle/>
          <a:p>
            <a:r>
              <a:rPr lang="en-US" sz="2800" b="1" dirty="0">
                <a:latin typeface="Trebuchet MS" panose="020B0603020202020204" pitchFamily="34" charset="0"/>
              </a:rPr>
              <a:t>The objective of this </a:t>
            </a:r>
            <a:r>
              <a:rPr lang="en-US" sz="2800" dirty="0">
                <a:latin typeface="Trebuchet MS" panose="020B0603020202020204" pitchFamily="34" charset="0"/>
              </a:rPr>
              <a:t>PowerPoint</a:t>
            </a:r>
            <a:r>
              <a:rPr lang="en-US" sz="2800" b="1" dirty="0">
                <a:latin typeface="Trebuchet MS" panose="020B0603020202020204" pitchFamily="34" charset="0"/>
              </a:rPr>
              <a:t> is to discuss and </a:t>
            </a:r>
            <a:r>
              <a:rPr lang="en-US" sz="2800" b="1" dirty="0">
                <a:solidFill>
                  <a:prstClr val="black"/>
                </a:solidFill>
                <a:latin typeface="Trebuchet MS" panose="020B0603020202020204" pitchFamily="34" charset="0"/>
              </a:rPr>
              <a:t>demonstrate the requirements tied to WIOA new client assessment and demonstrate the tools available within Illinois Workforce Development System (IWDS) for recording assessment results.</a:t>
            </a:r>
          </a:p>
          <a:p>
            <a:r>
              <a:rPr lang="en-US" sz="2800" dirty="0">
                <a:solidFill>
                  <a:prstClr val="black"/>
                </a:solidFill>
                <a:latin typeface="Trebuchet MS" panose="020B0603020202020204" pitchFamily="34" charset="0"/>
              </a:rPr>
              <a:t>W</a:t>
            </a:r>
            <a:r>
              <a:rPr lang="en-US" sz="2800" b="1" dirty="0">
                <a:solidFill>
                  <a:prstClr val="black"/>
                </a:solidFill>
                <a:latin typeface="Trebuchet MS" panose="020B0603020202020204" pitchFamily="34" charset="0"/>
              </a:rPr>
              <a:t>e will cover the steps for recording the services of the Individual Employment Plan (IEP) for Adult and Dislocated Worker clients, and the activity of Individual Service Strategy (ISS) for Youth clients within IWDS.</a:t>
            </a:r>
          </a:p>
        </p:txBody>
      </p:sp>
      <p:sp>
        <p:nvSpPr>
          <p:cNvPr id="3" name="Text Placeholder 2">
            <a:extLst>
              <a:ext uri="{FF2B5EF4-FFF2-40B4-BE49-F238E27FC236}">
                <a16:creationId xmlns:a16="http://schemas.microsoft.com/office/drawing/2014/main" id="{8ACA7F15-17CE-4E20-8F8F-E2508134F95A}"/>
              </a:ext>
            </a:extLst>
          </p:cNvPr>
          <p:cNvSpPr>
            <a:spLocks noGrp="1"/>
          </p:cNvSpPr>
          <p:nvPr>
            <p:ph type="body" sz="quarter" idx="13"/>
          </p:nvPr>
        </p:nvSpPr>
        <p:spPr/>
        <p:txBody>
          <a:bodyPr>
            <a:noAutofit/>
          </a:bodyPr>
          <a:lstStyle/>
          <a:p>
            <a:r>
              <a:rPr lang="en-US" sz="4000" dirty="0">
                <a:latin typeface="Trebuchet MS" panose="020B0603020202020204" pitchFamily="34" charset="0"/>
              </a:rPr>
              <a:t>Objective</a:t>
            </a:r>
          </a:p>
        </p:txBody>
      </p:sp>
    </p:spTree>
    <p:extLst>
      <p:ext uri="{BB962C8B-B14F-4D97-AF65-F5344CB8AC3E}">
        <p14:creationId xmlns:p14="http://schemas.microsoft.com/office/powerpoint/2010/main" val="1812048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1727C6-9363-40F3-8D99-D595FE147994}"/>
              </a:ext>
            </a:extLst>
          </p:cNvPr>
          <p:cNvSpPr>
            <a:spLocks noGrp="1"/>
          </p:cNvSpPr>
          <p:nvPr>
            <p:ph idx="1"/>
          </p:nvPr>
        </p:nvSpPr>
        <p:spPr/>
        <p:txBody>
          <a:bodyPr>
            <a:normAutofit/>
          </a:bodyPr>
          <a:lstStyle/>
          <a:p>
            <a:pPr marL="0" indent="0">
              <a:buNone/>
            </a:pPr>
            <a:r>
              <a:rPr lang="en-US" sz="2000" dirty="0">
                <a:latin typeface="Trebuchet MS" panose="020B0603020202020204" pitchFamily="34" charset="0"/>
              </a:rPr>
              <a:t>“Meets Qualification for Selected Training Program” should not be glossed over. WIOA Participants might have an overall goal/objective related to training that might not be achievable for the individual. Goals and objectives must be realistic and attainable: </a:t>
            </a:r>
          </a:p>
        </p:txBody>
      </p:sp>
      <p:sp>
        <p:nvSpPr>
          <p:cNvPr id="3" name="Text Placeholder 2">
            <a:extLst>
              <a:ext uri="{FF2B5EF4-FFF2-40B4-BE49-F238E27FC236}">
                <a16:creationId xmlns:a16="http://schemas.microsoft.com/office/drawing/2014/main" id="{28F77841-81F1-4832-989D-A2098F9A6761}"/>
              </a:ext>
            </a:extLst>
          </p:cNvPr>
          <p:cNvSpPr>
            <a:spLocks noGrp="1"/>
          </p:cNvSpPr>
          <p:nvPr>
            <p:ph type="body" sz="quarter" idx="13"/>
          </p:nvPr>
        </p:nvSpPr>
        <p:spPr>
          <a:xfrm>
            <a:off x="334963" y="384048"/>
            <a:ext cx="9323387" cy="560787"/>
          </a:xfrm>
        </p:spPr>
        <p:txBody>
          <a:bodyPr>
            <a:normAutofit fontScale="85000" lnSpcReduction="10000"/>
          </a:bodyPr>
          <a:lstStyle/>
          <a:p>
            <a:r>
              <a:rPr lang="en-US" dirty="0">
                <a:latin typeface="Trebuchet MS" panose="020B0603020202020204" pitchFamily="34" charset="0"/>
              </a:rPr>
              <a:t>WIOA Training Criteria Screen in IWDS</a:t>
            </a:r>
          </a:p>
        </p:txBody>
      </p:sp>
      <p:pic>
        <p:nvPicPr>
          <p:cNvPr id="7" name="Picture 6">
            <a:extLst>
              <a:ext uri="{FF2B5EF4-FFF2-40B4-BE49-F238E27FC236}">
                <a16:creationId xmlns:a16="http://schemas.microsoft.com/office/drawing/2014/main" id="{A79CDB1A-D95D-4BDC-B57A-4463505DBE99}"/>
              </a:ext>
            </a:extLst>
          </p:cNvPr>
          <p:cNvPicPr>
            <a:picLocks noChangeAspect="1"/>
          </p:cNvPicPr>
          <p:nvPr/>
        </p:nvPicPr>
        <p:blipFill>
          <a:blip r:embed="rId2"/>
          <a:stretch>
            <a:fillRect/>
          </a:stretch>
        </p:blipFill>
        <p:spPr>
          <a:xfrm>
            <a:off x="2609328" y="3204510"/>
            <a:ext cx="6887536" cy="3238952"/>
          </a:xfrm>
          <a:prstGeom prst="rect">
            <a:avLst/>
          </a:prstGeom>
        </p:spPr>
      </p:pic>
      <p:sp>
        <p:nvSpPr>
          <p:cNvPr id="8" name="Left Arrow 4">
            <a:extLst>
              <a:ext uri="{FF2B5EF4-FFF2-40B4-BE49-F238E27FC236}">
                <a16:creationId xmlns:a16="http://schemas.microsoft.com/office/drawing/2014/main" id="{0B82776F-1924-4855-8CEB-2949998EC0A3}"/>
              </a:ext>
            </a:extLst>
          </p:cNvPr>
          <p:cNvSpPr/>
          <p:nvPr/>
        </p:nvSpPr>
        <p:spPr>
          <a:xfrm>
            <a:off x="7186070" y="5219933"/>
            <a:ext cx="717804" cy="2555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540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6EB0CD-9264-4DF7-BB7B-148421AB0294}"/>
              </a:ext>
            </a:extLst>
          </p:cNvPr>
          <p:cNvSpPr>
            <a:spLocks noGrp="1"/>
          </p:cNvSpPr>
          <p:nvPr>
            <p:ph idx="1"/>
          </p:nvPr>
        </p:nvSpPr>
        <p:spPr/>
        <p:txBody>
          <a:bodyPr>
            <a:normAutofit/>
          </a:bodyPr>
          <a:lstStyle/>
          <a:p>
            <a:pPr marL="0" indent="0">
              <a:buNone/>
            </a:pPr>
            <a:r>
              <a:rPr lang="en-US" sz="2000" dirty="0">
                <a:latin typeface="Trebuchet MS" panose="020B0603020202020204" pitchFamily="34" charset="0"/>
              </a:rPr>
              <a:t>The training must be on the WIOA approved “in-demand” training programs, but like the question of “Meets Qualification for Selected Training Program”, the client does need to have the ability to get accepted and be successful in the training program before it should be indicated in the plan. </a:t>
            </a:r>
          </a:p>
        </p:txBody>
      </p:sp>
      <p:sp>
        <p:nvSpPr>
          <p:cNvPr id="3" name="Text Placeholder 2">
            <a:extLst>
              <a:ext uri="{FF2B5EF4-FFF2-40B4-BE49-F238E27FC236}">
                <a16:creationId xmlns:a16="http://schemas.microsoft.com/office/drawing/2014/main" id="{CA5D9178-802B-42E8-A61A-26A74C36F455}"/>
              </a:ext>
            </a:extLst>
          </p:cNvPr>
          <p:cNvSpPr>
            <a:spLocks noGrp="1"/>
          </p:cNvSpPr>
          <p:nvPr>
            <p:ph type="body" sz="quarter" idx="13"/>
          </p:nvPr>
        </p:nvSpPr>
        <p:spPr/>
        <p:txBody>
          <a:bodyPr>
            <a:normAutofit fontScale="85000" lnSpcReduction="10000"/>
          </a:bodyPr>
          <a:lstStyle/>
          <a:p>
            <a:r>
              <a:rPr lang="en-US" dirty="0">
                <a:latin typeface="Trebuchet MS" panose="020B0603020202020204" pitchFamily="34" charset="0"/>
              </a:rPr>
              <a:t>WIOA Training Criteria Screen in IWDS</a:t>
            </a:r>
          </a:p>
        </p:txBody>
      </p:sp>
      <p:pic>
        <p:nvPicPr>
          <p:cNvPr id="7" name="Picture 6">
            <a:extLst>
              <a:ext uri="{FF2B5EF4-FFF2-40B4-BE49-F238E27FC236}">
                <a16:creationId xmlns:a16="http://schemas.microsoft.com/office/drawing/2014/main" id="{BEF89BC8-FF74-4BA1-AE5E-12A8F49182D5}"/>
              </a:ext>
            </a:extLst>
          </p:cNvPr>
          <p:cNvPicPr>
            <a:picLocks noChangeAspect="1"/>
          </p:cNvPicPr>
          <p:nvPr/>
        </p:nvPicPr>
        <p:blipFill>
          <a:blip r:embed="rId2"/>
          <a:stretch>
            <a:fillRect/>
          </a:stretch>
        </p:blipFill>
        <p:spPr>
          <a:xfrm>
            <a:off x="2561350" y="3348989"/>
            <a:ext cx="6763694" cy="2971801"/>
          </a:xfrm>
          <a:prstGeom prst="rect">
            <a:avLst/>
          </a:prstGeom>
        </p:spPr>
      </p:pic>
      <p:sp>
        <p:nvSpPr>
          <p:cNvPr id="8" name="Left Arrow 4">
            <a:extLst>
              <a:ext uri="{FF2B5EF4-FFF2-40B4-BE49-F238E27FC236}">
                <a16:creationId xmlns:a16="http://schemas.microsoft.com/office/drawing/2014/main" id="{2F4384C7-8872-4406-8DB6-B4DEE1934443}"/>
              </a:ext>
            </a:extLst>
          </p:cNvPr>
          <p:cNvSpPr/>
          <p:nvPr/>
        </p:nvSpPr>
        <p:spPr>
          <a:xfrm>
            <a:off x="7126674" y="5437162"/>
            <a:ext cx="717804" cy="30421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7754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952C4C-0F64-429F-A9CF-D0FB0924F221}"/>
              </a:ext>
            </a:extLst>
          </p:cNvPr>
          <p:cNvSpPr>
            <a:spLocks noGrp="1"/>
          </p:cNvSpPr>
          <p:nvPr>
            <p:ph idx="1"/>
          </p:nvPr>
        </p:nvSpPr>
        <p:spPr/>
        <p:txBody>
          <a:bodyPr>
            <a:normAutofit/>
          </a:bodyPr>
          <a:lstStyle/>
          <a:p>
            <a:pPr marL="0" indent="0">
              <a:buNone/>
            </a:pPr>
            <a:r>
              <a:rPr lang="en-US" sz="2000" dirty="0">
                <a:latin typeface="Trebuchet MS" panose="020B0603020202020204" pitchFamily="34" charset="0"/>
              </a:rPr>
              <a:t>The last question of “Other Grant Sources are Unavailable” on the “WIOA Training Criteria” is a two-part question; first, have we examined the available alternative funding options (Federal, State Educational Assistance); but also, can the client afford to participate in training?</a:t>
            </a:r>
          </a:p>
        </p:txBody>
      </p:sp>
      <p:sp>
        <p:nvSpPr>
          <p:cNvPr id="3" name="Text Placeholder 2">
            <a:extLst>
              <a:ext uri="{FF2B5EF4-FFF2-40B4-BE49-F238E27FC236}">
                <a16:creationId xmlns:a16="http://schemas.microsoft.com/office/drawing/2014/main" id="{7B46C147-5FA4-465C-954E-91165A5A5640}"/>
              </a:ext>
            </a:extLst>
          </p:cNvPr>
          <p:cNvSpPr>
            <a:spLocks noGrp="1"/>
          </p:cNvSpPr>
          <p:nvPr>
            <p:ph type="body" sz="quarter" idx="13"/>
          </p:nvPr>
        </p:nvSpPr>
        <p:spPr/>
        <p:txBody>
          <a:bodyPr>
            <a:normAutofit fontScale="85000" lnSpcReduction="10000"/>
          </a:bodyPr>
          <a:lstStyle/>
          <a:p>
            <a:r>
              <a:rPr lang="en-US" dirty="0">
                <a:latin typeface="Trebuchet MS" panose="020B0603020202020204" pitchFamily="34" charset="0"/>
              </a:rPr>
              <a:t>WIOA Training Criteria Screen in IWDS </a:t>
            </a:r>
          </a:p>
        </p:txBody>
      </p:sp>
      <p:pic>
        <p:nvPicPr>
          <p:cNvPr id="10" name="Picture 9">
            <a:extLst>
              <a:ext uri="{FF2B5EF4-FFF2-40B4-BE49-F238E27FC236}">
                <a16:creationId xmlns:a16="http://schemas.microsoft.com/office/drawing/2014/main" id="{370B7F83-BBF8-43F8-890D-EB522812D1E8}"/>
              </a:ext>
            </a:extLst>
          </p:cNvPr>
          <p:cNvPicPr>
            <a:picLocks noChangeAspect="1"/>
          </p:cNvPicPr>
          <p:nvPr/>
        </p:nvPicPr>
        <p:blipFill>
          <a:blip r:embed="rId2"/>
          <a:stretch>
            <a:fillRect/>
          </a:stretch>
        </p:blipFill>
        <p:spPr>
          <a:xfrm>
            <a:off x="2308384" y="3429000"/>
            <a:ext cx="6820852" cy="2747963"/>
          </a:xfrm>
          <a:prstGeom prst="rect">
            <a:avLst/>
          </a:prstGeom>
        </p:spPr>
      </p:pic>
      <p:sp>
        <p:nvSpPr>
          <p:cNvPr id="11" name="Left Arrow 4">
            <a:extLst>
              <a:ext uri="{FF2B5EF4-FFF2-40B4-BE49-F238E27FC236}">
                <a16:creationId xmlns:a16="http://schemas.microsoft.com/office/drawing/2014/main" id="{C4F60A08-DDD6-48D1-B64C-691AF85D7B21}"/>
              </a:ext>
            </a:extLst>
          </p:cNvPr>
          <p:cNvSpPr/>
          <p:nvPr/>
        </p:nvSpPr>
        <p:spPr>
          <a:xfrm>
            <a:off x="6823710" y="5456888"/>
            <a:ext cx="717804" cy="2555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5891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4885C1-7FD9-4E87-A8DF-A7C77C440124}"/>
              </a:ext>
            </a:extLst>
          </p:cNvPr>
          <p:cNvSpPr>
            <a:spLocks noGrp="1"/>
          </p:cNvSpPr>
          <p:nvPr>
            <p:ph idx="1"/>
          </p:nvPr>
        </p:nvSpPr>
        <p:spPr/>
        <p:txBody>
          <a:bodyPr>
            <a:normAutofit/>
          </a:bodyPr>
          <a:lstStyle/>
          <a:p>
            <a:pPr marL="0" indent="0">
              <a:buNone/>
            </a:pPr>
            <a:r>
              <a:rPr lang="en-US" sz="2000" dirty="0">
                <a:latin typeface="Trebuchet MS" panose="020B0603020202020204" pitchFamily="34" charset="0"/>
              </a:rPr>
              <a:t>A completed “Training Budget Worksheet, which shows the client’s monthly income and monthly expenses, is the only acceptable documentation to support the criteria of “Other Grant Sources Unavailable”.  </a:t>
            </a:r>
          </a:p>
        </p:txBody>
      </p:sp>
      <p:sp>
        <p:nvSpPr>
          <p:cNvPr id="3" name="Text Placeholder 2">
            <a:extLst>
              <a:ext uri="{FF2B5EF4-FFF2-40B4-BE49-F238E27FC236}">
                <a16:creationId xmlns:a16="http://schemas.microsoft.com/office/drawing/2014/main" id="{B1B43E56-8573-4736-8405-D9CE786523CB}"/>
              </a:ext>
            </a:extLst>
          </p:cNvPr>
          <p:cNvSpPr>
            <a:spLocks noGrp="1"/>
          </p:cNvSpPr>
          <p:nvPr>
            <p:ph type="body" sz="quarter" idx="13"/>
          </p:nvPr>
        </p:nvSpPr>
        <p:spPr/>
        <p:txBody>
          <a:bodyPr>
            <a:noAutofit/>
          </a:bodyPr>
          <a:lstStyle/>
          <a:p>
            <a:r>
              <a:rPr lang="en-US" sz="4000" dirty="0">
                <a:latin typeface="Trebuchet MS" panose="020B0603020202020204" pitchFamily="34" charset="0"/>
              </a:rPr>
              <a:t>Other Grant Sources Unavailable</a:t>
            </a:r>
          </a:p>
        </p:txBody>
      </p:sp>
      <p:pic>
        <p:nvPicPr>
          <p:cNvPr id="7" name="Picture 6">
            <a:extLst>
              <a:ext uri="{FF2B5EF4-FFF2-40B4-BE49-F238E27FC236}">
                <a16:creationId xmlns:a16="http://schemas.microsoft.com/office/drawing/2014/main" id="{F78A10FD-4DC1-4722-84CA-D4AD2D5841FB}"/>
              </a:ext>
            </a:extLst>
          </p:cNvPr>
          <p:cNvPicPr>
            <a:picLocks noChangeAspect="1"/>
          </p:cNvPicPr>
          <p:nvPr/>
        </p:nvPicPr>
        <p:blipFill>
          <a:blip r:embed="rId2"/>
          <a:stretch>
            <a:fillRect/>
          </a:stretch>
        </p:blipFill>
        <p:spPr>
          <a:xfrm>
            <a:off x="2308384" y="3429000"/>
            <a:ext cx="6820852" cy="2747963"/>
          </a:xfrm>
          <a:prstGeom prst="rect">
            <a:avLst/>
          </a:prstGeom>
        </p:spPr>
      </p:pic>
      <p:sp>
        <p:nvSpPr>
          <p:cNvPr id="8" name="Left Arrow 4">
            <a:extLst>
              <a:ext uri="{FF2B5EF4-FFF2-40B4-BE49-F238E27FC236}">
                <a16:creationId xmlns:a16="http://schemas.microsoft.com/office/drawing/2014/main" id="{86C2B317-AF53-4F07-AB4F-D4ACAF2DE376}"/>
              </a:ext>
            </a:extLst>
          </p:cNvPr>
          <p:cNvSpPr/>
          <p:nvPr/>
        </p:nvSpPr>
        <p:spPr>
          <a:xfrm>
            <a:off x="6782277" y="5584669"/>
            <a:ext cx="717804" cy="2555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3072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E1241E-7C48-4268-858F-003BA03FE8BB}"/>
              </a:ext>
            </a:extLst>
          </p:cNvPr>
          <p:cNvSpPr>
            <a:spLocks noGrp="1"/>
          </p:cNvSpPr>
          <p:nvPr>
            <p:ph sz="half" idx="2"/>
          </p:nvPr>
        </p:nvSpPr>
        <p:spPr/>
        <p:txBody>
          <a:bodyPr>
            <a:normAutofit/>
          </a:bodyPr>
          <a:lstStyle/>
          <a:p>
            <a:r>
              <a:rPr lang="en-US" sz="2400" dirty="0">
                <a:latin typeface="Trebuchet MS" panose="020B0603020202020204" pitchFamily="34" charset="0"/>
              </a:rPr>
              <a:t>The only documentation to support the criteria of “Other Grant Sources are Unavailable” is completed is the “Income and Expenses” worksheet, also known as the “Training Budget Worksheet”.</a:t>
            </a:r>
          </a:p>
          <a:p>
            <a:r>
              <a:rPr lang="en-US" sz="2400" dirty="0">
                <a:latin typeface="Trebuchet MS" panose="020B0603020202020204" pitchFamily="34" charset="0"/>
              </a:rPr>
              <a:t>We will examine this document later under the details about the assessment.</a:t>
            </a:r>
          </a:p>
        </p:txBody>
      </p:sp>
      <p:pic>
        <p:nvPicPr>
          <p:cNvPr id="7" name="Content Placeholder 6">
            <a:extLst>
              <a:ext uri="{FF2B5EF4-FFF2-40B4-BE49-F238E27FC236}">
                <a16:creationId xmlns:a16="http://schemas.microsoft.com/office/drawing/2014/main" id="{0C334B13-BDCC-423D-9F0E-B50770622384}"/>
              </a:ext>
            </a:extLst>
          </p:cNvPr>
          <p:cNvPicPr>
            <a:picLocks noGrp="1" noChangeAspect="1"/>
          </p:cNvPicPr>
          <p:nvPr>
            <p:ph sz="quarter" idx="4"/>
          </p:nvPr>
        </p:nvPicPr>
        <p:blipFill>
          <a:blip r:embed="rId2"/>
          <a:stretch>
            <a:fillRect/>
          </a:stretch>
        </p:blipFill>
        <p:spPr>
          <a:xfrm>
            <a:off x="6172200" y="1463041"/>
            <a:ext cx="5183188" cy="4646996"/>
          </a:xfrm>
        </p:spPr>
      </p:pic>
      <p:sp>
        <p:nvSpPr>
          <p:cNvPr id="3" name="Text Placeholder 2">
            <a:extLst>
              <a:ext uri="{FF2B5EF4-FFF2-40B4-BE49-F238E27FC236}">
                <a16:creationId xmlns:a16="http://schemas.microsoft.com/office/drawing/2014/main" id="{73CA931A-B426-457E-98CD-C9C0523BCBAB}"/>
              </a:ext>
            </a:extLst>
          </p:cNvPr>
          <p:cNvSpPr>
            <a:spLocks noGrp="1"/>
          </p:cNvSpPr>
          <p:nvPr>
            <p:ph type="body" sz="quarter" idx="13"/>
          </p:nvPr>
        </p:nvSpPr>
        <p:spPr/>
        <p:txBody>
          <a:bodyPr>
            <a:noAutofit/>
          </a:bodyPr>
          <a:lstStyle/>
          <a:p>
            <a:r>
              <a:rPr lang="en-US" sz="4000" dirty="0">
                <a:latin typeface="Trebuchet MS" panose="020B0603020202020204" pitchFamily="34" charset="0"/>
              </a:rPr>
              <a:t>Income and Expenses</a:t>
            </a:r>
          </a:p>
        </p:txBody>
      </p:sp>
    </p:spTree>
    <p:extLst>
      <p:ext uri="{BB962C8B-B14F-4D97-AF65-F5344CB8AC3E}">
        <p14:creationId xmlns:p14="http://schemas.microsoft.com/office/powerpoint/2010/main" val="2444219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E41123-5BFE-47A0-BEE0-305A7C9E0A44}"/>
              </a:ext>
            </a:extLst>
          </p:cNvPr>
          <p:cNvSpPr>
            <a:spLocks noGrp="1"/>
          </p:cNvSpPr>
          <p:nvPr>
            <p:ph idx="1"/>
          </p:nvPr>
        </p:nvSpPr>
        <p:spPr>
          <a:xfrm>
            <a:off x="838200" y="1941342"/>
            <a:ext cx="10515600" cy="4235621"/>
          </a:xfrm>
        </p:spPr>
        <p:txBody>
          <a:bodyPr/>
          <a:lstStyle/>
          <a:p>
            <a:pPr marL="0" indent="0">
              <a:buNone/>
            </a:pPr>
            <a:r>
              <a:rPr lang="en-US" sz="2000" b="1" dirty="0">
                <a:latin typeface="Trebuchet MS" panose="020B0603020202020204" pitchFamily="34" charset="0"/>
              </a:rPr>
              <a:t>Formal Assessment involves using some alternative tools that are available; the information gleaned from the formal assessment tools could then be combined with information learned from other informal assessment steps, such as the one-on-one interview and observations: </a:t>
            </a:r>
          </a:p>
          <a:p>
            <a:pPr marL="0" indent="0">
              <a:buNone/>
            </a:pPr>
            <a:endParaRPr lang="en-US" dirty="0"/>
          </a:p>
        </p:txBody>
      </p:sp>
      <p:sp>
        <p:nvSpPr>
          <p:cNvPr id="3" name="Text Placeholder 2">
            <a:extLst>
              <a:ext uri="{FF2B5EF4-FFF2-40B4-BE49-F238E27FC236}">
                <a16:creationId xmlns:a16="http://schemas.microsoft.com/office/drawing/2014/main" id="{EA4583F5-18F4-4E45-BFE9-13CF052502C4}"/>
              </a:ext>
            </a:extLst>
          </p:cNvPr>
          <p:cNvSpPr>
            <a:spLocks noGrp="1"/>
          </p:cNvSpPr>
          <p:nvPr>
            <p:ph type="body" sz="quarter" idx="13"/>
          </p:nvPr>
        </p:nvSpPr>
        <p:spPr/>
        <p:txBody>
          <a:bodyPr>
            <a:noAutofit/>
          </a:bodyPr>
          <a:lstStyle/>
          <a:p>
            <a:r>
              <a:rPr lang="en-US" sz="4000" dirty="0">
                <a:latin typeface="Trebuchet MS" panose="020B0603020202020204" pitchFamily="34" charset="0"/>
              </a:rPr>
              <a:t>Parts of an Assessment:</a:t>
            </a:r>
          </a:p>
        </p:txBody>
      </p:sp>
      <p:graphicFrame>
        <p:nvGraphicFramePr>
          <p:cNvPr id="4" name="Diagram 3">
            <a:extLst>
              <a:ext uri="{FF2B5EF4-FFF2-40B4-BE49-F238E27FC236}">
                <a16:creationId xmlns:a16="http://schemas.microsoft.com/office/drawing/2014/main" id="{57F5772C-074C-4FAA-B256-EA3BE3C6F550}"/>
              </a:ext>
            </a:extLst>
          </p:cNvPr>
          <p:cNvGraphicFramePr/>
          <p:nvPr>
            <p:extLst>
              <p:ext uri="{D42A27DB-BD31-4B8C-83A1-F6EECF244321}">
                <p14:modId xmlns:p14="http://schemas.microsoft.com/office/powerpoint/2010/main" val="1826205324"/>
              </p:ext>
            </p:extLst>
          </p:nvPr>
        </p:nvGraphicFramePr>
        <p:xfrm>
          <a:off x="3048000" y="3140014"/>
          <a:ext cx="6096000" cy="3204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9091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AB4F70-7473-487A-9A23-21448B6640C7}"/>
              </a:ext>
            </a:extLst>
          </p:cNvPr>
          <p:cNvSpPr>
            <a:spLocks noGrp="1"/>
          </p:cNvSpPr>
          <p:nvPr>
            <p:ph idx="1"/>
          </p:nvPr>
        </p:nvSpPr>
        <p:spPr/>
        <p:txBody>
          <a:bodyPr>
            <a:normAutofit/>
          </a:bodyPr>
          <a:lstStyle/>
          <a:p>
            <a:pPr marL="0" indent="0">
              <a:buNone/>
            </a:pPr>
            <a:r>
              <a:rPr lang="en-US" sz="2800" dirty="0">
                <a:latin typeface="Trebuchet MS" panose="020B0603020202020204" pitchFamily="34" charset="0"/>
              </a:rPr>
              <a:t>There are many “Formal” Assessment Tools available, including but not limited to: </a:t>
            </a:r>
          </a:p>
          <a:p>
            <a:pPr lvl="1"/>
            <a:r>
              <a:rPr lang="en-US" sz="2000" b="1" dirty="0">
                <a:latin typeface="Trebuchet MS" panose="020B0603020202020204" pitchFamily="34" charset="0"/>
              </a:rPr>
              <a:t>TABE 11-12 and CASAS GOALS assessment tests; </a:t>
            </a:r>
          </a:p>
          <a:p>
            <a:pPr lvl="1"/>
            <a:r>
              <a:rPr lang="en-US" sz="2000" b="1" dirty="0">
                <a:latin typeface="Trebuchet MS" panose="020B0603020202020204" pitchFamily="34" charset="0"/>
              </a:rPr>
              <a:t>English as a Second Language (ESL) assessment tests;</a:t>
            </a:r>
          </a:p>
          <a:p>
            <a:pPr lvl="1">
              <a:defRPr/>
            </a:pPr>
            <a:r>
              <a:rPr lang="en-US" sz="2000" b="1" dirty="0">
                <a:latin typeface="Trebuchet MS" panose="020B0603020202020204" pitchFamily="34" charset="0"/>
              </a:rPr>
              <a:t>Illinois Career Information System;</a:t>
            </a:r>
          </a:p>
          <a:p>
            <a:pPr lvl="1">
              <a:defRPr/>
            </a:pPr>
            <a:r>
              <a:rPr lang="en-US" sz="2000" b="1" dirty="0">
                <a:latin typeface="Trebuchet MS" panose="020B0603020202020204" pitchFamily="34" charset="0"/>
              </a:rPr>
              <a:t>Interest Determination, Exploration and Assessment System (IDEAS);</a:t>
            </a:r>
          </a:p>
          <a:p>
            <a:pPr lvl="1">
              <a:defRPr/>
            </a:pPr>
            <a:r>
              <a:rPr lang="en-US" sz="2000" b="1" dirty="0">
                <a:latin typeface="Trebuchet MS" panose="020B0603020202020204" pitchFamily="34" charset="0"/>
              </a:rPr>
              <a:t>Values: Work Importance Locator;</a:t>
            </a:r>
          </a:p>
          <a:p>
            <a:pPr lvl="1">
              <a:defRPr/>
            </a:pPr>
            <a:r>
              <a:rPr lang="en-US" sz="2000" b="1" dirty="0">
                <a:latin typeface="Trebuchet MS" panose="020B0603020202020204" pitchFamily="34" charset="0"/>
              </a:rPr>
              <a:t>Competency Model Clearinghouse; </a:t>
            </a:r>
          </a:p>
          <a:p>
            <a:pPr lvl="1">
              <a:defRPr/>
            </a:pPr>
            <a:r>
              <a:rPr lang="en-US" sz="2000" b="1" dirty="0">
                <a:latin typeface="Trebuchet MS" panose="020B0603020202020204" pitchFamily="34" charset="0"/>
              </a:rPr>
              <a:t>Minnesota State CAREERwise;</a:t>
            </a:r>
          </a:p>
          <a:p>
            <a:pPr lvl="1"/>
            <a:r>
              <a:rPr lang="en-US" sz="2000" b="1" dirty="0">
                <a:latin typeface="Trebuchet MS" panose="020B0603020202020204" pitchFamily="34" charset="0"/>
              </a:rPr>
              <a:t>Illinois Job Link;</a:t>
            </a:r>
          </a:p>
          <a:p>
            <a:pPr lvl="1"/>
            <a:r>
              <a:rPr lang="en-US" sz="2000" b="1" dirty="0">
                <a:latin typeface="Trebuchet MS" panose="020B0603020202020204" pitchFamily="34" charset="0"/>
              </a:rPr>
              <a:t>Resources within Illinois workNet (IwN) (see next few slides);</a:t>
            </a:r>
          </a:p>
          <a:p>
            <a:pPr lvl="1"/>
            <a:endParaRPr lang="en-US" dirty="0">
              <a:latin typeface="Trebuchet MS" panose="020B0603020202020204" pitchFamily="34" charset="0"/>
            </a:endParaRPr>
          </a:p>
          <a:p>
            <a:pPr lvl="1"/>
            <a:endParaRPr lang="en-US" dirty="0">
              <a:latin typeface="Trebuchet MS" panose="020B0603020202020204" pitchFamily="34" charset="0"/>
            </a:endParaRPr>
          </a:p>
        </p:txBody>
      </p:sp>
      <p:sp>
        <p:nvSpPr>
          <p:cNvPr id="3" name="Text Placeholder 2">
            <a:extLst>
              <a:ext uri="{FF2B5EF4-FFF2-40B4-BE49-F238E27FC236}">
                <a16:creationId xmlns:a16="http://schemas.microsoft.com/office/drawing/2014/main" id="{C182FA06-29A7-4B34-AE92-21FC16E0EA64}"/>
              </a:ext>
            </a:extLst>
          </p:cNvPr>
          <p:cNvSpPr>
            <a:spLocks noGrp="1"/>
          </p:cNvSpPr>
          <p:nvPr>
            <p:ph type="body" sz="quarter" idx="13"/>
          </p:nvPr>
        </p:nvSpPr>
        <p:spPr/>
        <p:txBody>
          <a:bodyPr>
            <a:noAutofit/>
          </a:bodyPr>
          <a:lstStyle/>
          <a:p>
            <a:r>
              <a:rPr lang="en-US" sz="4000" dirty="0">
                <a:latin typeface="Trebuchet MS" panose="020B0603020202020204" pitchFamily="34" charset="0"/>
              </a:rPr>
              <a:t>Formal Assessment Tools</a:t>
            </a:r>
          </a:p>
        </p:txBody>
      </p:sp>
    </p:spTree>
    <p:extLst>
      <p:ext uri="{BB962C8B-B14F-4D97-AF65-F5344CB8AC3E}">
        <p14:creationId xmlns:p14="http://schemas.microsoft.com/office/powerpoint/2010/main" val="2306485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6CBC5E-DFB1-46D7-BF05-F6518627F669}"/>
              </a:ext>
            </a:extLst>
          </p:cNvPr>
          <p:cNvSpPr>
            <a:spLocks noGrp="1"/>
          </p:cNvSpPr>
          <p:nvPr>
            <p:ph idx="1"/>
          </p:nvPr>
        </p:nvSpPr>
        <p:spPr/>
        <p:txBody>
          <a:bodyPr>
            <a:normAutofit/>
          </a:bodyPr>
          <a:lstStyle/>
          <a:p>
            <a:pPr marL="0" indent="0">
              <a:buNone/>
            </a:pPr>
            <a:r>
              <a:rPr lang="en-US" dirty="0">
                <a:latin typeface="Trebuchet MS" panose="020B0603020202020204" pitchFamily="34" charset="0"/>
              </a:rPr>
              <a:t>There are some “formal” assessment tools within IwN under “Skills &amp; Interests” that could be utilized: </a:t>
            </a:r>
          </a:p>
        </p:txBody>
      </p:sp>
      <p:sp>
        <p:nvSpPr>
          <p:cNvPr id="3" name="Text Placeholder 2">
            <a:extLst>
              <a:ext uri="{FF2B5EF4-FFF2-40B4-BE49-F238E27FC236}">
                <a16:creationId xmlns:a16="http://schemas.microsoft.com/office/drawing/2014/main" id="{EC107D46-2A32-443F-B26B-680AB10243D1}"/>
              </a:ext>
            </a:extLst>
          </p:cNvPr>
          <p:cNvSpPr>
            <a:spLocks noGrp="1"/>
          </p:cNvSpPr>
          <p:nvPr>
            <p:ph type="body" sz="quarter" idx="13"/>
          </p:nvPr>
        </p:nvSpPr>
        <p:spPr/>
        <p:txBody>
          <a:bodyPr>
            <a:noAutofit/>
          </a:bodyPr>
          <a:lstStyle/>
          <a:p>
            <a:r>
              <a:rPr lang="en-US" sz="4000" dirty="0">
                <a:latin typeface="Trebuchet MS" panose="020B0603020202020204" pitchFamily="34" charset="0"/>
              </a:rPr>
              <a:t>Within Illinois workNet (IwN) </a:t>
            </a:r>
          </a:p>
        </p:txBody>
      </p:sp>
      <p:pic>
        <p:nvPicPr>
          <p:cNvPr id="5" name="Picture 4">
            <a:extLst>
              <a:ext uri="{FF2B5EF4-FFF2-40B4-BE49-F238E27FC236}">
                <a16:creationId xmlns:a16="http://schemas.microsoft.com/office/drawing/2014/main" id="{7A49FE85-0CE0-4FB9-B7EB-341A0B17FC5A}"/>
              </a:ext>
            </a:extLst>
          </p:cNvPr>
          <p:cNvPicPr>
            <a:picLocks noChangeAspect="1"/>
          </p:cNvPicPr>
          <p:nvPr/>
        </p:nvPicPr>
        <p:blipFill>
          <a:blip r:embed="rId2"/>
          <a:stretch>
            <a:fillRect/>
          </a:stretch>
        </p:blipFill>
        <p:spPr>
          <a:xfrm>
            <a:off x="838200" y="2768325"/>
            <a:ext cx="10396025" cy="3705500"/>
          </a:xfrm>
          <a:prstGeom prst="rect">
            <a:avLst/>
          </a:prstGeom>
        </p:spPr>
      </p:pic>
      <p:sp>
        <p:nvSpPr>
          <p:cNvPr id="6" name="Left Arrow 4">
            <a:extLst>
              <a:ext uri="{FF2B5EF4-FFF2-40B4-BE49-F238E27FC236}">
                <a16:creationId xmlns:a16="http://schemas.microsoft.com/office/drawing/2014/main" id="{89333732-671D-48F6-A6CB-886802994B6B}"/>
              </a:ext>
            </a:extLst>
          </p:cNvPr>
          <p:cNvSpPr/>
          <p:nvPr/>
        </p:nvSpPr>
        <p:spPr>
          <a:xfrm rot="19974915" flipV="1">
            <a:off x="7144721" y="3506991"/>
            <a:ext cx="717804" cy="2909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183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36E3C7-BFA3-40C6-8103-01763C3FB6CC}"/>
              </a:ext>
            </a:extLst>
          </p:cNvPr>
          <p:cNvSpPr>
            <a:spLocks noGrp="1"/>
          </p:cNvSpPr>
          <p:nvPr>
            <p:ph idx="1"/>
          </p:nvPr>
        </p:nvSpPr>
        <p:spPr/>
        <p:txBody>
          <a:bodyPr/>
          <a:lstStyle/>
          <a:p>
            <a:pPr marL="0" indent="0">
              <a:buNone/>
            </a:pPr>
            <a:r>
              <a:rPr lang="en-US" dirty="0">
                <a:latin typeface="Trebuchet MS" panose="020B0603020202020204" pitchFamily="34" charset="0"/>
              </a:rPr>
              <a:t>Some of the tools within IwN include “Career Cluster Inventory”, “Interest Profiler”, and “Work Importance Locator”:</a:t>
            </a:r>
          </a:p>
          <a:p>
            <a:endParaRPr lang="en-US" dirty="0"/>
          </a:p>
        </p:txBody>
      </p:sp>
      <p:sp>
        <p:nvSpPr>
          <p:cNvPr id="3" name="Text Placeholder 2">
            <a:extLst>
              <a:ext uri="{FF2B5EF4-FFF2-40B4-BE49-F238E27FC236}">
                <a16:creationId xmlns:a16="http://schemas.microsoft.com/office/drawing/2014/main" id="{7FFED904-1854-4957-9443-A6559A2D42E6}"/>
              </a:ext>
            </a:extLst>
          </p:cNvPr>
          <p:cNvSpPr>
            <a:spLocks noGrp="1"/>
          </p:cNvSpPr>
          <p:nvPr>
            <p:ph type="body" sz="quarter" idx="13"/>
          </p:nvPr>
        </p:nvSpPr>
        <p:spPr/>
        <p:txBody>
          <a:bodyPr>
            <a:noAutofit/>
          </a:bodyPr>
          <a:lstStyle/>
          <a:p>
            <a:r>
              <a:rPr lang="en-US" sz="4000" dirty="0">
                <a:latin typeface="Trebuchet MS" panose="020B0603020202020204" pitchFamily="34" charset="0"/>
              </a:rPr>
              <a:t>IwN Skills &amp; Interests </a:t>
            </a:r>
          </a:p>
        </p:txBody>
      </p:sp>
      <p:pic>
        <p:nvPicPr>
          <p:cNvPr id="4" name="Picture 3">
            <a:extLst>
              <a:ext uri="{FF2B5EF4-FFF2-40B4-BE49-F238E27FC236}">
                <a16:creationId xmlns:a16="http://schemas.microsoft.com/office/drawing/2014/main" id="{5EB130C7-36AC-414A-91C0-F5C200B51AB8}"/>
              </a:ext>
            </a:extLst>
          </p:cNvPr>
          <p:cNvPicPr>
            <a:picLocks noChangeAspect="1"/>
          </p:cNvPicPr>
          <p:nvPr/>
        </p:nvPicPr>
        <p:blipFill>
          <a:blip r:embed="rId2"/>
          <a:stretch>
            <a:fillRect/>
          </a:stretch>
        </p:blipFill>
        <p:spPr>
          <a:xfrm>
            <a:off x="675250" y="2804867"/>
            <a:ext cx="10156874" cy="3668958"/>
          </a:xfrm>
          <a:prstGeom prst="rect">
            <a:avLst/>
          </a:prstGeom>
        </p:spPr>
      </p:pic>
    </p:spTree>
    <p:extLst>
      <p:ext uri="{BB962C8B-B14F-4D97-AF65-F5344CB8AC3E}">
        <p14:creationId xmlns:p14="http://schemas.microsoft.com/office/powerpoint/2010/main" val="1849292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21142-A6AA-455B-9FB0-32A0FF0BBB56}"/>
              </a:ext>
            </a:extLst>
          </p:cNvPr>
          <p:cNvSpPr>
            <a:spLocks noGrp="1"/>
          </p:cNvSpPr>
          <p:nvPr>
            <p:ph idx="1"/>
          </p:nvPr>
        </p:nvSpPr>
        <p:spPr/>
        <p:txBody>
          <a:bodyPr/>
          <a:lstStyle/>
          <a:p>
            <a:pPr marL="0" indent="0">
              <a:buNone/>
            </a:pPr>
            <a:r>
              <a:rPr lang="en-US" dirty="0">
                <a:latin typeface="Trebuchet MS" panose="020B0603020202020204" pitchFamily="34" charset="0"/>
              </a:rPr>
              <a:t>Other tools within IwN under Skills &amp; Interests include “Reality Check” and “Learning Style Survey”:</a:t>
            </a:r>
          </a:p>
          <a:p>
            <a:pPr marL="0" indent="0">
              <a:buNone/>
            </a:pPr>
            <a:r>
              <a:rPr lang="en-US" dirty="0"/>
              <a:t> </a:t>
            </a:r>
          </a:p>
        </p:txBody>
      </p:sp>
      <p:sp>
        <p:nvSpPr>
          <p:cNvPr id="3" name="Text Placeholder 2">
            <a:extLst>
              <a:ext uri="{FF2B5EF4-FFF2-40B4-BE49-F238E27FC236}">
                <a16:creationId xmlns:a16="http://schemas.microsoft.com/office/drawing/2014/main" id="{436362EE-BB98-474B-9463-68E38F2AC030}"/>
              </a:ext>
            </a:extLst>
          </p:cNvPr>
          <p:cNvSpPr>
            <a:spLocks noGrp="1"/>
          </p:cNvSpPr>
          <p:nvPr>
            <p:ph type="body" sz="quarter" idx="13"/>
          </p:nvPr>
        </p:nvSpPr>
        <p:spPr/>
        <p:txBody>
          <a:bodyPr>
            <a:noAutofit/>
          </a:bodyPr>
          <a:lstStyle/>
          <a:p>
            <a:r>
              <a:rPr lang="en-US" sz="4000" dirty="0">
                <a:latin typeface="Trebuchet MS" panose="020B0603020202020204" pitchFamily="34" charset="0"/>
              </a:rPr>
              <a:t>IwN Skills &amp; Interests</a:t>
            </a:r>
          </a:p>
        </p:txBody>
      </p:sp>
      <p:pic>
        <p:nvPicPr>
          <p:cNvPr id="4" name="Picture 3">
            <a:extLst>
              <a:ext uri="{FF2B5EF4-FFF2-40B4-BE49-F238E27FC236}">
                <a16:creationId xmlns:a16="http://schemas.microsoft.com/office/drawing/2014/main" id="{272C3C07-CE89-4AF2-9796-EDCE4712CFE6}"/>
              </a:ext>
            </a:extLst>
          </p:cNvPr>
          <p:cNvPicPr>
            <a:picLocks noChangeAspect="1"/>
          </p:cNvPicPr>
          <p:nvPr/>
        </p:nvPicPr>
        <p:blipFill>
          <a:blip r:embed="rId3"/>
          <a:stretch>
            <a:fillRect/>
          </a:stretch>
        </p:blipFill>
        <p:spPr>
          <a:xfrm>
            <a:off x="2581835" y="2915429"/>
            <a:ext cx="6691257" cy="3778370"/>
          </a:xfrm>
          <a:prstGeom prst="rect">
            <a:avLst/>
          </a:prstGeom>
        </p:spPr>
      </p:pic>
    </p:spTree>
    <p:extLst>
      <p:ext uri="{BB962C8B-B14F-4D97-AF65-F5344CB8AC3E}">
        <p14:creationId xmlns:p14="http://schemas.microsoft.com/office/powerpoint/2010/main" val="2657366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7DD804-B9E8-46ED-BA64-56938C3EBD56}"/>
              </a:ext>
            </a:extLst>
          </p:cNvPr>
          <p:cNvSpPr>
            <a:spLocks noGrp="1"/>
          </p:cNvSpPr>
          <p:nvPr>
            <p:ph idx="1"/>
          </p:nvPr>
        </p:nvSpPr>
        <p:spPr/>
        <p:txBody>
          <a:bodyPr>
            <a:normAutofit/>
          </a:bodyPr>
          <a:lstStyle/>
          <a:p>
            <a:r>
              <a:rPr lang="en-US" sz="2800" dirty="0">
                <a:latin typeface="Trebuchet MS" panose="020B0603020202020204" pitchFamily="34" charset="0"/>
              </a:rPr>
              <a:t>It is important to understand that under WIOA, mandated assessment requirements must be followed.</a:t>
            </a:r>
          </a:p>
          <a:p>
            <a:r>
              <a:rPr lang="en-US" sz="2800" dirty="0">
                <a:latin typeface="Trebuchet MS" panose="020B0603020202020204" pitchFamily="34" charset="0"/>
              </a:rPr>
              <a:t>The new Office of Employment and Training Career Planning Policy Chapter 4 Section 2 was issued on March 14</a:t>
            </a:r>
            <a:r>
              <a:rPr lang="en-US" sz="2800" baseline="30000" dirty="0">
                <a:latin typeface="Trebuchet MS" panose="020B0603020202020204" pitchFamily="34" charset="0"/>
              </a:rPr>
              <a:t>th</a:t>
            </a:r>
            <a:r>
              <a:rPr lang="en-US" sz="2800" dirty="0">
                <a:latin typeface="Trebuchet MS" panose="020B0603020202020204" pitchFamily="34" charset="0"/>
              </a:rPr>
              <a:t>, 2023 and it provides extensive guidance around assessments and Career Planning. </a:t>
            </a:r>
          </a:p>
          <a:p>
            <a:pPr lvl="1"/>
            <a:r>
              <a:rPr lang="en-US" dirty="0">
                <a:latin typeface="Trebuchet MS" panose="020B0603020202020204" pitchFamily="34" charset="0"/>
              </a:rPr>
              <a:t>Section 4.2.4 of the Career Planning Policy states, “a</a:t>
            </a:r>
            <a:r>
              <a:rPr lang="en-US" b="0" dirty="0">
                <a:latin typeface="Trebuchet MS" panose="020B0603020202020204" pitchFamily="34" charset="0"/>
              </a:rPr>
              <a:t> </a:t>
            </a:r>
            <a:r>
              <a:rPr lang="en-US" dirty="0">
                <a:latin typeface="Trebuchet MS" panose="020B0603020202020204" pitchFamily="34" charset="0"/>
              </a:rPr>
              <a:t>thorough assessment is the foundation for understanding the participant’s employment goals, existing skills, career readiness, and determining all appropriate barriers to education or employment that may exist”. </a:t>
            </a:r>
          </a:p>
          <a:p>
            <a:pPr lvl="1"/>
            <a:endParaRPr lang="en-US" dirty="0"/>
          </a:p>
        </p:txBody>
      </p:sp>
      <p:sp>
        <p:nvSpPr>
          <p:cNvPr id="3" name="Text Placeholder 2">
            <a:extLst>
              <a:ext uri="{FF2B5EF4-FFF2-40B4-BE49-F238E27FC236}">
                <a16:creationId xmlns:a16="http://schemas.microsoft.com/office/drawing/2014/main" id="{0B7DF23D-92AE-4617-8161-7DA55BD57559}"/>
              </a:ext>
            </a:extLst>
          </p:cNvPr>
          <p:cNvSpPr>
            <a:spLocks noGrp="1"/>
          </p:cNvSpPr>
          <p:nvPr>
            <p:ph type="body" sz="quarter" idx="13"/>
          </p:nvPr>
        </p:nvSpPr>
        <p:spPr/>
        <p:txBody>
          <a:bodyPr>
            <a:noAutofit/>
          </a:bodyPr>
          <a:lstStyle/>
          <a:p>
            <a:r>
              <a:rPr lang="en-US" sz="4000" dirty="0">
                <a:latin typeface="Trebuchet MS" panose="020B0603020202020204" pitchFamily="34" charset="0"/>
              </a:rPr>
              <a:t>WIOA Assessment Requirements</a:t>
            </a:r>
          </a:p>
        </p:txBody>
      </p:sp>
    </p:spTree>
    <p:extLst>
      <p:ext uri="{BB962C8B-B14F-4D97-AF65-F5344CB8AC3E}">
        <p14:creationId xmlns:p14="http://schemas.microsoft.com/office/powerpoint/2010/main" val="2139973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FDC92B-34DA-489D-AA9A-2A8C719EE92B}"/>
              </a:ext>
            </a:extLst>
          </p:cNvPr>
          <p:cNvSpPr>
            <a:spLocks noGrp="1"/>
          </p:cNvSpPr>
          <p:nvPr>
            <p:ph idx="1"/>
          </p:nvPr>
        </p:nvSpPr>
        <p:spPr/>
        <p:txBody>
          <a:bodyPr/>
          <a:lstStyle/>
          <a:p>
            <a:r>
              <a:rPr lang="en-US" b="0" dirty="0">
                <a:latin typeface="Trebuchet MS" panose="020B0603020202020204" pitchFamily="34" charset="0"/>
              </a:rPr>
              <a:t>Besides the formal assessment, a large part of the assessment is the interaction between the Career Planner and the client which is considered the “informal” portion of the assessment.</a:t>
            </a:r>
          </a:p>
          <a:p>
            <a:r>
              <a:rPr lang="en-US" b="0" dirty="0">
                <a:latin typeface="Trebuchet MS" panose="020B0603020202020204" pitchFamily="34" charset="0"/>
              </a:rPr>
              <a:t>Informal Assessment includes the one-on-one interaction between the Participant and the Career Planner, where the Career Planner and client are looking at various things including but not limited to identifying strengths, transferable skills, interests, work values, and personal priorities related to employment.</a:t>
            </a:r>
          </a:p>
          <a:p>
            <a:r>
              <a:rPr lang="en-US" b="0" dirty="0">
                <a:latin typeface="Trebuchet MS" panose="020B0603020202020204" pitchFamily="34" charset="0"/>
              </a:rPr>
              <a:t>The assessment is part of a process leading the self-awareness and relies on active participation by the participant. </a:t>
            </a:r>
          </a:p>
          <a:p>
            <a:pPr lvl="1"/>
            <a:endParaRPr lang="en-US" b="0" dirty="0">
              <a:latin typeface="Trebuchet MS" panose="020B0603020202020204" pitchFamily="34" charset="0"/>
            </a:endParaRPr>
          </a:p>
          <a:p>
            <a:pPr marL="0" indent="0">
              <a:buNone/>
            </a:pPr>
            <a:endParaRPr lang="en-US" dirty="0">
              <a:latin typeface="Trebuchet MS" panose="020B0603020202020204" pitchFamily="34" charset="0"/>
            </a:endParaRPr>
          </a:p>
          <a:p>
            <a:pPr marL="0" indent="0">
              <a:buNone/>
            </a:pPr>
            <a:endParaRPr lang="en-US" dirty="0">
              <a:latin typeface="Trebuchet MS" panose="020B0603020202020204" pitchFamily="34" charset="0"/>
            </a:endParaRPr>
          </a:p>
        </p:txBody>
      </p:sp>
      <p:sp>
        <p:nvSpPr>
          <p:cNvPr id="3" name="Text Placeholder 2">
            <a:extLst>
              <a:ext uri="{FF2B5EF4-FFF2-40B4-BE49-F238E27FC236}">
                <a16:creationId xmlns:a16="http://schemas.microsoft.com/office/drawing/2014/main" id="{482BEE68-D486-444E-ABE0-7D676A68FCC9}"/>
              </a:ext>
            </a:extLst>
          </p:cNvPr>
          <p:cNvSpPr>
            <a:spLocks noGrp="1"/>
          </p:cNvSpPr>
          <p:nvPr>
            <p:ph type="body" sz="quarter" idx="13"/>
          </p:nvPr>
        </p:nvSpPr>
        <p:spPr/>
        <p:txBody>
          <a:bodyPr>
            <a:noAutofit/>
          </a:bodyPr>
          <a:lstStyle/>
          <a:p>
            <a:r>
              <a:rPr lang="en-US" sz="4000" dirty="0">
                <a:latin typeface="Trebuchet MS" panose="020B0603020202020204" pitchFamily="34" charset="0"/>
              </a:rPr>
              <a:t>Informal Assessment</a:t>
            </a:r>
          </a:p>
        </p:txBody>
      </p:sp>
    </p:spTree>
    <p:extLst>
      <p:ext uri="{BB962C8B-B14F-4D97-AF65-F5344CB8AC3E}">
        <p14:creationId xmlns:p14="http://schemas.microsoft.com/office/powerpoint/2010/main" val="1136905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6319DE-C894-4CAC-96BB-3A9B7FCE1348}"/>
              </a:ext>
            </a:extLst>
          </p:cNvPr>
          <p:cNvSpPr>
            <a:spLocks noGrp="1"/>
          </p:cNvSpPr>
          <p:nvPr>
            <p:ph type="body" sz="quarter" idx="13"/>
          </p:nvPr>
        </p:nvSpPr>
        <p:spPr/>
        <p:txBody>
          <a:bodyPr>
            <a:noAutofit/>
          </a:bodyPr>
          <a:lstStyle/>
          <a:p>
            <a:r>
              <a:rPr lang="en-US" sz="4000" dirty="0">
                <a:latin typeface="Trebuchet MS" panose="020B0603020202020204" pitchFamily="34" charset="0"/>
              </a:rPr>
              <a:t>Parts of an Informal Assessment</a:t>
            </a:r>
          </a:p>
        </p:txBody>
      </p:sp>
      <p:graphicFrame>
        <p:nvGraphicFramePr>
          <p:cNvPr id="4" name="Content Placeholder 3">
            <a:extLst>
              <a:ext uri="{FF2B5EF4-FFF2-40B4-BE49-F238E27FC236}">
                <a16:creationId xmlns:a16="http://schemas.microsoft.com/office/drawing/2014/main" id="{3CB8DD6B-EEB0-4563-AE2B-834236623BFD}"/>
              </a:ext>
            </a:extLst>
          </p:cNvPr>
          <p:cNvGraphicFramePr>
            <a:graphicFrameLocks noGrp="1"/>
          </p:cNvGraphicFramePr>
          <p:nvPr>
            <p:ph idx="1"/>
            <p:extLst>
              <p:ext uri="{D42A27DB-BD31-4B8C-83A1-F6EECF244321}">
                <p14:modId xmlns:p14="http://schemas.microsoft.com/office/powerpoint/2010/main" val="2087994652"/>
              </p:ext>
            </p:extLst>
          </p:nvPr>
        </p:nvGraphicFramePr>
        <p:xfrm>
          <a:off x="2286000" y="2196483"/>
          <a:ext cx="76200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2931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83B960-7F55-40C4-B84A-68606B35F6E0}"/>
              </a:ext>
            </a:extLst>
          </p:cNvPr>
          <p:cNvSpPr>
            <a:spLocks noGrp="1"/>
          </p:cNvSpPr>
          <p:nvPr>
            <p:ph type="body" sz="quarter" idx="13"/>
          </p:nvPr>
        </p:nvSpPr>
        <p:spPr/>
        <p:txBody>
          <a:bodyPr>
            <a:noAutofit/>
          </a:bodyPr>
          <a:lstStyle/>
          <a:p>
            <a:r>
              <a:rPr lang="en-US" sz="4000" dirty="0">
                <a:latin typeface="Trebuchet MS" panose="020B0603020202020204" pitchFamily="34" charset="0"/>
              </a:rPr>
              <a:t>Documenting the Assessment</a:t>
            </a:r>
          </a:p>
        </p:txBody>
      </p:sp>
      <p:sp>
        <p:nvSpPr>
          <p:cNvPr id="5" name="Content Placeholder 2">
            <a:extLst>
              <a:ext uri="{FF2B5EF4-FFF2-40B4-BE49-F238E27FC236}">
                <a16:creationId xmlns:a16="http://schemas.microsoft.com/office/drawing/2014/main" id="{C565F95D-E47F-4F67-BC53-BBA35C7171EC}"/>
              </a:ext>
            </a:extLst>
          </p:cNvPr>
          <p:cNvSpPr>
            <a:spLocks noGrp="1"/>
          </p:cNvSpPr>
          <p:nvPr>
            <p:ph idx="1"/>
          </p:nvPr>
        </p:nvSpPr>
        <p:spPr>
          <a:xfrm>
            <a:off x="838200" y="2117725"/>
            <a:ext cx="10515600" cy="4059238"/>
          </a:xfrm>
        </p:spPr>
        <p:txBody>
          <a:bodyPr vert="horz" lIns="91440" tIns="45720" rIns="91440" bIns="45720" rtlCol="0" anchor="t">
            <a:normAutofit/>
          </a:bodyPr>
          <a:lstStyle/>
          <a:p>
            <a:pPr marL="342900" indent="-342900">
              <a:buFont typeface="Arial" panose="020B0604020202020204" pitchFamily="34" charset="0"/>
              <a:buChar char="•"/>
            </a:pPr>
            <a:r>
              <a:rPr lang="en-US" sz="2800" b="1" dirty="0">
                <a:latin typeface="Trebuchet MS" panose="020B0603020202020204" pitchFamily="34" charset="0"/>
              </a:rPr>
              <a:t>The Career </a:t>
            </a:r>
            <a:r>
              <a:rPr lang="en-US" sz="2800" dirty="0">
                <a:latin typeface="Trebuchet MS" panose="020B0603020202020204" pitchFamily="34" charset="0"/>
              </a:rPr>
              <a:t>P</a:t>
            </a:r>
            <a:r>
              <a:rPr lang="en-US" sz="2800" b="1" dirty="0">
                <a:latin typeface="Trebuchet MS" panose="020B0603020202020204" pitchFamily="34" charset="0"/>
              </a:rPr>
              <a:t>lanner will be gathering many types of information.</a:t>
            </a:r>
            <a:r>
              <a:rPr lang="en-US" sz="2800" dirty="0">
                <a:latin typeface="Trebuchet MS" panose="020B0603020202020204" pitchFamily="34" charset="0"/>
              </a:rPr>
              <a:t> </a:t>
            </a:r>
            <a:r>
              <a:rPr lang="en-US" sz="2800" b="1" dirty="0">
                <a:latin typeface="Trebuchet MS" panose="020B0603020202020204" pitchFamily="34" charset="0"/>
              </a:rPr>
              <a:t>Always remember, the job isn’t done until the paperwork is done.</a:t>
            </a:r>
          </a:p>
          <a:p>
            <a:pPr marL="342900" indent="-342900">
              <a:buFont typeface="Arial" panose="020B0604020202020204" pitchFamily="34" charset="0"/>
              <a:buChar char="•"/>
            </a:pPr>
            <a:r>
              <a:rPr lang="en-US" sz="2800" dirty="0">
                <a:latin typeface="Trebuchet MS" panose="020B0603020202020204" pitchFamily="34" charset="0"/>
              </a:rPr>
              <a:t>The information from the formal assessment tools and the information gathered from the informal assessment is used when putting together a complete picture of the assessment.</a:t>
            </a:r>
            <a:endParaRPr lang="en-US" sz="2800" b="1" dirty="0">
              <a:latin typeface="Trebuchet MS" panose="020B0603020202020204" pitchFamily="34" charset="0"/>
            </a:endParaRPr>
          </a:p>
        </p:txBody>
      </p:sp>
    </p:spTree>
    <p:extLst>
      <p:ext uri="{BB962C8B-B14F-4D97-AF65-F5344CB8AC3E}">
        <p14:creationId xmlns:p14="http://schemas.microsoft.com/office/powerpoint/2010/main" val="2038248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49CD11-EA95-4876-B334-D702C6B59614}"/>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latin typeface="Trebuchet MS" panose="020B0603020202020204" pitchFamily="34" charset="0"/>
              </a:rPr>
              <a:t>Under the Career Planning Policy, section 4.2.6 – Service Documentation (Case Management), specifically paragraph 5., where it states “</a:t>
            </a:r>
            <a:r>
              <a:rPr lang="en-US" i="1" dirty="0">
                <a:highlight>
                  <a:srgbClr val="FFFF00"/>
                </a:highlight>
                <a:latin typeface="Trebuchet MS" panose="020B0603020202020204" pitchFamily="34" charset="0"/>
              </a:rPr>
              <a:t>Documentation of any completed assessment must follow policy, be recorded in the career planning system (IWDS)”</a:t>
            </a:r>
            <a:r>
              <a:rPr lang="en-US" dirty="0">
                <a:latin typeface="Trebuchet MS" panose="020B0603020202020204" pitchFamily="34" charset="0"/>
              </a:rPr>
              <a:t>;  </a:t>
            </a:r>
          </a:p>
          <a:p>
            <a:pPr marL="342900" indent="-342900">
              <a:buFont typeface="Arial" panose="020B0604020202020204" pitchFamily="34" charset="0"/>
              <a:buChar char="•"/>
            </a:pPr>
            <a:r>
              <a:rPr lang="en-US" dirty="0">
                <a:latin typeface="Trebuchet MS" panose="020B0603020202020204" pitchFamily="34" charset="0"/>
              </a:rPr>
              <a:t>Under paragraph 5.a., it expands guidance stating the “</a:t>
            </a:r>
            <a:r>
              <a:rPr lang="en-US" i="1" dirty="0">
                <a:highlight>
                  <a:srgbClr val="FFFF00"/>
                </a:highlight>
                <a:latin typeface="Trebuchet MS" panose="020B0603020202020204" pitchFamily="34" charset="0"/>
              </a:rPr>
              <a:t>Narrative tools on the Assessment Summary in IWDS must be utilized to record information gleaned from the Career Planner related to the different assessment categories. The narrative should incorporate what the assessment results mean, not just documentation of the tests outcomes</a:t>
            </a:r>
            <a:r>
              <a:rPr lang="en-US" dirty="0">
                <a:highlight>
                  <a:srgbClr val="FFFF00"/>
                </a:highlight>
                <a:latin typeface="Trebuchet MS" panose="020B0603020202020204" pitchFamily="34" charset="0"/>
              </a:rPr>
              <a:t>.”  </a:t>
            </a:r>
          </a:p>
          <a:p>
            <a:endParaRPr lang="en-US" dirty="0"/>
          </a:p>
        </p:txBody>
      </p:sp>
      <p:sp>
        <p:nvSpPr>
          <p:cNvPr id="3" name="Text Placeholder 2">
            <a:extLst>
              <a:ext uri="{FF2B5EF4-FFF2-40B4-BE49-F238E27FC236}">
                <a16:creationId xmlns:a16="http://schemas.microsoft.com/office/drawing/2014/main" id="{8A6C38E9-4DBC-400C-8EC2-C3C4AA3CFF23}"/>
              </a:ext>
            </a:extLst>
          </p:cNvPr>
          <p:cNvSpPr>
            <a:spLocks noGrp="1"/>
          </p:cNvSpPr>
          <p:nvPr>
            <p:ph type="body" sz="quarter" idx="13"/>
          </p:nvPr>
        </p:nvSpPr>
        <p:spPr/>
        <p:txBody>
          <a:bodyPr>
            <a:noAutofit/>
          </a:bodyPr>
          <a:lstStyle/>
          <a:p>
            <a:r>
              <a:rPr lang="en-US" sz="4000" dirty="0">
                <a:latin typeface="Trebuchet MS" panose="020B0603020202020204" pitchFamily="34" charset="0"/>
              </a:rPr>
              <a:t>Documenting the Assessment </a:t>
            </a:r>
          </a:p>
        </p:txBody>
      </p:sp>
    </p:spTree>
    <p:extLst>
      <p:ext uri="{BB962C8B-B14F-4D97-AF65-F5344CB8AC3E}">
        <p14:creationId xmlns:p14="http://schemas.microsoft.com/office/powerpoint/2010/main" val="1115091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63D632F-2153-4E6E-AE81-D09C89B409A3}"/>
              </a:ext>
            </a:extLst>
          </p:cNvPr>
          <p:cNvSpPr>
            <a:spLocks noGrp="1"/>
          </p:cNvSpPr>
          <p:nvPr>
            <p:ph type="body" sz="quarter" idx="13"/>
          </p:nvPr>
        </p:nvSpPr>
        <p:spPr>
          <a:xfrm>
            <a:off x="334963" y="384175"/>
            <a:ext cx="9323387" cy="1018497"/>
          </a:xfrm>
        </p:spPr>
        <p:txBody>
          <a:bodyPr>
            <a:noAutofit/>
          </a:bodyPr>
          <a:lstStyle/>
          <a:p>
            <a:r>
              <a:rPr lang="en-US" sz="3600" dirty="0">
                <a:latin typeface="Trebuchet MS" panose="020B0603020202020204" pitchFamily="34" charset="0"/>
              </a:rPr>
              <a:t>From the Application Menu –</a:t>
            </a:r>
            <a:br>
              <a:rPr lang="en-US" sz="3600" dirty="0">
                <a:latin typeface="Trebuchet MS" panose="020B0603020202020204" pitchFamily="34" charset="0"/>
              </a:rPr>
            </a:br>
            <a:r>
              <a:rPr lang="en-US" sz="3600" dirty="0">
                <a:latin typeface="Trebuchet MS" panose="020B0603020202020204" pitchFamily="34" charset="0"/>
              </a:rPr>
              <a:t>Select Assessment Summary</a:t>
            </a:r>
          </a:p>
        </p:txBody>
      </p:sp>
      <p:pic>
        <p:nvPicPr>
          <p:cNvPr id="8" name="Content Placeholder 7">
            <a:extLst>
              <a:ext uri="{FF2B5EF4-FFF2-40B4-BE49-F238E27FC236}">
                <a16:creationId xmlns:a16="http://schemas.microsoft.com/office/drawing/2014/main" id="{EA9A07B3-38CD-44ED-BAD6-AEAC415D4185}"/>
              </a:ext>
            </a:extLst>
          </p:cNvPr>
          <p:cNvPicPr>
            <a:picLocks noGrp="1" noChangeAspect="1"/>
          </p:cNvPicPr>
          <p:nvPr>
            <p:ph idx="1"/>
          </p:nvPr>
        </p:nvPicPr>
        <p:blipFill>
          <a:blip r:embed="rId2"/>
          <a:stretch>
            <a:fillRect/>
          </a:stretch>
        </p:blipFill>
        <p:spPr>
          <a:xfrm>
            <a:off x="1869937" y="2117724"/>
            <a:ext cx="8247185" cy="4443095"/>
          </a:xfrm>
        </p:spPr>
      </p:pic>
      <p:sp>
        <p:nvSpPr>
          <p:cNvPr id="9" name="Left Arrow 4">
            <a:extLst>
              <a:ext uri="{FF2B5EF4-FFF2-40B4-BE49-F238E27FC236}">
                <a16:creationId xmlns:a16="http://schemas.microsoft.com/office/drawing/2014/main" id="{D848D119-EA2E-4299-B6B8-A740A2F64D16}"/>
              </a:ext>
            </a:extLst>
          </p:cNvPr>
          <p:cNvSpPr/>
          <p:nvPr/>
        </p:nvSpPr>
        <p:spPr>
          <a:xfrm flipV="1">
            <a:off x="4098206" y="3531747"/>
            <a:ext cx="549295" cy="27685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7062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8B920D-720A-4E94-8F71-7F939CA6FDBD}"/>
              </a:ext>
            </a:extLst>
          </p:cNvPr>
          <p:cNvSpPr>
            <a:spLocks noGrp="1"/>
          </p:cNvSpPr>
          <p:nvPr>
            <p:ph type="body" sz="quarter" idx="13"/>
          </p:nvPr>
        </p:nvSpPr>
        <p:spPr/>
        <p:txBody>
          <a:bodyPr>
            <a:noAutofit/>
          </a:bodyPr>
          <a:lstStyle/>
          <a:p>
            <a:r>
              <a:rPr lang="en-US" sz="4000" dirty="0">
                <a:latin typeface="Trebuchet MS" panose="020B0603020202020204" pitchFamily="34" charset="0"/>
              </a:rPr>
              <a:t>Location to Document Narratives </a:t>
            </a:r>
          </a:p>
        </p:txBody>
      </p:sp>
      <p:pic>
        <p:nvPicPr>
          <p:cNvPr id="6" name="Content Placeholder 5">
            <a:extLst>
              <a:ext uri="{FF2B5EF4-FFF2-40B4-BE49-F238E27FC236}">
                <a16:creationId xmlns:a16="http://schemas.microsoft.com/office/drawing/2014/main" id="{31C849F1-47DB-4CF8-A205-6FA32A6EDF4F}"/>
              </a:ext>
            </a:extLst>
          </p:cNvPr>
          <p:cNvPicPr>
            <a:picLocks noGrp="1" noChangeAspect="1"/>
          </p:cNvPicPr>
          <p:nvPr>
            <p:ph idx="1"/>
          </p:nvPr>
        </p:nvPicPr>
        <p:blipFill>
          <a:blip r:embed="rId2"/>
          <a:stretch>
            <a:fillRect/>
          </a:stretch>
        </p:blipFill>
        <p:spPr>
          <a:xfrm>
            <a:off x="2771768" y="2011680"/>
            <a:ext cx="6648463" cy="4594859"/>
          </a:xfrm>
        </p:spPr>
      </p:pic>
      <p:sp>
        <p:nvSpPr>
          <p:cNvPr id="10" name="Left Arrow 4">
            <a:extLst>
              <a:ext uri="{FF2B5EF4-FFF2-40B4-BE49-F238E27FC236}">
                <a16:creationId xmlns:a16="http://schemas.microsoft.com/office/drawing/2014/main" id="{5B14F980-4CDF-49DE-B75F-E7C22D92FFDC}"/>
              </a:ext>
            </a:extLst>
          </p:cNvPr>
          <p:cNvSpPr/>
          <p:nvPr/>
        </p:nvSpPr>
        <p:spPr>
          <a:xfrm rot="10800000">
            <a:off x="8087868" y="3406140"/>
            <a:ext cx="717804" cy="19431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4963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B99507-AA8C-4F63-B988-8AEE41D02E27}"/>
              </a:ext>
            </a:extLst>
          </p:cNvPr>
          <p:cNvSpPr>
            <a:spLocks noGrp="1"/>
          </p:cNvSpPr>
          <p:nvPr>
            <p:ph idx="1"/>
          </p:nvPr>
        </p:nvSpPr>
        <p:spPr>
          <a:xfrm>
            <a:off x="1045234" y="2118167"/>
            <a:ext cx="10515600" cy="4058796"/>
          </a:xfrm>
        </p:spPr>
        <p:txBody>
          <a:bodyPr/>
          <a:lstStyle/>
          <a:p>
            <a:pPr marL="0" indent="0">
              <a:buNone/>
            </a:pPr>
            <a:r>
              <a:rPr lang="en-US" sz="2400" b="1" dirty="0">
                <a:latin typeface="Trebuchet MS" panose="020B0603020202020204" pitchFamily="34" charset="0"/>
              </a:rPr>
              <a:t>Documenting the Assessment is broken down into different categories: </a:t>
            </a:r>
          </a:p>
          <a:p>
            <a:pPr marL="0" indent="0">
              <a:buNone/>
            </a:pPr>
            <a:endParaRPr lang="en-US" dirty="0"/>
          </a:p>
        </p:txBody>
      </p:sp>
      <p:sp>
        <p:nvSpPr>
          <p:cNvPr id="3" name="Text Placeholder 2">
            <a:extLst>
              <a:ext uri="{FF2B5EF4-FFF2-40B4-BE49-F238E27FC236}">
                <a16:creationId xmlns:a16="http://schemas.microsoft.com/office/drawing/2014/main" id="{C3904705-08DD-4CC7-9044-878D88F61E36}"/>
              </a:ext>
            </a:extLst>
          </p:cNvPr>
          <p:cNvSpPr>
            <a:spLocks noGrp="1"/>
          </p:cNvSpPr>
          <p:nvPr>
            <p:ph type="body" sz="quarter" idx="13"/>
          </p:nvPr>
        </p:nvSpPr>
        <p:spPr/>
        <p:txBody>
          <a:bodyPr>
            <a:noAutofit/>
          </a:bodyPr>
          <a:lstStyle/>
          <a:p>
            <a:r>
              <a:rPr lang="en-US" sz="4000" dirty="0">
                <a:latin typeface="Trebuchet MS" panose="020B0603020202020204" pitchFamily="34" charset="0"/>
              </a:rPr>
              <a:t>Assessment Topics Available </a:t>
            </a:r>
          </a:p>
        </p:txBody>
      </p:sp>
      <p:graphicFrame>
        <p:nvGraphicFramePr>
          <p:cNvPr id="4" name="Content Placeholder 3">
            <a:extLst>
              <a:ext uri="{FF2B5EF4-FFF2-40B4-BE49-F238E27FC236}">
                <a16:creationId xmlns:a16="http://schemas.microsoft.com/office/drawing/2014/main" id="{7CE5DDD5-26C7-4F14-B642-312C8C9DA422}"/>
              </a:ext>
            </a:extLst>
          </p:cNvPr>
          <p:cNvGraphicFramePr>
            <a:graphicFrameLocks/>
          </p:cNvGraphicFramePr>
          <p:nvPr>
            <p:extLst>
              <p:ext uri="{D42A27DB-BD31-4B8C-83A1-F6EECF244321}">
                <p14:modId xmlns:p14="http://schemas.microsoft.com/office/powerpoint/2010/main" val="197679687"/>
              </p:ext>
            </p:extLst>
          </p:nvPr>
        </p:nvGraphicFramePr>
        <p:xfrm>
          <a:off x="2438400" y="2583402"/>
          <a:ext cx="7315200" cy="3667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33144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C15084-BBF5-428B-8787-8077AD74122D}"/>
              </a:ext>
            </a:extLst>
          </p:cNvPr>
          <p:cNvSpPr>
            <a:spLocks noGrp="1"/>
          </p:cNvSpPr>
          <p:nvPr>
            <p:ph type="body" sz="quarter" idx="13"/>
          </p:nvPr>
        </p:nvSpPr>
        <p:spPr/>
        <p:txBody>
          <a:bodyPr>
            <a:noAutofit/>
          </a:bodyPr>
          <a:lstStyle/>
          <a:p>
            <a:r>
              <a:rPr lang="en-US" sz="4000" dirty="0">
                <a:latin typeface="Trebuchet MS" panose="020B0603020202020204" pitchFamily="34" charset="0"/>
              </a:rPr>
              <a:t>Adding Narratives</a:t>
            </a:r>
          </a:p>
        </p:txBody>
      </p:sp>
      <p:sp>
        <p:nvSpPr>
          <p:cNvPr id="4" name="Content Placeholder 3">
            <a:extLst>
              <a:ext uri="{FF2B5EF4-FFF2-40B4-BE49-F238E27FC236}">
                <a16:creationId xmlns:a16="http://schemas.microsoft.com/office/drawing/2014/main" id="{A99DFBC5-4328-4296-A403-92BC20E1F4F9}"/>
              </a:ext>
            </a:extLst>
          </p:cNvPr>
          <p:cNvSpPr>
            <a:spLocks noGrp="1"/>
          </p:cNvSpPr>
          <p:nvPr>
            <p:ph idx="1"/>
          </p:nvPr>
        </p:nvSpPr>
        <p:spPr/>
        <p:txBody>
          <a:bodyPr/>
          <a:lstStyle/>
          <a:p>
            <a:pPr marL="0" indent="0">
              <a:buNone/>
            </a:pPr>
            <a:r>
              <a:rPr lang="en-US" dirty="0">
                <a:latin typeface="Trebuchet MS" panose="020B0603020202020204" pitchFamily="34" charset="0"/>
              </a:rPr>
              <a:t>As mentioned previously, per the Career Planning Policy, all WIOA Clients are required to have the assessment summary narrative recorded:    </a:t>
            </a:r>
          </a:p>
        </p:txBody>
      </p:sp>
      <p:pic>
        <p:nvPicPr>
          <p:cNvPr id="8" name="Picture 7">
            <a:extLst>
              <a:ext uri="{FF2B5EF4-FFF2-40B4-BE49-F238E27FC236}">
                <a16:creationId xmlns:a16="http://schemas.microsoft.com/office/drawing/2014/main" id="{0A3B4BC2-0370-401B-B1A3-B17B7847AEA1}"/>
              </a:ext>
            </a:extLst>
          </p:cNvPr>
          <p:cNvPicPr>
            <a:picLocks noChangeAspect="1"/>
          </p:cNvPicPr>
          <p:nvPr/>
        </p:nvPicPr>
        <p:blipFill>
          <a:blip r:embed="rId2"/>
          <a:stretch>
            <a:fillRect/>
          </a:stretch>
        </p:blipFill>
        <p:spPr>
          <a:xfrm>
            <a:off x="2237836" y="3303269"/>
            <a:ext cx="7716327" cy="2638793"/>
          </a:xfrm>
          <a:prstGeom prst="rect">
            <a:avLst/>
          </a:prstGeom>
        </p:spPr>
      </p:pic>
      <p:sp>
        <p:nvSpPr>
          <p:cNvPr id="9" name="Left Arrow 4">
            <a:extLst>
              <a:ext uri="{FF2B5EF4-FFF2-40B4-BE49-F238E27FC236}">
                <a16:creationId xmlns:a16="http://schemas.microsoft.com/office/drawing/2014/main" id="{35BF745E-E28E-4EE6-BA91-C0007AC03D73}"/>
              </a:ext>
            </a:extLst>
          </p:cNvPr>
          <p:cNvSpPr/>
          <p:nvPr/>
        </p:nvSpPr>
        <p:spPr>
          <a:xfrm rot="10800000" flipV="1">
            <a:off x="3269519" y="4147565"/>
            <a:ext cx="717804" cy="2909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Left Arrow 4">
            <a:extLst>
              <a:ext uri="{FF2B5EF4-FFF2-40B4-BE49-F238E27FC236}">
                <a16:creationId xmlns:a16="http://schemas.microsoft.com/office/drawing/2014/main" id="{BD7325D6-E1E5-4FFB-AFBE-3FCE0AE899BB}"/>
              </a:ext>
            </a:extLst>
          </p:cNvPr>
          <p:cNvSpPr/>
          <p:nvPr/>
        </p:nvSpPr>
        <p:spPr>
          <a:xfrm rot="10800000">
            <a:off x="3320350" y="5632066"/>
            <a:ext cx="717804" cy="2909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8871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58CFAD8-6166-48C9-ABB6-0E363EE6B5C5}"/>
              </a:ext>
            </a:extLst>
          </p:cNvPr>
          <p:cNvSpPr>
            <a:spLocks noGrp="1"/>
          </p:cNvSpPr>
          <p:nvPr>
            <p:ph type="body" sz="quarter" idx="13"/>
          </p:nvPr>
        </p:nvSpPr>
        <p:spPr/>
        <p:txBody>
          <a:bodyPr>
            <a:noAutofit/>
          </a:bodyPr>
          <a:lstStyle/>
          <a:p>
            <a:r>
              <a:rPr lang="en-US" sz="4000" dirty="0">
                <a:latin typeface="Trebuchet MS" panose="020B0603020202020204" pitchFamily="34" charset="0"/>
              </a:rPr>
              <a:t>Select Assessment Type  </a:t>
            </a:r>
          </a:p>
        </p:txBody>
      </p:sp>
      <p:pic>
        <p:nvPicPr>
          <p:cNvPr id="16" name="Content Placeholder 15">
            <a:extLst>
              <a:ext uri="{FF2B5EF4-FFF2-40B4-BE49-F238E27FC236}">
                <a16:creationId xmlns:a16="http://schemas.microsoft.com/office/drawing/2014/main" id="{9B6CF9C6-D4E7-4132-A770-85A4C0E69102}"/>
              </a:ext>
            </a:extLst>
          </p:cNvPr>
          <p:cNvPicPr>
            <a:picLocks noGrp="1" noChangeAspect="1"/>
          </p:cNvPicPr>
          <p:nvPr>
            <p:ph idx="1"/>
          </p:nvPr>
        </p:nvPicPr>
        <p:blipFill>
          <a:blip r:embed="rId2"/>
          <a:stretch>
            <a:fillRect/>
          </a:stretch>
        </p:blipFill>
        <p:spPr>
          <a:xfrm>
            <a:off x="2347389" y="2251710"/>
            <a:ext cx="7497221" cy="3538926"/>
          </a:xfrm>
        </p:spPr>
      </p:pic>
      <p:sp>
        <p:nvSpPr>
          <p:cNvPr id="17" name="Left Arrow 4">
            <a:extLst>
              <a:ext uri="{FF2B5EF4-FFF2-40B4-BE49-F238E27FC236}">
                <a16:creationId xmlns:a16="http://schemas.microsoft.com/office/drawing/2014/main" id="{A04D3D51-EAA4-4482-BAA8-E376C516936F}"/>
              </a:ext>
            </a:extLst>
          </p:cNvPr>
          <p:cNvSpPr/>
          <p:nvPr/>
        </p:nvSpPr>
        <p:spPr>
          <a:xfrm flipV="1">
            <a:off x="4996656" y="3875682"/>
            <a:ext cx="717804" cy="2909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9722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7CF50A-349C-4900-8F5D-BABCBA1CF988}"/>
              </a:ext>
            </a:extLst>
          </p:cNvPr>
          <p:cNvSpPr>
            <a:spLocks noGrp="1"/>
          </p:cNvSpPr>
          <p:nvPr>
            <p:ph idx="1"/>
          </p:nvPr>
        </p:nvSpPr>
        <p:spPr/>
        <p:txBody>
          <a:bodyPr vert="horz" lIns="91440" tIns="45720" rIns="91440" bIns="45720" rtlCol="0" anchor="t">
            <a:normAutofit/>
          </a:bodyPr>
          <a:lstStyle/>
          <a:p>
            <a:pPr marL="0" indent="0">
              <a:buNone/>
            </a:pPr>
            <a:endParaRPr lang="en-US" sz="2400" b="1" dirty="0">
              <a:latin typeface="Trebuchet MS" panose="020B0603020202020204" pitchFamily="34" charset="0"/>
            </a:endParaRPr>
          </a:p>
          <a:p>
            <a:pPr marL="342900" indent="-342900"/>
            <a:r>
              <a:rPr lang="en-US" sz="2400" b="1" dirty="0">
                <a:latin typeface="Trebuchet MS" panose="020B0603020202020204" pitchFamily="34" charset="0"/>
              </a:rPr>
              <a:t>“Aptitude” means the quality of being apt or appropriate; a natural tendency or inclination; a natural ability or talent; quickness to learn or understand</a:t>
            </a:r>
            <a:r>
              <a:rPr lang="en-US" dirty="0">
                <a:latin typeface="Trebuchet MS" panose="020B0603020202020204" pitchFamily="34" charset="0"/>
              </a:rPr>
              <a:t>. </a:t>
            </a:r>
            <a:endParaRPr lang="en-US" dirty="0">
              <a:latin typeface="Trebuchet MS" panose="020B0603020202020204" pitchFamily="34" charset="0"/>
              <a:cs typeface="Calibri"/>
            </a:endParaRPr>
          </a:p>
          <a:p>
            <a:pPr marL="342900" indent="-342900"/>
            <a:r>
              <a:rPr lang="en-US" dirty="0">
                <a:latin typeface="Trebuchet MS" panose="020B0603020202020204" pitchFamily="34" charset="0"/>
              </a:rPr>
              <a:t>This would include recording suitability for employment and/or training programs.</a:t>
            </a:r>
            <a:endParaRPr lang="en-US" sz="2400" b="1" dirty="0">
              <a:latin typeface="Trebuchet MS" panose="020B0603020202020204" pitchFamily="34" charset="0"/>
              <a:cs typeface="Calibri"/>
            </a:endParaRPr>
          </a:p>
          <a:p>
            <a:pPr marL="0" indent="0">
              <a:buNone/>
            </a:pPr>
            <a:endParaRPr lang="en-US" dirty="0"/>
          </a:p>
        </p:txBody>
      </p:sp>
      <p:sp>
        <p:nvSpPr>
          <p:cNvPr id="3" name="Text Placeholder 2">
            <a:extLst>
              <a:ext uri="{FF2B5EF4-FFF2-40B4-BE49-F238E27FC236}">
                <a16:creationId xmlns:a16="http://schemas.microsoft.com/office/drawing/2014/main" id="{84E256B5-6840-417D-948A-EEB6D5052473}"/>
              </a:ext>
            </a:extLst>
          </p:cNvPr>
          <p:cNvSpPr>
            <a:spLocks noGrp="1"/>
          </p:cNvSpPr>
          <p:nvPr>
            <p:ph type="body" sz="quarter" idx="13"/>
          </p:nvPr>
        </p:nvSpPr>
        <p:spPr/>
        <p:txBody>
          <a:bodyPr>
            <a:noAutofit/>
          </a:bodyPr>
          <a:lstStyle/>
          <a:p>
            <a:r>
              <a:rPr lang="en-US" sz="4000" dirty="0">
                <a:latin typeface="Trebuchet MS" panose="020B0603020202020204" pitchFamily="34" charset="0"/>
              </a:rPr>
              <a:t>Aptitude</a:t>
            </a:r>
          </a:p>
        </p:txBody>
      </p:sp>
    </p:spTree>
    <p:extLst>
      <p:ext uri="{BB962C8B-B14F-4D97-AF65-F5344CB8AC3E}">
        <p14:creationId xmlns:p14="http://schemas.microsoft.com/office/powerpoint/2010/main" val="748987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3FEBAC-C6B0-4B35-9085-8D5EA3FE1DF7}"/>
              </a:ext>
            </a:extLst>
          </p:cNvPr>
          <p:cNvSpPr>
            <a:spLocks noGrp="1"/>
          </p:cNvSpPr>
          <p:nvPr>
            <p:ph idx="1"/>
          </p:nvPr>
        </p:nvSpPr>
        <p:spPr>
          <a:xfrm>
            <a:off x="838200" y="2222695"/>
            <a:ext cx="10515600" cy="4251130"/>
          </a:xfrm>
        </p:spPr>
        <p:txBody>
          <a:bodyPr>
            <a:normAutofit/>
          </a:bodyPr>
          <a:lstStyle/>
          <a:p>
            <a:pPr marL="0" indent="0">
              <a:buNone/>
            </a:pPr>
            <a:r>
              <a:rPr lang="en-US" dirty="0">
                <a:latin typeface="Trebuchet MS" panose="020B0603020202020204" pitchFamily="34" charset="0"/>
              </a:rPr>
              <a:t>We are not going to dig into “all” of the details within the Career Planning Policy but cover the highlights of the assessment requirements and demonstrate the tools within IWDS for recording the assessment.</a:t>
            </a:r>
          </a:p>
          <a:p>
            <a:pPr marL="0" marR="0" indent="0">
              <a:spcBef>
                <a:spcPts val="0"/>
              </a:spcBef>
              <a:spcAft>
                <a:spcPts val="0"/>
              </a:spcAft>
              <a:buNone/>
            </a:pPr>
            <a:r>
              <a:rPr lang="en-US" dirty="0">
                <a:effectLst/>
                <a:latin typeface="Trebuchet MS" panose="020B0603020202020204" pitchFamily="34" charset="0"/>
                <a:ea typeface="Calibri" panose="020F0502020204030204" pitchFamily="34" charset="0"/>
              </a:rPr>
              <a:t> </a:t>
            </a:r>
          </a:p>
          <a:p>
            <a:pPr marL="457200" lvl="1">
              <a:spcBef>
                <a:spcPts val="0"/>
              </a:spcBef>
            </a:pPr>
            <a:r>
              <a:rPr lang="en-US" b="1" dirty="0">
                <a:effectLst/>
                <a:latin typeface="Trebuchet MS" panose="020B0603020202020204" pitchFamily="34" charset="0"/>
                <a:ea typeface="Calibri" panose="020F0502020204030204" pitchFamily="34" charset="0"/>
              </a:rPr>
              <a:t>Based on feedback from the Policy Unit, the Career Planning Policy is being updated to reflect the changes in the Services Matrix updates that were deployed to IWDS in 2023.  </a:t>
            </a:r>
          </a:p>
          <a:p>
            <a:pPr marL="0" marR="0">
              <a:spcBef>
                <a:spcPts val="0"/>
              </a:spcBef>
              <a:spcAft>
                <a:spcPts val="0"/>
              </a:spcAft>
            </a:pPr>
            <a:endParaRPr lang="en-US" dirty="0">
              <a:effectLst/>
              <a:latin typeface="Trebuchet MS" panose="020B0603020202020204" pitchFamily="34" charset="0"/>
              <a:ea typeface="Calibri" panose="020F0502020204030204" pitchFamily="34" charset="0"/>
            </a:endParaRPr>
          </a:p>
          <a:p>
            <a:pPr marL="457200" lvl="1">
              <a:spcBef>
                <a:spcPts val="0"/>
              </a:spcBef>
            </a:pPr>
            <a:r>
              <a:rPr lang="en-US" b="1" dirty="0">
                <a:effectLst/>
                <a:latin typeface="Trebuchet MS" panose="020B0603020202020204" pitchFamily="34" charset="0"/>
                <a:ea typeface="Calibri" panose="020F0502020204030204" pitchFamily="34" charset="0"/>
              </a:rPr>
              <a:t>There is still supposed to be State-wide training around the updated Career Planning Policy.  </a:t>
            </a:r>
          </a:p>
        </p:txBody>
      </p:sp>
      <p:sp>
        <p:nvSpPr>
          <p:cNvPr id="3" name="Text Placeholder 2">
            <a:extLst>
              <a:ext uri="{FF2B5EF4-FFF2-40B4-BE49-F238E27FC236}">
                <a16:creationId xmlns:a16="http://schemas.microsoft.com/office/drawing/2014/main" id="{290AADA2-4B1A-4599-B3D2-F35A86135C2E}"/>
              </a:ext>
            </a:extLst>
          </p:cNvPr>
          <p:cNvSpPr>
            <a:spLocks noGrp="1"/>
          </p:cNvSpPr>
          <p:nvPr>
            <p:ph type="body" sz="quarter" idx="13"/>
          </p:nvPr>
        </p:nvSpPr>
        <p:spPr>
          <a:xfrm>
            <a:off x="334963" y="384048"/>
            <a:ext cx="9323387" cy="560787"/>
          </a:xfrm>
        </p:spPr>
        <p:txBody>
          <a:bodyPr>
            <a:noAutofit/>
          </a:bodyPr>
          <a:lstStyle/>
          <a:p>
            <a:r>
              <a:rPr lang="en-US" sz="4000" dirty="0">
                <a:latin typeface="Trebuchet MS" panose="020B0603020202020204" pitchFamily="34" charset="0"/>
              </a:rPr>
              <a:t>WIOA Assessment Requirements</a:t>
            </a:r>
          </a:p>
        </p:txBody>
      </p:sp>
    </p:spTree>
    <p:extLst>
      <p:ext uri="{BB962C8B-B14F-4D97-AF65-F5344CB8AC3E}">
        <p14:creationId xmlns:p14="http://schemas.microsoft.com/office/powerpoint/2010/main" val="1092893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45CBE0-E593-4078-9569-EBC7415F5528}"/>
              </a:ext>
            </a:extLst>
          </p:cNvPr>
          <p:cNvSpPr>
            <a:spLocks noGrp="1"/>
          </p:cNvSpPr>
          <p:nvPr>
            <p:ph type="body" sz="quarter" idx="13"/>
          </p:nvPr>
        </p:nvSpPr>
        <p:spPr/>
        <p:txBody>
          <a:bodyPr>
            <a:noAutofit/>
          </a:bodyPr>
          <a:lstStyle/>
          <a:p>
            <a:r>
              <a:rPr lang="en-US" sz="4000" dirty="0">
                <a:latin typeface="Trebuchet MS" panose="020B0603020202020204" pitchFamily="34" charset="0"/>
              </a:rPr>
              <a:t>Example of ‘Aptitude’ Assessment</a:t>
            </a:r>
          </a:p>
        </p:txBody>
      </p:sp>
      <p:pic>
        <p:nvPicPr>
          <p:cNvPr id="8" name="Content Placeholder 7">
            <a:extLst>
              <a:ext uri="{FF2B5EF4-FFF2-40B4-BE49-F238E27FC236}">
                <a16:creationId xmlns:a16="http://schemas.microsoft.com/office/drawing/2014/main" id="{FFE8D233-4EED-4035-9E31-E51EBC1CF07C}"/>
              </a:ext>
            </a:extLst>
          </p:cNvPr>
          <p:cNvPicPr>
            <a:picLocks noGrp="1" noChangeAspect="1"/>
          </p:cNvPicPr>
          <p:nvPr>
            <p:ph idx="1"/>
          </p:nvPr>
        </p:nvPicPr>
        <p:blipFill>
          <a:blip r:embed="rId2"/>
          <a:stretch>
            <a:fillRect/>
          </a:stretch>
        </p:blipFill>
        <p:spPr>
          <a:xfrm>
            <a:off x="1863090" y="2034540"/>
            <a:ext cx="8423910" cy="4240530"/>
          </a:xfrm>
        </p:spPr>
      </p:pic>
    </p:spTree>
    <p:extLst>
      <p:ext uri="{BB962C8B-B14F-4D97-AF65-F5344CB8AC3E}">
        <p14:creationId xmlns:p14="http://schemas.microsoft.com/office/powerpoint/2010/main" val="3718279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D7A3F9-042C-4E7B-8489-3CCCF985990E}"/>
              </a:ext>
            </a:extLst>
          </p:cNvPr>
          <p:cNvSpPr>
            <a:spLocks noGrp="1"/>
          </p:cNvSpPr>
          <p:nvPr>
            <p:ph idx="1"/>
          </p:nvPr>
        </p:nvSpPr>
        <p:spPr/>
        <p:txBody>
          <a:bodyPr vert="horz" lIns="91440" tIns="45720" rIns="91440" bIns="45720" rtlCol="0" anchor="t">
            <a:normAutofit/>
          </a:bodyPr>
          <a:lstStyle/>
          <a:p>
            <a:pPr marL="0" indent="0">
              <a:buNone/>
            </a:pPr>
            <a:endParaRPr lang="en-US" sz="2400" b="1" dirty="0"/>
          </a:p>
          <a:p>
            <a:pPr marL="342900" indent="-342900"/>
            <a:r>
              <a:rPr lang="en-US" sz="2400" b="1" dirty="0">
                <a:latin typeface="Trebuchet MS" panose="020B0603020202020204" pitchFamily="34" charset="0"/>
              </a:rPr>
              <a:t>“Barriers” are anything that prevents passage or approach; obstruction; anything that holds apart, separates, or hinders. </a:t>
            </a:r>
          </a:p>
          <a:p>
            <a:pPr marL="342900" indent="-342900"/>
            <a:r>
              <a:rPr lang="en-US" dirty="0">
                <a:latin typeface="Trebuchet MS" panose="020B0603020202020204" pitchFamily="34" charset="0"/>
                <a:cs typeface="Calibri" panose="020F0502020204030204"/>
              </a:rPr>
              <a:t>Common barriers could include but are not limited to lack of transportation, lack of suitable dependent care, and lack of work clothing.</a:t>
            </a:r>
            <a:endParaRPr lang="en-US" sz="2400" b="1" dirty="0">
              <a:latin typeface="Trebuchet MS" panose="020B0603020202020204" pitchFamily="34" charset="0"/>
              <a:cs typeface="Calibri" panose="020F0502020204030204"/>
            </a:endParaRPr>
          </a:p>
          <a:p>
            <a:pPr marL="342900" indent="-342900"/>
            <a:r>
              <a:rPr lang="en-US" dirty="0">
                <a:latin typeface="Trebuchet MS" panose="020B0603020202020204" pitchFamily="34" charset="0"/>
                <a:cs typeface="Calibri" panose="020F0502020204030204"/>
              </a:rPr>
              <a:t>This could include any barriers to employment and if a determination of a referral is made, those details could be included describing attempts to assist with the barriers.</a:t>
            </a:r>
          </a:p>
          <a:p>
            <a:pPr marL="0" indent="0">
              <a:buNone/>
            </a:pPr>
            <a:endParaRPr lang="en-US" dirty="0">
              <a:cs typeface="Calibri" panose="020F0502020204030204"/>
            </a:endParaRPr>
          </a:p>
          <a:p>
            <a:pPr marL="0" indent="0">
              <a:buNone/>
            </a:pPr>
            <a:endParaRPr lang="en-US" dirty="0">
              <a:cs typeface="Calibri" panose="020F0502020204030204"/>
            </a:endParaRPr>
          </a:p>
        </p:txBody>
      </p:sp>
      <p:sp>
        <p:nvSpPr>
          <p:cNvPr id="3" name="Text Placeholder 2">
            <a:extLst>
              <a:ext uri="{FF2B5EF4-FFF2-40B4-BE49-F238E27FC236}">
                <a16:creationId xmlns:a16="http://schemas.microsoft.com/office/drawing/2014/main" id="{1CDE6FCB-683C-403A-B379-75BFC7167CA6}"/>
              </a:ext>
            </a:extLst>
          </p:cNvPr>
          <p:cNvSpPr>
            <a:spLocks noGrp="1"/>
          </p:cNvSpPr>
          <p:nvPr>
            <p:ph type="body" sz="quarter" idx="13"/>
          </p:nvPr>
        </p:nvSpPr>
        <p:spPr/>
        <p:txBody>
          <a:bodyPr>
            <a:noAutofit/>
          </a:bodyPr>
          <a:lstStyle/>
          <a:p>
            <a:r>
              <a:rPr lang="en-US" sz="4000" dirty="0">
                <a:latin typeface="Trebuchet MS" panose="020B0603020202020204" pitchFamily="34" charset="0"/>
              </a:rPr>
              <a:t>Barriers</a:t>
            </a:r>
          </a:p>
        </p:txBody>
      </p:sp>
    </p:spTree>
    <p:extLst>
      <p:ext uri="{BB962C8B-B14F-4D97-AF65-F5344CB8AC3E}">
        <p14:creationId xmlns:p14="http://schemas.microsoft.com/office/powerpoint/2010/main" val="2306385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DFFC24-0818-4C60-9647-68EC141638E5}"/>
              </a:ext>
            </a:extLst>
          </p:cNvPr>
          <p:cNvSpPr>
            <a:spLocks noGrp="1"/>
          </p:cNvSpPr>
          <p:nvPr>
            <p:ph type="body" sz="quarter" idx="13"/>
          </p:nvPr>
        </p:nvSpPr>
        <p:spPr/>
        <p:txBody>
          <a:bodyPr>
            <a:noAutofit/>
          </a:bodyPr>
          <a:lstStyle/>
          <a:p>
            <a:r>
              <a:rPr lang="en-US" sz="4000" dirty="0">
                <a:latin typeface="Trebuchet MS" panose="020B0603020202020204" pitchFamily="34" charset="0"/>
              </a:rPr>
              <a:t>Example of ‘Barrier’ Assessment </a:t>
            </a:r>
          </a:p>
        </p:txBody>
      </p:sp>
      <p:pic>
        <p:nvPicPr>
          <p:cNvPr id="9" name="Content Placeholder 8">
            <a:extLst>
              <a:ext uri="{FF2B5EF4-FFF2-40B4-BE49-F238E27FC236}">
                <a16:creationId xmlns:a16="http://schemas.microsoft.com/office/drawing/2014/main" id="{8DB2D800-9230-483D-9298-E781153C12B0}"/>
              </a:ext>
            </a:extLst>
          </p:cNvPr>
          <p:cNvPicPr>
            <a:picLocks noGrp="1" noChangeAspect="1"/>
          </p:cNvPicPr>
          <p:nvPr>
            <p:ph idx="1"/>
          </p:nvPr>
        </p:nvPicPr>
        <p:blipFill>
          <a:blip r:embed="rId2"/>
          <a:stretch>
            <a:fillRect/>
          </a:stretch>
        </p:blipFill>
        <p:spPr>
          <a:xfrm>
            <a:off x="1703070" y="2263140"/>
            <a:ext cx="8641080" cy="3760470"/>
          </a:xfrm>
        </p:spPr>
      </p:pic>
    </p:spTree>
    <p:extLst>
      <p:ext uri="{BB962C8B-B14F-4D97-AF65-F5344CB8AC3E}">
        <p14:creationId xmlns:p14="http://schemas.microsoft.com/office/powerpoint/2010/main" val="5786533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DF859A-4589-4099-9A5D-434ECD192304}"/>
              </a:ext>
            </a:extLst>
          </p:cNvPr>
          <p:cNvSpPr>
            <a:spLocks noGrp="1"/>
          </p:cNvSpPr>
          <p:nvPr>
            <p:ph idx="1"/>
          </p:nvPr>
        </p:nvSpPr>
        <p:spPr/>
        <p:txBody>
          <a:bodyPr vert="horz" lIns="91440" tIns="45720" rIns="91440" bIns="45720" rtlCol="0" anchor="t">
            <a:normAutofit/>
          </a:bodyPr>
          <a:lstStyle/>
          <a:p>
            <a:pPr marL="0" indent="0">
              <a:buNone/>
            </a:pPr>
            <a:endParaRPr lang="en-US" dirty="0">
              <a:latin typeface="Trebuchet MS" panose="020B0603020202020204" pitchFamily="34" charset="0"/>
            </a:endParaRPr>
          </a:p>
          <a:p>
            <a:pPr marL="342900" indent="-342900"/>
            <a:r>
              <a:rPr lang="en-US" dirty="0">
                <a:latin typeface="Trebuchet MS" panose="020B0603020202020204" pitchFamily="34" charset="0"/>
              </a:rPr>
              <a:t>“Behavior” is the way a person behaves or acts; conducts; or manners.</a:t>
            </a:r>
            <a:endParaRPr lang="en-US" dirty="0">
              <a:latin typeface="Trebuchet MS" panose="020B0603020202020204" pitchFamily="34" charset="0"/>
              <a:cs typeface="Calibri" panose="020F0502020204030204"/>
            </a:endParaRPr>
          </a:p>
          <a:p>
            <a:pPr marL="342900" indent="-342900"/>
            <a:r>
              <a:rPr lang="en-US" dirty="0">
                <a:latin typeface="Trebuchet MS" panose="020B0603020202020204" pitchFamily="34" charset="0"/>
              </a:rPr>
              <a:t>What are your observations of the customer’s behavior while you are meeting with them?</a:t>
            </a:r>
            <a:endParaRPr lang="en-US" dirty="0">
              <a:latin typeface="Trebuchet MS" panose="020B0603020202020204" pitchFamily="34" charset="0"/>
              <a:cs typeface="Calibri" panose="020F0502020204030204"/>
            </a:endParaRPr>
          </a:p>
          <a:p>
            <a:pPr marL="342900" indent="-342900"/>
            <a:r>
              <a:rPr lang="en-US" dirty="0">
                <a:latin typeface="Trebuchet MS" panose="020B0603020202020204" pitchFamily="34" charset="0"/>
              </a:rPr>
              <a:t>Is your client cooperative? Is your client engaged? Withdrawn? Alert? Distracted? </a:t>
            </a:r>
            <a:endParaRPr lang="en-US" dirty="0">
              <a:latin typeface="Trebuchet MS" panose="020B0603020202020204" pitchFamily="34" charset="0"/>
              <a:cs typeface="Calibri"/>
            </a:endParaRPr>
          </a:p>
          <a:p>
            <a:pPr marL="342900" indent="-342900"/>
            <a:r>
              <a:rPr lang="en-US" dirty="0">
                <a:latin typeface="Trebuchet MS" panose="020B0603020202020204" pitchFamily="34" charset="0"/>
              </a:rPr>
              <a:t>Is your client making or avoiding eye contact? </a:t>
            </a:r>
            <a:endParaRPr lang="en-US" dirty="0">
              <a:latin typeface="Trebuchet MS" panose="020B0603020202020204" pitchFamily="34" charset="0"/>
              <a:cs typeface="Calibri" panose="020F0502020204030204"/>
            </a:endParaRPr>
          </a:p>
          <a:p>
            <a:endParaRPr lang="en-US" dirty="0"/>
          </a:p>
          <a:p>
            <a:endParaRPr lang="en-US" dirty="0"/>
          </a:p>
        </p:txBody>
      </p:sp>
      <p:sp>
        <p:nvSpPr>
          <p:cNvPr id="3" name="Text Placeholder 2">
            <a:extLst>
              <a:ext uri="{FF2B5EF4-FFF2-40B4-BE49-F238E27FC236}">
                <a16:creationId xmlns:a16="http://schemas.microsoft.com/office/drawing/2014/main" id="{88D6E836-953B-416A-BC00-E35B2E0CB4B6}"/>
              </a:ext>
            </a:extLst>
          </p:cNvPr>
          <p:cNvSpPr>
            <a:spLocks noGrp="1"/>
          </p:cNvSpPr>
          <p:nvPr>
            <p:ph type="body" sz="quarter" idx="13"/>
          </p:nvPr>
        </p:nvSpPr>
        <p:spPr/>
        <p:txBody>
          <a:bodyPr>
            <a:noAutofit/>
          </a:bodyPr>
          <a:lstStyle/>
          <a:p>
            <a:r>
              <a:rPr lang="en-US" sz="4000" dirty="0">
                <a:latin typeface="Trebuchet MS" panose="020B0603020202020204" pitchFamily="34" charset="0"/>
              </a:rPr>
              <a:t>Behavior </a:t>
            </a:r>
          </a:p>
        </p:txBody>
      </p:sp>
    </p:spTree>
    <p:extLst>
      <p:ext uri="{BB962C8B-B14F-4D97-AF65-F5344CB8AC3E}">
        <p14:creationId xmlns:p14="http://schemas.microsoft.com/office/powerpoint/2010/main" val="38573219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0E0EA45-21E8-4993-9998-3A51819AA4CD}"/>
              </a:ext>
            </a:extLst>
          </p:cNvPr>
          <p:cNvPicPr>
            <a:picLocks noGrp="1" noChangeAspect="1"/>
          </p:cNvPicPr>
          <p:nvPr>
            <p:ph idx="1"/>
          </p:nvPr>
        </p:nvPicPr>
        <p:blipFill>
          <a:blip r:embed="rId2"/>
          <a:stretch>
            <a:fillRect/>
          </a:stretch>
        </p:blipFill>
        <p:spPr>
          <a:xfrm>
            <a:off x="1623060" y="2114550"/>
            <a:ext cx="8035289" cy="4229100"/>
          </a:xfrm>
        </p:spPr>
      </p:pic>
      <p:sp>
        <p:nvSpPr>
          <p:cNvPr id="3" name="Text Placeholder 2">
            <a:extLst>
              <a:ext uri="{FF2B5EF4-FFF2-40B4-BE49-F238E27FC236}">
                <a16:creationId xmlns:a16="http://schemas.microsoft.com/office/drawing/2014/main" id="{38539598-C19E-4F6C-866E-307A90AEF974}"/>
              </a:ext>
            </a:extLst>
          </p:cNvPr>
          <p:cNvSpPr>
            <a:spLocks noGrp="1"/>
          </p:cNvSpPr>
          <p:nvPr>
            <p:ph type="body" sz="quarter" idx="13"/>
          </p:nvPr>
        </p:nvSpPr>
        <p:spPr/>
        <p:txBody>
          <a:bodyPr>
            <a:noAutofit/>
          </a:bodyPr>
          <a:lstStyle/>
          <a:p>
            <a:r>
              <a:rPr lang="en-US" sz="4000" dirty="0">
                <a:latin typeface="Trebuchet MS" panose="020B0603020202020204" pitchFamily="34" charset="0"/>
              </a:rPr>
              <a:t>Example of ‘Behavior’ Assessment</a:t>
            </a:r>
          </a:p>
        </p:txBody>
      </p:sp>
    </p:spTree>
    <p:extLst>
      <p:ext uri="{BB962C8B-B14F-4D97-AF65-F5344CB8AC3E}">
        <p14:creationId xmlns:p14="http://schemas.microsoft.com/office/powerpoint/2010/main" val="28473214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DF6F6B-8DB0-48B7-8DE4-523591E8CDC0}"/>
              </a:ext>
            </a:extLst>
          </p:cNvPr>
          <p:cNvSpPr>
            <a:spLocks noGrp="1"/>
          </p:cNvSpPr>
          <p:nvPr>
            <p:ph idx="1"/>
          </p:nvPr>
        </p:nvSpPr>
        <p:spPr/>
        <p:txBody>
          <a:bodyPr vert="horz" lIns="91440" tIns="45720" rIns="91440" bIns="45720" rtlCol="0" anchor="t">
            <a:normAutofit/>
          </a:bodyPr>
          <a:lstStyle/>
          <a:p>
            <a:endParaRPr lang="en-US" dirty="0"/>
          </a:p>
          <a:p>
            <a:pPr marL="342900" indent="-342900"/>
            <a:r>
              <a:rPr lang="en-US" dirty="0">
                <a:latin typeface="Trebuchet MS" panose="020B0603020202020204" pitchFamily="34" charset="0"/>
              </a:rPr>
              <a:t>"Employment" – Should gather work history to assess for employability, termination patterns, and to gauge customer interests for future employment.</a:t>
            </a:r>
            <a:endParaRPr lang="en-US" dirty="0">
              <a:latin typeface="Trebuchet MS" panose="020B0603020202020204" pitchFamily="34" charset="0"/>
              <a:cs typeface="Calibri" panose="020F0502020204030204"/>
            </a:endParaRPr>
          </a:p>
          <a:p>
            <a:pPr marL="342900" indent="-342900"/>
            <a:r>
              <a:rPr lang="en-US" dirty="0">
                <a:latin typeface="Trebuchet MS" panose="020B0603020202020204" pitchFamily="34" charset="0"/>
                <a:cs typeface="Calibri" panose="020F0502020204030204"/>
              </a:rPr>
              <a:t>This includes employment goals and essential employability skills.</a:t>
            </a:r>
          </a:p>
          <a:p>
            <a:endParaRPr lang="en-US" dirty="0"/>
          </a:p>
        </p:txBody>
      </p:sp>
      <p:sp>
        <p:nvSpPr>
          <p:cNvPr id="3" name="Text Placeholder 2">
            <a:extLst>
              <a:ext uri="{FF2B5EF4-FFF2-40B4-BE49-F238E27FC236}">
                <a16:creationId xmlns:a16="http://schemas.microsoft.com/office/drawing/2014/main" id="{17DD9F3D-23C4-4840-B5B4-86A35CB86C22}"/>
              </a:ext>
            </a:extLst>
          </p:cNvPr>
          <p:cNvSpPr>
            <a:spLocks noGrp="1"/>
          </p:cNvSpPr>
          <p:nvPr>
            <p:ph type="body" sz="quarter" idx="13"/>
          </p:nvPr>
        </p:nvSpPr>
        <p:spPr/>
        <p:txBody>
          <a:bodyPr>
            <a:noAutofit/>
          </a:bodyPr>
          <a:lstStyle/>
          <a:p>
            <a:r>
              <a:rPr lang="en-US" sz="4000" dirty="0">
                <a:latin typeface="Trebuchet MS" panose="020B0603020202020204" pitchFamily="34" charset="0"/>
              </a:rPr>
              <a:t>Employment</a:t>
            </a:r>
          </a:p>
        </p:txBody>
      </p:sp>
    </p:spTree>
    <p:extLst>
      <p:ext uri="{BB962C8B-B14F-4D97-AF65-F5344CB8AC3E}">
        <p14:creationId xmlns:p14="http://schemas.microsoft.com/office/powerpoint/2010/main" val="30866340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22FD98-B245-4558-9ECA-A346AA44116C}"/>
              </a:ext>
            </a:extLst>
          </p:cNvPr>
          <p:cNvSpPr>
            <a:spLocks noGrp="1"/>
          </p:cNvSpPr>
          <p:nvPr>
            <p:ph type="body" sz="quarter" idx="13"/>
          </p:nvPr>
        </p:nvSpPr>
        <p:spPr/>
        <p:txBody>
          <a:bodyPr>
            <a:normAutofit fontScale="85000" lnSpcReduction="10000"/>
          </a:bodyPr>
          <a:lstStyle/>
          <a:p>
            <a:r>
              <a:rPr lang="en-US" dirty="0">
                <a:latin typeface="Trebuchet MS" panose="020B0603020202020204" pitchFamily="34" charset="0"/>
              </a:rPr>
              <a:t>Example of ‘Employment’ Assessment</a:t>
            </a:r>
          </a:p>
        </p:txBody>
      </p:sp>
      <p:pic>
        <p:nvPicPr>
          <p:cNvPr id="9" name="Content Placeholder 8">
            <a:extLst>
              <a:ext uri="{FF2B5EF4-FFF2-40B4-BE49-F238E27FC236}">
                <a16:creationId xmlns:a16="http://schemas.microsoft.com/office/drawing/2014/main" id="{319A8228-52BF-4BC5-9E65-741C025902B8}"/>
              </a:ext>
            </a:extLst>
          </p:cNvPr>
          <p:cNvPicPr>
            <a:picLocks noGrp="1" noChangeAspect="1"/>
          </p:cNvPicPr>
          <p:nvPr>
            <p:ph idx="1"/>
          </p:nvPr>
        </p:nvPicPr>
        <p:blipFill>
          <a:blip r:embed="rId2"/>
          <a:stretch>
            <a:fillRect/>
          </a:stretch>
        </p:blipFill>
        <p:spPr>
          <a:xfrm>
            <a:off x="1851660" y="2091690"/>
            <a:ext cx="8423909" cy="4206240"/>
          </a:xfrm>
        </p:spPr>
      </p:pic>
    </p:spTree>
    <p:extLst>
      <p:ext uri="{BB962C8B-B14F-4D97-AF65-F5344CB8AC3E}">
        <p14:creationId xmlns:p14="http://schemas.microsoft.com/office/powerpoint/2010/main" val="4716473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0F0B5F-3DCB-4FD4-B2A2-0F40D6EAA9B5}"/>
              </a:ext>
            </a:extLst>
          </p:cNvPr>
          <p:cNvSpPr>
            <a:spLocks noGrp="1"/>
          </p:cNvSpPr>
          <p:nvPr>
            <p:ph idx="1"/>
          </p:nvPr>
        </p:nvSpPr>
        <p:spPr/>
        <p:txBody>
          <a:bodyPr vert="horz" lIns="91440" tIns="45720" rIns="91440" bIns="45720" rtlCol="0" anchor="t">
            <a:normAutofit/>
          </a:bodyPr>
          <a:lstStyle/>
          <a:p>
            <a:endParaRPr lang="en-US" dirty="0"/>
          </a:p>
          <a:p>
            <a:r>
              <a:rPr lang="en-US" dirty="0">
                <a:latin typeface="Trebuchet MS" panose="020B0603020202020204" pitchFamily="34" charset="0"/>
                <a:ea typeface="+mn-lt"/>
                <a:cs typeface="+mn-lt"/>
              </a:rPr>
              <a:t>"Family" – Probing questions can be used to gather the background information.</a:t>
            </a:r>
            <a:endParaRPr lang="en-US" dirty="0">
              <a:latin typeface="Trebuchet MS" panose="020B0603020202020204" pitchFamily="34" charset="0"/>
            </a:endParaRPr>
          </a:p>
          <a:p>
            <a:r>
              <a:rPr lang="en-US" dirty="0">
                <a:latin typeface="Trebuchet MS" panose="020B0603020202020204" pitchFamily="34" charset="0"/>
              </a:rPr>
              <a:t>This can be a difficult block with some people during the first meeting.</a:t>
            </a:r>
            <a:endParaRPr lang="en-US" dirty="0">
              <a:latin typeface="Trebuchet MS" panose="020B0603020202020204" pitchFamily="34" charset="0"/>
              <a:cs typeface="Calibri" panose="020F0502020204030204"/>
            </a:endParaRPr>
          </a:p>
          <a:p>
            <a:r>
              <a:rPr lang="en-US" dirty="0">
                <a:latin typeface="Trebuchet MS" panose="020B0603020202020204" pitchFamily="34" charset="0"/>
              </a:rPr>
              <a:t>Some questions could be:  </a:t>
            </a:r>
          </a:p>
          <a:p>
            <a:pPr lvl="1"/>
            <a:r>
              <a:rPr lang="en-US" dirty="0">
                <a:latin typeface="Trebuchet MS" panose="020B0603020202020204" pitchFamily="34" charset="0"/>
              </a:rPr>
              <a:t>“Who is in your family?”  </a:t>
            </a:r>
          </a:p>
          <a:p>
            <a:pPr lvl="1"/>
            <a:r>
              <a:rPr lang="en-US" dirty="0">
                <a:latin typeface="Trebuchet MS" panose="020B0603020202020204" pitchFamily="34" charset="0"/>
              </a:rPr>
              <a:t>“What are their names, ages, and relationships?”</a:t>
            </a:r>
            <a:endParaRPr lang="en-US" dirty="0">
              <a:latin typeface="Trebuchet MS" panose="020B0603020202020204" pitchFamily="34" charset="0"/>
              <a:cs typeface="Calibri"/>
            </a:endParaRPr>
          </a:p>
          <a:p>
            <a:r>
              <a:rPr lang="en-US" dirty="0">
                <a:latin typeface="Trebuchet MS" panose="020B0603020202020204" pitchFamily="34" charset="0"/>
              </a:rPr>
              <a:t>Ask questions about the family’s support.</a:t>
            </a:r>
          </a:p>
          <a:p>
            <a:endParaRPr lang="en-US" dirty="0"/>
          </a:p>
          <a:p>
            <a:endParaRPr lang="en-US" dirty="0"/>
          </a:p>
        </p:txBody>
      </p:sp>
      <p:sp>
        <p:nvSpPr>
          <p:cNvPr id="3" name="Text Placeholder 2">
            <a:extLst>
              <a:ext uri="{FF2B5EF4-FFF2-40B4-BE49-F238E27FC236}">
                <a16:creationId xmlns:a16="http://schemas.microsoft.com/office/drawing/2014/main" id="{C2E1F72C-7E1C-42B2-BB19-F7C495A189E9}"/>
              </a:ext>
            </a:extLst>
          </p:cNvPr>
          <p:cNvSpPr>
            <a:spLocks noGrp="1"/>
          </p:cNvSpPr>
          <p:nvPr>
            <p:ph type="body" sz="quarter" idx="13"/>
          </p:nvPr>
        </p:nvSpPr>
        <p:spPr/>
        <p:txBody>
          <a:bodyPr>
            <a:noAutofit/>
          </a:bodyPr>
          <a:lstStyle/>
          <a:p>
            <a:r>
              <a:rPr lang="en-US" sz="4000" dirty="0">
                <a:latin typeface="Trebuchet MS" panose="020B0603020202020204" pitchFamily="34" charset="0"/>
              </a:rPr>
              <a:t>Family</a:t>
            </a:r>
          </a:p>
        </p:txBody>
      </p:sp>
    </p:spTree>
    <p:extLst>
      <p:ext uri="{BB962C8B-B14F-4D97-AF65-F5344CB8AC3E}">
        <p14:creationId xmlns:p14="http://schemas.microsoft.com/office/powerpoint/2010/main" val="578867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8D4ABD-1C5C-4AC7-94D2-40CC774AC7A5}"/>
              </a:ext>
            </a:extLst>
          </p:cNvPr>
          <p:cNvSpPr>
            <a:spLocks noGrp="1"/>
          </p:cNvSpPr>
          <p:nvPr>
            <p:ph type="body" sz="quarter" idx="13"/>
          </p:nvPr>
        </p:nvSpPr>
        <p:spPr/>
        <p:txBody>
          <a:bodyPr>
            <a:noAutofit/>
          </a:bodyPr>
          <a:lstStyle/>
          <a:p>
            <a:r>
              <a:rPr lang="en-US" sz="4000" dirty="0">
                <a:latin typeface="Trebuchet MS" panose="020B0603020202020204" pitchFamily="34" charset="0"/>
              </a:rPr>
              <a:t>Example of ‘Family’ Assessment</a:t>
            </a:r>
          </a:p>
        </p:txBody>
      </p:sp>
      <p:pic>
        <p:nvPicPr>
          <p:cNvPr id="7" name="Content Placeholder 6">
            <a:extLst>
              <a:ext uri="{FF2B5EF4-FFF2-40B4-BE49-F238E27FC236}">
                <a16:creationId xmlns:a16="http://schemas.microsoft.com/office/drawing/2014/main" id="{EE61BD46-0811-4AB0-A223-CB08ACC7A045}"/>
              </a:ext>
            </a:extLst>
          </p:cNvPr>
          <p:cNvPicPr>
            <a:picLocks noGrp="1" noChangeAspect="1"/>
          </p:cNvPicPr>
          <p:nvPr>
            <p:ph idx="1"/>
          </p:nvPr>
        </p:nvPicPr>
        <p:blipFill>
          <a:blip r:embed="rId2"/>
          <a:stretch>
            <a:fillRect/>
          </a:stretch>
        </p:blipFill>
        <p:spPr>
          <a:xfrm>
            <a:off x="2160270" y="1988820"/>
            <a:ext cx="8063022" cy="4389120"/>
          </a:xfrm>
        </p:spPr>
      </p:pic>
    </p:spTree>
    <p:extLst>
      <p:ext uri="{BB962C8B-B14F-4D97-AF65-F5344CB8AC3E}">
        <p14:creationId xmlns:p14="http://schemas.microsoft.com/office/powerpoint/2010/main" val="27585644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F36E81-280F-480B-8757-DA7D73748071}"/>
              </a:ext>
            </a:extLst>
          </p:cNvPr>
          <p:cNvSpPr>
            <a:spLocks noGrp="1"/>
          </p:cNvSpPr>
          <p:nvPr>
            <p:ph idx="1"/>
          </p:nvPr>
        </p:nvSpPr>
        <p:spPr/>
        <p:txBody>
          <a:bodyPr vert="horz" lIns="91440" tIns="45720" rIns="91440" bIns="45720" rtlCol="0" anchor="t">
            <a:normAutofit/>
          </a:bodyPr>
          <a:lstStyle/>
          <a:p>
            <a:pPr>
              <a:buFont typeface="Arial" panose="020B0604020202020204" pitchFamily="34" charset="0"/>
              <a:buChar char="•"/>
            </a:pPr>
            <a:r>
              <a:rPr lang="en-US" dirty="0">
                <a:latin typeface="Trebuchet MS" panose="020B0603020202020204" pitchFamily="34" charset="0"/>
              </a:rPr>
              <a:t>General – there isn’t anything specified for this block; however, remember that while doing an assessment, we are tasked with gathering information on the participant’s needs, strengths, support system, education, job skills, interests, and career goals. In other words, the “general” narrative can be used to fit in anything you haven’t found a category for in the other sections. </a:t>
            </a:r>
          </a:p>
          <a:p>
            <a:pPr marL="0" indent="0">
              <a:buNone/>
            </a:pPr>
            <a:endParaRPr lang="en-US" sz="800" dirty="0">
              <a:latin typeface="Trebuchet MS" panose="020B0603020202020204" pitchFamily="34" charset="0"/>
              <a:cs typeface="Calibri" panose="020F0502020204030204"/>
            </a:endParaRPr>
          </a:p>
          <a:p>
            <a:r>
              <a:rPr lang="en-US" dirty="0">
                <a:latin typeface="Trebuchet MS" panose="020B0603020202020204" pitchFamily="34" charset="0"/>
                <a:cs typeface="Calibri" panose="020F0502020204030204"/>
              </a:rPr>
              <a:t>This would be a good place to document that you reviewed the training options on the Eligible Training Provider List (ETPL) that align with the interest and skills inventory through informed customer choice if training is needed to meet the participant's goals.</a:t>
            </a:r>
          </a:p>
        </p:txBody>
      </p:sp>
      <p:sp>
        <p:nvSpPr>
          <p:cNvPr id="3" name="Text Placeholder 2">
            <a:extLst>
              <a:ext uri="{FF2B5EF4-FFF2-40B4-BE49-F238E27FC236}">
                <a16:creationId xmlns:a16="http://schemas.microsoft.com/office/drawing/2014/main" id="{F2FC4783-A238-4303-BA2C-DBF78933D443}"/>
              </a:ext>
            </a:extLst>
          </p:cNvPr>
          <p:cNvSpPr>
            <a:spLocks noGrp="1"/>
          </p:cNvSpPr>
          <p:nvPr>
            <p:ph type="body" sz="quarter" idx="13"/>
          </p:nvPr>
        </p:nvSpPr>
        <p:spPr/>
        <p:txBody>
          <a:bodyPr>
            <a:noAutofit/>
          </a:bodyPr>
          <a:lstStyle/>
          <a:p>
            <a:r>
              <a:rPr lang="en-US" sz="4000" dirty="0">
                <a:latin typeface="Trebuchet MS" panose="020B0603020202020204" pitchFamily="34" charset="0"/>
              </a:rPr>
              <a:t>General Information </a:t>
            </a:r>
          </a:p>
        </p:txBody>
      </p:sp>
    </p:spTree>
    <p:extLst>
      <p:ext uri="{BB962C8B-B14F-4D97-AF65-F5344CB8AC3E}">
        <p14:creationId xmlns:p14="http://schemas.microsoft.com/office/powerpoint/2010/main" val="3925803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158301-6455-49BB-8AEB-0492DF44B867}"/>
              </a:ext>
            </a:extLst>
          </p:cNvPr>
          <p:cNvSpPr>
            <a:spLocks noGrp="1"/>
          </p:cNvSpPr>
          <p:nvPr>
            <p:ph idx="1"/>
          </p:nvPr>
        </p:nvSpPr>
        <p:spPr/>
        <p:txBody>
          <a:bodyPr>
            <a:normAutofit fontScale="92500"/>
          </a:bodyPr>
          <a:lstStyle/>
          <a:p>
            <a:r>
              <a:rPr lang="en-US" altLang="en-US" dirty="0">
                <a:latin typeface="Trebuchet MS" panose="020B0603020202020204" pitchFamily="34" charset="0"/>
                <a:cs typeface="Traditional Arabic" panose="02020603050405020304" pitchFamily="18" charset="-78"/>
              </a:rPr>
              <a:t>The Workforce Innovation and Opportunity Act (WIOA) legislation and Training and Employment Guidance Letter (TEGL) 21-16 – Third WIOA Title I Youth Formula Guidance and the State’s Career Planning Policy guidance even expands requirements around the Youth new client assessment.</a:t>
            </a:r>
          </a:p>
          <a:p>
            <a:pPr marL="0" indent="0">
              <a:buNone/>
            </a:pPr>
            <a:endParaRPr lang="en-US" altLang="en-US" sz="800" dirty="0">
              <a:latin typeface="Trebuchet MS" panose="020B0603020202020204" pitchFamily="34" charset="0"/>
              <a:cs typeface="Traditional Arabic" panose="02020603050405020304" pitchFamily="18" charset="-78"/>
            </a:endParaRPr>
          </a:p>
          <a:p>
            <a:r>
              <a:rPr lang="en-US" altLang="en-US" dirty="0">
                <a:latin typeface="Trebuchet MS" panose="020B0603020202020204" pitchFamily="34" charset="0"/>
                <a:cs typeface="Traditional Arabic" panose="02020603050405020304" pitchFamily="18" charset="-78"/>
              </a:rPr>
              <a:t>Both Federal and State guidance dictates that any individual who is going to be served under the Youth title must have a complete assessment before the client is determined eligible and enrolled in WIOA Youth Services.</a:t>
            </a:r>
          </a:p>
          <a:p>
            <a:pPr marL="0" indent="0">
              <a:buNone/>
            </a:pPr>
            <a:endParaRPr lang="en-US" altLang="en-US" sz="800" dirty="0">
              <a:latin typeface="Trebuchet MS" panose="020B0603020202020204" pitchFamily="34" charset="0"/>
              <a:cs typeface="Traditional Arabic" panose="02020603050405020304" pitchFamily="18" charset="-78"/>
            </a:endParaRPr>
          </a:p>
          <a:p>
            <a:pPr lvl="1"/>
            <a:r>
              <a:rPr lang="en-US" altLang="en-US" b="1" dirty="0">
                <a:latin typeface="Trebuchet MS" panose="020B0603020202020204" pitchFamily="34" charset="0"/>
                <a:cs typeface="Traditional Arabic" panose="02020603050405020304" pitchFamily="18" charset="-78"/>
              </a:rPr>
              <a:t>The results of the Youth assessment are used to support enrollment in the WIOA Youth program, and the </a:t>
            </a:r>
            <a:r>
              <a:rPr lang="en-US" altLang="en-US" b="1" u="sng" dirty="0">
                <a:latin typeface="Trebuchet MS" panose="020B0603020202020204" pitchFamily="34" charset="0"/>
                <a:cs typeface="Traditional Arabic" panose="02020603050405020304" pitchFamily="18" charset="-78"/>
              </a:rPr>
              <a:t>assessment</a:t>
            </a:r>
            <a:r>
              <a:rPr lang="en-US" altLang="en-US" b="1" dirty="0">
                <a:latin typeface="Trebuchet MS" panose="020B0603020202020204" pitchFamily="34" charset="0"/>
                <a:cs typeface="Traditional Arabic" panose="02020603050405020304" pitchFamily="18" charset="-78"/>
              </a:rPr>
              <a:t> is used to create the Youth’s initial Individual Service Strategy (ISS).   </a:t>
            </a:r>
          </a:p>
          <a:p>
            <a:endParaRPr lang="en-US" dirty="0"/>
          </a:p>
        </p:txBody>
      </p:sp>
      <p:sp>
        <p:nvSpPr>
          <p:cNvPr id="3" name="Text Placeholder 2">
            <a:extLst>
              <a:ext uri="{FF2B5EF4-FFF2-40B4-BE49-F238E27FC236}">
                <a16:creationId xmlns:a16="http://schemas.microsoft.com/office/drawing/2014/main" id="{E2E7F263-7194-426B-A643-B049F5E84B54}"/>
              </a:ext>
            </a:extLst>
          </p:cNvPr>
          <p:cNvSpPr>
            <a:spLocks noGrp="1"/>
          </p:cNvSpPr>
          <p:nvPr>
            <p:ph type="body" sz="quarter" idx="13"/>
          </p:nvPr>
        </p:nvSpPr>
        <p:spPr/>
        <p:txBody>
          <a:bodyPr>
            <a:normAutofit fontScale="85000" lnSpcReduction="10000"/>
          </a:bodyPr>
          <a:lstStyle/>
          <a:p>
            <a:r>
              <a:rPr lang="en-US" dirty="0">
                <a:latin typeface="Trebuchet MS" panose="020B0603020202020204" pitchFamily="34" charset="0"/>
              </a:rPr>
              <a:t>WIOA Youth Assessment Requirements</a:t>
            </a:r>
          </a:p>
        </p:txBody>
      </p:sp>
    </p:spTree>
    <p:extLst>
      <p:ext uri="{BB962C8B-B14F-4D97-AF65-F5344CB8AC3E}">
        <p14:creationId xmlns:p14="http://schemas.microsoft.com/office/powerpoint/2010/main" val="40453637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CCCD06C-285C-453D-9568-9B2055A0133B}"/>
              </a:ext>
            </a:extLst>
          </p:cNvPr>
          <p:cNvPicPr>
            <a:picLocks noGrp="1" noChangeAspect="1"/>
          </p:cNvPicPr>
          <p:nvPr>
            <p:ph idx="1"/>
          </p:nvPr>
        </p:nvPicPr>
        <p:blipFill>
          <a:blip r:embed="rId2"/>
          <a:stretch>
            <a:fillRect/>
          </a:stretch>
        </p:blipFill>
        <p:spPr>
          <a:xfrm>
            <a:off x="2057400" y="2466362"/>
            <a:ext cx="7863839" cy="3717267"/>
          </a:xfrm>
        </p:spPr>
      </p:pic>
      <p:sp>
        <p:nvSpPr>
          <p:cNvPr id="3" name="Text Placeholder 2">
            <a:extLst>
              <a:ext uri="{FF2B5EF4-FFF2-40B4-BE49-F238E27FC236}">
                <a16:creationId xmlns:a16="http://schemas.microsoft.com/office/drawing/2014/main" id="{63836648-84C2-4D2A-A26C-68506BD9ECB7}"/>
              </a:ext>
            </a:extLst>
          </p:cNvPr>
          <p:cNvSpPr>
            <a:spLocks noGrp="1"/>
          </p:cNvSpPr>
          <p:nvPr>
            <p:ph type="body" sz="quarter" idx="13"/>
          </p:nvPr>
        </p:nvSpPr>
        <p:spPr/>
        <p:txBody>
          <a:bodyPr>
            <a:noAutofit/>
          </a:bodyPr>
          <a:lstStyle/>
          <a:p>
            <a:r>
              <a:rPr lang="en-US" sz="4000" dirty="0">
                <a:latin typeface="Trebuchet MS" panose="020B0603020202020204" pitchFamily="34" charset="0"/>
              </a:rPr>
              <a:t>Example of ‘General’ Assessment </a:t>
            </a:r>
          </a:p>
        </p:txBody>
      </p:sp>
    </p:spTree>
    <p:extLst>
      <p:ext uri="{BB962C8B-B14F-4D97-AF65-F5344CB8AC3E}">
        <p14:creationId xmlns:p14="http://schemas.microsoft.com/office/powerpoint/2010/main" val="16249558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A21FB2-594F-4193-A7F4-96EB639D7C94}"/>
              </a:ext>
            </a:extLst>
          </p:cNvPr>
          <p:cNvSpPr>
            <a:spLocks noGrp="1"/>
          </p:cNvSpPr>
          <p:nvPr>
            <p:ph idx="1"/>
          </p:nvPr>
        </p:nvSpPr>
        <p:spPr/>
        <p:txBody>
          <a:bodyPr vert="horz" lIns="91440" tIns="45720" rIns="91440" bIns="45720" rtlCol="0" anchor="t">
            <a:normAutofit/>
          </a:bodyPr>
          <a:lstStyle/>
          <a:p>
            <a:r>
              <a:rPr lang="en-US" dirty="0">
                <a:latin typeface="Trebuchet MS" panose="020B0603020202020204" pitchFamily="34" charset="0"/>
              </a:rPr>
              <a:t>"Interests" - In this category, we want to capture the breadth and depth of a customer’s interests to get a well-rounded picture of the customer.</a:t>
            </a:r>
            <a:endParaRPr lang="en-US" dirty="0">
              <a:latin typeface="Trebuchet MS" panose="020B0603020202020204" pitchFamily="34" charset="0"/>
              <a:cs typeface="Calibri" panose="020F0502020204030204"/>
            </a:endParaRPr>
          </a:p>
          <a:p>
            <a:r>
              <a:rPr lang="en-US" dirty="0">
                <a:latin typeface="Trebuchet MS" panose="020B0603020202020204" pitchFamily="34" charset="0"/>
              </a:rPr>
              <a:t>To get a well-rounded picture of the customer, different open-ended probing questions should be used.  </a:t>
            </a:r>
          </a:p>
          <a:p>
            <a:r>
              <a:rPr lang="en-US" dirty="0">
                <a:latin typeface="Trebuchet MS" panose="020B0603020202020204" pitchFamily="34" charset="0"/>
              </a:rPr>
              <a:t>For instance, “What do you like to do in your free time for fun?”</a:t>
            </a:r>
          </a:p>
          <a:p>
            <a:r>
              <a:rPr lang="en-US" dirty="0">
                <a:latin typeface="Trebuchet MS" panose="020B0603020202020204" pitchFamily="34" charset="0"/>
              </a:rPr>
              <a:t>“Let’s talk about your interests regarding your future?”</a:t>
            </a:r>
          </a:p>
          <a:p>
            <a:pPr marL="342900" indent="-342900"/>
            <a:r>
              <a:rPr lang="en-US" dirty="0">
                <a:latin typeface="Trebuchet MS" panose="020B0603020202020204" pitchFamily="34" charset="0"/>
                <a:cs typeface="Calibri"/>
              </a:rPr>
              <a:t>This would include any interest surveys, inventories, or assessments the participant took.</a:t>
            </a:r>
          </a:p>
          <a:p>
            <a:pPr marL="0" indent="0">
              <a:buNone/>
            </a:pPr>
            <a:endParaRPr lang="en-US" dirty="0"/>
          </a:p>
        </p:txBody>
      </p:sp>
      <p:sp>
        <p:nvSpPr>
          <p:cNvPr id="3" name="Text Placeholder 2">
            <a:extLst>
              <a:ext uri="{FF2B5EF4-FFF2-40B4-BE49-F238E27FC236}">
                <a16:creationId xmlns:a16="http://schemas.microsoft.com/office/drawing/2014/main" id="{C0BDCF52-4255-4848-83F2-80D1EFD68A16}"/>
              </a:ext>
            </a:extLst>
          </p:cNvPr>
          <p:cNvSpPr>
            <a:spLocks noGrp="1"/>
          </p:cNvSpPr>
          <p:nvPr>
            <p:ph type="body" sz="quarter" idx="13"/>
          </p:nvPr>
        </p:nvSpPr>
        <p:spPr/>
        <p:txBody>
          <a:bodyPr>
            <a:noAutofit/>
          </a:bodyPr>
          <a:lstStyle/>
          <a:p>
            <a:r>
              <a:rPr lang="en-US" sz="4000" dirty="0">
                <a:latin typeface="Trebuchet MS" panose="020B0603020202020204" pitchFamily="34" charset="0"/>
              </a:rPr>
              <a:t>Interests</a:t>
            </a:r>
          </a:p>
        </p:txBody>
      </p:sp>
    </p:spTree>
    <p:extLst>
      <p:ext uri="{BB962C8B-B14F-4D97-AF65-F5344CB8AC3E}">
        <p14:creationId xmlns:p14="http://schemas.microsoft.com/office/powerpoint/2010/main" val="37626305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7F1B96B-3516-465D-A7B3-74CF32E89BDB}"/>
              </a:ext>
            </a:extLst>
          </p:cNvPr>
          <p:cNvPicPr>
            <a:picLocks noGrp="1" noChangeAspect="1"/>
          </p:cNvPicPr>
          <p:nvPr>
            <p:ph idx="1"/>
          </p:nvPr>
        </p:nvPicPr>
        <p:blipFill>
          <a:blip r:embed="rId2"/>
          <a:stretch>
            <a:fillRect/>
          </a:stretch>
        </p:blipFill>
        <p:spPr>
          <a:xfrm>
            <a:off x="1895003" y="2377650"/>
            <a:ext cx="7903338" cy="3419143"/>
          </a:xfrm>
        </p:spPr>
      </p:pic>
      <p:sp>
        <p:nvSpPr>
          <p:cNvPr id="3" name="Text Placeholder 2">
            <a:extLst>
              <a:ext uri="{FF2B5EF4-FFF2-40B4-BE49-F238E27FC236}">
                <a16:creationId xmlns:a16="http://schemas.microsoft.com/office/drawing/2014/main" id="{E2503C41-F023-41D5-AA30-C0EC7A5CFC43}"/>
              </a:ext>
            </a:extLst>
          </p:cNvPr>
          <p:cNvSpPr>
            <a:spLocks noGrp="1"/>
          </p:cNvSpPr>
          <p:nvPr>
            <p:ph type="body" sz="quarter" idx="13"/>
          </p:nvPr>
        </p:nvSpPr>
        <p:spPr/>
        <p:txBody>
          <a:bodyPr>
            <a:noAutofit/>
          </a:bodyPr>
          <a:lstStyle/>
          <a:p>
            <a:r>
              <a:rPr lang="en-US" sz="4000" dirty="0">
                <a:latin typeface="Trebuchet MS" panose="020B0603020202020204" pitchFamily="34" charset="0"/>
              </a:rPr>
              <a:t>Example of ‘Interests’ Assessment</a:t>
            </a:r>
          </a:p>
        </p:txBody>
      </p:sp>
    </p:spTree>
    <p:extLst>
      <p:ext uri="{BB962C8B-B14F-4D97-AF65-F5344CB8AC3E}">
        <p14:creationId xmlns:p14="http://schemas.microsoft.com/office/powerpoint/2010/main" val="9849238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316B43-FF3C-422B-A705-CD7870DD4B42}"/>
              </a:ext>
            </a:extLst>
          </p:cNvPr>
          <p:cNvSpPr>
            <a:spLocks noGrp="1"/>
          </p:cNvSpPr>
          <p:nvPr>
            <p:ph idx="1"/>
          </p:nvPr>
        </p:nvSpPr>
        <p:spPr/>
        <p:txBody>
          <a:bodyPr vert="horz" lIns="91440" tIns="45720" rIns="91440" bIns="45720" rtlCol="0" anchor="t">
            <a:normAutofit/>
          </a:bodyPr>
          <a:lstStyle/>
          <a:p>
            <a:r>
              <a:rPr lang="en-US" dirty="0">
                <a:latin typeface="Trebuchet MS" panose="020B0603020202020204" pitchFamily="34" charset="0"/>
              </a:rPr>
              <a:t>"Skills" – This area could be used to elicit the customer’s skills and how they were acquired.</a:t>
            </a:r>
          </a:p>
          <a:p>
            <a:r>
              <a:rPr lang="en-US" dirty="0">
                <a:latin typeface="Trebuchet MS" panose="020B0603020202020204" pitchFamily="34" charset="0"/>
              </a:rPr>
              <a:t>You can assess “hard” skills by asking about past jobs, unpaid work experiences, hobbies, or work performed at home. </a:t>
            </a:r>
          </a:p>
          <a:p>
            <a:r>
              <a:rPr lang="en-US" dirty="0">
                <a:latin typeface="Trebuchet MS" panose="020B0603020202020204" pitchFamily="34" charset="0"/>
                <a:cs typeface="Calibri" panose="020F0502020204030204"/>
              </a:rPr>
              <a:t>This </a:t>
            </a:r>
            <a:r>
              <a:rPr lang="en-US" dirty="0">
                <a:latin typeface="Trebuchet MS" panose="020B0603020202020204" pitchFamily="34" charset="0"/>
                <a:ea typeface="+mn-lt"/>
                <a:cs typeface="+mn-lt"/>
              </a:rPr>
              <a:t>would include any skills surveys, inventories, or assessments the participant took, including basic skills deficiency, digital literacy, and financial literacy.</a:t>
            </a:r>
          </a:p>
        </p:txBody>
      </p:sp>
      <p:sp>
        <p:nvSpPr>
          <p:cNvPr id="3" name="Text Placeholder 2">
            <a:extLst>
              <a:ext uri="{FF2B5EF4-FFF2-40B4-BE49-F238E27FC236}">
                <a16:creationId xmlns:a16="http://schemas.microsoft.com/office/drawing/2014/main" id="{61B2BE95-94CC-4567-92B2-A637ADFBD835}"/>
              </a:ext>
            </a:extLst>
          </p:cNvPr>
          <p:cNvSpPr>
            <a:spLocks noGrp="1"/>
          </p:cNvSpPr>
          <p:nvPr>
            <p:ph type="body" sz="quarter" idx="13"/>
          </p:nvPr>
        </p:nvSpPr>
        <p:spPr/>
        <p:txBody>
          <a:bodyPr>
            <a:noAutofit/>
          </a:bodyPr>
          <a:lstStyle/>
          <a:p>
            <a:r>
              <a:rPr lang="en-US" sz="4000" dirty="0">
                <a:latin typeface="Trebuchet MS" panose="020B0603020202020204" pitchFamily="34" charset="0"/>
              </a:rPr>
              <a:t>Skills</a:t>
            </a:r>
          </a:p>
        </p:txBody>
      </p:sp>
    </p:spTree>
    <p:extLst>
      <p:ext uri="{BB962C8B-B14F-4D97-AF65-F5344CB8AC3E}">
        <p14:creationId xmlns:p14="http://schemas.microsoft.com/office/powerpoint/2010/main" val="13362183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DB227B5-7E05-481D-B9A4-CCA462689388}"/>
              </a:ext>
            </a:extLst>
          </p:cNvPr>
          <p:cNvPicPr>
            <a:picLocks noGrp="1" noChangeAspect="1"/>
          </p:cNvPicPr>
          <p:nvPr>
            <p:ph idx="1"/>
          </p:nvPr>
        </p:nvPicPr>
        <p:blipFill>
          <a:blip r:embed="rId2"/>
          <a:stretch>
            <a:fillRect/>
          </a:stretch>
        </p:blipFill>
        <p:spPr>
          <a:xfrm>
            <a:off x="1897380" y="2228850"/>
            <a:ext cx="7800481" cy="3223994"/>
          </a:xfrm>
        </p:spPr>
      </p:pic>
      <p:sp>
        <p:nvSpPr>
          <p:cNvPr id="3" name="Text Placeholder 2">
            <a:extLst>
              <a:ext uri="{FF2B5EF4-FFF2-40B4-BE49-F238E27FC236}">
                <a16:creationId xmlns:a16="http://schemas.microsoft.com/office/drawing/2014/main" id="{4CED270C-89FC-45ED-A536-0E9F7E174958}"/>
              </a:ext>
            </a:extLst>
          </p:cNvPr>
          <p:cNvSpPr>
            <a:spLocks noGrp="1"/>
          </p:cNvSpPr>
          <p:nvPr>
            <p:ph type="body" sz="quarter" idx="13"/>
          </p:nvPr>
        </p:nvSpPr>
        <p:spPr/>
        <p:txBody>
          <a:bodyPr>
            <a:noAutofit/>
          </a:bodyPr>
          <a:lstStyle/>
          <a:p>
            <a:r>
              <a:rPr lang="en-US" sz="4000" dirty="0">
                <a:latin typeface="Trebuchet MS" panose="020B0603020202020204" pitchFamily="34" charset="0"/>
              </a:rPr>
              <a:t>Example of ‘Skills’ Assessment </a:t>
            </a:r>
          </a:p>
        </p:txBody>
      </p:sp>
    </p:spTree>
    <p:extLst>
      <p:ext uri="{BB962C8B-B14F-4D97-AF65-F5344CB8AC3E}">
        <p14:creationId xmlns:p14="http://schemas.microsoft.com/office/powerpoint/2010/main" val="15635966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7DE6B0-C51D-4A0B-9C07-0CD213495EEB}"/>
              </a:ext>
            </a:extLst>
          </p:cNvPr>
          <p:cNvSpPr>
            <a:spLocks noGrp="1"/>
          </p:cNvSpPr>
          <p:nvPr>
            <p:ph type="body" sz="quarter" idx="13"/>
          </p:nvPr>
        </p:nvSpPr>
        <p:spPr/>
        <p:txBody>
          <a:bodyPr>
            <a:noAutofit/>
          </a:bodyPr>
          <a:lstStyle/>
          <a:p>
            <a:r>
              <a:rPr lang="en-US" sz="4000" dirty="0">
                <a:latin typeface="Trebuchet MS" panose="020B0603020202020204" pitchFamily="34" charset="0"/>
              </a:rPr>
              <a:t>Completed Assessment Narratives:</a:t>
            </a:r>
          </a:p>
        </p:txBody>
      </p:sp>
      <p:pic>
        <p:nvPicPr>
          <p:cNvPr id="7" name="Content Placeholder 6">
            <a:extLst>
              <a:ext uri="{FF2B5EF4-FFF2-40B4-BE49-F238E27FC236}">
                <a16:creationId xmlns:a16="http://schemas.microsoft.com/office/drawing/2014/main" id="{4004CE53-67E1-4118-9745-180D3764D8EF}"/>
              </a:ext>
            </a:extLst>
          </p:cNvPr>
          <p:cNvPicPr>
            <a:picLocks noGrp="1" noChangeAspect="1"/>
          </p:cNvPicPr>
          <p:nvPr>
            <p:ph idx="1"/>
          </p:nvPr>
        </p:nvPicPr>
        <p:blipFill>
          <a:blip r:embed="rId2"/>
          <a:stretch>
            <a:fillRect/>
          </a:stretch>
        </p:blipFill>
        <p:spPr>
          <a:xfrm>
            <a:off x="1760202" y="2068830"/>
            <a:ext cx="8671596" cy="4297680"/>
          </a:xfrm>
        </p:spPr>
      </p:pic>
    </p:spTree>
    <p:extLst>
      <p:ext uri="{BB962C8B-B14F-4D97-AF65-F5344CB8AC3E}">
        <p14:creationId xmlns:p14="http://schemas.microsoft.com/office/powerpoint/2010/main" val="2017364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AD0AD3-BA15-4C40-AC57-EAE259C337E4}"/>
              </a:ext>
            </a:extLst>
          </p:cNvPr>
          <p:cNvSpPr>
            <a:spLocks noGrp="1"/>
          </p:cNvSpPr>
          <p:nvPr>
            <p:ph sz="half" idx="2"/>
          </p:nvPr>
        </p:nvSpPr>
        <p:spPr/>
        <p:txBody>
          <a:bodyPr>
            <a:normAutofit/>
          </a:bodyPr>
          <a:lstStyle/>
          <a:p>
            <a:r>
              <a:rPr lang="en-US" sz="2200" dirty="0">
                <a:latin typeface="Trebuchet MS" panose="020B0603020202020204" pitchFamily="34" charset="0"/>
              </a:rPr>
              <a:t>Tests – This screen contains a list of assessment test results that have been loaded in and are associated with the client.</a:t>
            </a:r>
          </a:p>
          <a:p>
            <a:endParaRPr lang="en-US" sz="2200" dirty="0">
              <a:latin typeface="Trebuchet MS" panose="020B0603020202020204" pitchFamily="34" charset="0"/>
            </a:endParaRPr>
          </a:p>
          <a:p>
            <a:r>
              <a:rPr lang="en-US" sz="2200" dirty="0">
                <a:latin typeface="Trebuchet MS" panose="020B0603020202020204" pitchFamily="34" charset="0"/>
              </a:rPr>
              <a:t>Please refer to the Basic Skills Deficiency Policy, as there are details related to requirements that are relevant for clients who might have their assessment tests waived due to specific circumstances.</a:t>
            </a:r>
          </a:p>
          <a:p>
            <a:endParaRPr lang="en-US" dirty="0"/>
          </a:p>
        </p:txBody>
      </p:sp>
      <p:sp>
        <p:nvSpPr>
          <p:cNvPr id="3" name="Text Placeholder 2">
            <a:extLst>
              <a:ext uri="{FF2B5EF4-FFF2-40B4-BE49-F238E27FC236}">
                <a16:creationId xmlns:a16="http://schemas.microsoft.com/office/drawing/2014/main" id="{2C3D9AC7-594B-4716-8FD6-9A938845FA72}"/>
              </a:ext>
            </a:extLst>
          </p:cNvPr>
          <p:cNvSpPr>
            <a:spLocks noGrp="1"/>
          </p:cNvSpPr>
          <p:nvPr>
            <p:ph type="body" sz="quarter" idx="13"/>
          </p:nvPr>
        </p:nvSpPr>
        <p:spPr/>
        <p:txBody>
          <a:bodyPr>
            <a:noAutofit/>
          </a:bodyPr>
          <a:lstStyle/>
          <a:p>
            <a:r>
              <a:rPr lang="en-US" sz="4000" dirty="0">
                <a:latin typeface="Trebuchet MS" panose="020B0603020202020204" pitchFamily="34" charset="0"/>
              </a:rPr>
              <a:t>Tests</a:t>
            </a:r>
          </a:p>
        </p:txBody>
      </p:sp>
      <p:pic>
        <p:nvPicPr>
          <p:cNvPr id="13" name="Content Placeholder 12">
            <a:extLst>
              <a:ext uri="{FF2B5EF4-FFF2-40B4-BE49-F238E27FC236}">
                <a16:creationId xmlns:a16="http://schemas.microsoft.com/office/drawing/2014/main" id="{14FCB374-9F94-44F0-A88C-0A6333DFEA2B}"/>
              </a:ext>
            </a:extLst>
          </p:cNvPr>
          <p:cNvPicPr>
            <a:picLocks noGrp="1" noChangeAspect="1"/>
          </p:cNvPicPr>
          <p:nvPr>
            <p:ph sz="quarter" idx="4"/>
          </p:nvPr>
        </p:nvPicPr>
        <p:blipFill>
          <a:blip r:embed="rId2"/>
          <a:stretch>
            <a:fillRect/>
          </a:stretch>
        </p:blipFill>
        <p:spPr>
          <a:xfrm>
            <a:off x="6172200" y="1440180"/>
            <a:ext cx="5183188" cy="4754880"/>
          </a:xfrm>
        </p:spPr>
      </p:pic>
      <p:sp>
        <p:nvSpPr>
          <p:cNvPr id="14" name="Left Arrow 4">
            <a:extLst>
              <a:ext uri="{FF2B5EF4-FFF2-40B4-BE49-F238E27FC236}">
                <a16:creationId xmlns:a16="http://schemas.microsoft.com/office/drawing/2014/main" id="{C9B344A5-A675-4879-90EF-571175C9151D}"/>
              </a:ext>
            </a:extLst>
          </p:cNvPr>
          <p:cNvSpPr/>
          <p:nvPr/>
        </p:nvSpPr>
        <p:spPr>
          <a:xfrm rot="10800000" flipV="1">
            <a:off x="10098060" y="3535249"/>
            <a:ext cx="717804" cy="1909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11428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4B1C49B-3965-4A30-8452-46138B552897}"/>
              </a:ext>
            </a:extLst>
          </p:cNvPr>
          <p:cNvSpPr>
            <a:spLocks noGrp="1"/>
          </p:cNvSpPr>
          <p:nvPr>
            <p:ph idx="1"/>
          </p:nvPr>
        </p:nvSpPr>
        <p:spPr/>
        <p:txBody>
          <a:bodyPr/>
          <a:lstStyle/>
          <a:p>
            <a:r>
              <a:rPr lang="en-US" dirty="0">
                <a:latin typeface="Trebuchet MS" panose="020B0603020202020204" pitchFamily="34" charset="0"/>
              </a:rPr>
              <a:t>Within the Career Planning Policy under section 4.2.6 paragraph 5.b., it provides guidance that the “Employment Goals” portion of the Assessment Summary provides an area to record items such as the participant’s wage goal, ability to work different shifts, distance willing to travel, and other information from conversations between the participant and the Career Planner.  </a:t>
            </a:r>
          </a:p>
          <a:p>
            <a:r>
              <a:rPr lang="en-US" dirty="0">
                <a:latin typeface="Trebuchet MS" panose="020B0603020202020204" pitchFamily="34" charset="0"/>
              </a:rPr>
              <a:t>The next few slides will demonstrate recording this portion of the assessment for a client. </a:t>
            </a:r>
          </a:p>
        </p:txBody>
      </p:sp>
      <p:sp>
        <p:nvSpPr>
          <p:cNvPr id="6" name="Text Placeholder 5">
            <a:extLst>
              <a:ext uri="{FF2B5EF4-FFF2-40B4-BE49-F238E27FC236}">
                <a16:creationId xmlns:a16="http://schemas.microsoft.com/office/drawing/2014/main" id="{D443EA08-E7A7-4263-B40A-BCC849980BD1}"/>
              </a:ext>
            </a:extLst>
          </p:cNvPr>
          <p:cNvSpPr>
            <a:spLocks noGrp="1"/>
          </p:cNvSpPr>
          <p:nvPr>
            <p:ph type="body" sz="quarter" idx="13"/>
          </p:nvPr>
        </p:nvSpPr>
        <p:spPr/>
        <p:txBody>
          <a:bodyPr>
            <a:noAutofit/>
          </a:bodyPr>
          <a:lstStyle/>
          <a:p>
            <a:r>
              <a:rPr lang="en-US" sz="4000" dirty="0">
                <a:latin typeface="Trebuchet MS" panose="020B0603020202020204" pitchFamily="34" charset="0"/>
              </a:rPr>
              <a:t>Employment Goals</a:t>
            </a:r>
          </a:p>
        </p:txBody>
      </p:sp>
    </p:spTree>
    <p:extLst>
      <p:ext uri="{BB962C8B-B14F-4D97-AF65-F5344CB8AC3E}">
        <p14:creationId xmlns:p14="http://schemas.microsoft.com/office/powerpoint/2010/main" val="30791832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AC4EAC-925D-41D0-95B9-3DBA0EAE024F}"/>
              </a:ext>
            </a:extLst>
          </p:cNvPr>
          <p:cNvSpPr>
            <a:spLocks noGrp="1"/>
          </p:cNvSpPr>
          <p:nvPr>
            <p:ph type="body" sz="quarter" idx="13"/>
          </p:nvPr>
        </p:nvSpPr>
        <p:spPr>
          <a:xfrm>
            <a:off x="334963" y="384175"/>
            <a:ext cx="9323387" cy="557784"/>
          </a:xfrm>
        </p:spPr>
        <p:txBody>
          <a:bodyPr>
            <a:noAutofit/>
          </a:bodyPr>
          <a:lstStyle/>
          <a:p>
            <a:r>
              <a:rPr lang="en-US" sz="4000" dirty="0">
                <a:latin typeface="Trebuchet MS" panose="020B0603020202020204" pitchFamily="34" charset="0"/>
              </a:rPr>
              <a:t>Employment Goals </a:t>
            </a:r>
          </a:p>
        </p:txBody>
      </p:sp>
      <p:pic>
        <p:nvPicPr>
          <p:cNvPr id="9" name="Content Placeholder 12">
            <a:extLst>
              <a:ext uri="{FF2B5EF4-FFF2-40B4-BE49-F238E27FC236}">
                <a16:creationId xmlns:a16="http://schemas.microsoft.com/office/drawing/2014/main" id="{8E057442-2098-4FFA-AA52-6E017C8A99B0}"/>
              </a:ext>
            </a:extLst>
          </p:cNvPr>
          <p:cNvPicPr>
            <a:picLocks noGrp="1" noChangeAspect="1"/>
          </p:cNvPicPr>
          <p:nvPr>
            <p:ph idx="1"/>
          </p:nvPr>
        </p:nvPicPr>
        <p:blipFill>
          <a:blip r:embed="rId2"/>
          <a:stretch>
            <a:fillRect/>
          </a:stretch>
        </p:blipFill>
        <p:spPr>
          <a:xfrm>
            <a:off x="2297430" y="2117725"/>
            <a:ext cx="7703819" cy="4356100"/>
          </a:xfrm>
        </p:spPr>
      </p:pic>
      <p:sp>
        <p:nvSpPr>
          <p:cNvPr id="10" name="Left Arrow 4">
            <a:extLst>
              <a:ext uri="{FF2B5EF4-FFF2-40B4-BE49-F238E27FC236}">
                <a16:creationId xmlns:a16="http://schemas.microsoft.com/office/drawing/2014/main" id="{DF5A10C0-3DCB-4A65-9CEA-4F72441A6176}"/>
              </a:ext>
            </a:extLst>
          </p:cNvPr>
          <p:cNvSpPr/>
          <p:nvPr/>
        </p:nvSpPr>
        <p:spPr>
          <a:xfrm rot="10800000" flipV="1">
            <a:off x="8555010" y="4709160"/>
            <a:ext cx="717804" cy="16014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81546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2507EF-7167-45CC-A0A7-7B5C50ED5942}"/>
              </a:ext>
            </a:extLst>
          </p:cNvPr>
          <p:cNvSpPr>
            <a:spLocks noGrp="1"/>
          </p:cNvSpPr>
          <p:nvPr>
            <p:ph type="body" sz="quarter" idx="13"/>
          </p:nvPr>
        </p:nvSpPr>
        <p:spPr/>
        <p:txBody>
          <a:bodyPr>
            <a:noAutofit/>
          </a:bodyPr>
          <a:lstStyle/>
          <a:p>
            <a:r>
              <a:rPr lang="en-US" sz="4000" dirty="0">
                <a:latin typeface="Trebuchet MS" panose="020B0603020202020204" pitchFamily="34" charset="0"/>
              </a:rPr>
              <a:t>Employment Goals Screen</a:t>
            </a:r>
          </a:p>
        </p:txBody>
      </p:sp>
      <p:pic>
        <p:nvPicPr>
          <p:cNvPr id="13" name="Content Placeholder 12">
            <a:extLst>
              <a:ext uri="{FF2B5EF4-FFF2-40B4-BE49-F238E27FC236}">
                <a16:creationId xmlns:a16="http://schemas.microsoft.com/office/drawing/2014/main" id="{0112E38E-D65F-41D4-846B-60172AF7648E}"/>
              </a:ext>
            </a:extLst>
          </p:cNvPr>
          <p:cNvPicPr>
            <a:picLocks noGrp="1" noChangeAspect="1"/>
          </p:cNvPicPr>
          <p:nvPr>
            <p:ph idx="1"/>
          </p:nvPr>
        </p:nvPicPr>
        <p:blipFill>
          <a:blip r:embed="rId2"/>
          <a:stretch>
            <a:fillRect/>
          </a:stretch>
        </p:blipFill>
        <p:spPr>
          <a:xfrm>
            <a:off x="2733205" y="2382473"/>
            <a:ext cx="6725589" cy="3926461"/>
          </a:xfrm>
        </p:spPr>
      </p:pic>
    </p:spTree>
    <p:extLst>
      <p:ext uri="{BB962C8B-B14F-4D97-AF65-F5344CB8AC3E}">
        <p14:creationId xmlns:p14="http://schemas.microsoft.com/office/powerpoint/2010/main" val="881519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75267B-D42A-4E6A-8B2F-8CF764786174}"/>
              </a:ext>
            </a:extLst>
          </p:cNvPr>
          <p:cNvSpPr>
            <a:spLocks noGrp="1"/>
          </p:cNvSpPr>
          <p:nvPr>
            <p:ph idx="1"/>
          </p:nvPr>
        </p:nvSpPr>
        <p:spPr/>
        <p:txBody>
          <a:bodyPr>
            <a:normAutofit fontScale="62500" lnSpcReduction="20000"/>
          </a:bodyPr>
          <a:lstStyle/>
          <a:p>
            <a:r>
              <a:rPr lang="en-US" sz="3200" dirty="0"/>
              <a:t>Section 129(b)(2)(c)(1)(A) of WIOA Legislation States:</a:t>
            </a:r>
          </a:p>
          <a:p>
            <a:r>
              <a:rPr lang="en-US" dirty="0"/>
              <a:t>Career Planners must provide an objective assessment of:</a:t>
            </a:r>
          </a:p>
          <a:p>
            <a:r>
              <a:rPr lang="en-US" dirty="0"/>
              <a:t>Academic levels</a:t>
            </a:r>
          </a:p>
          <a:p>
            <a:r>
              <a:rPr lang="en-US" dirty="0"/>
              <a:t>Skill levels</a:t>
            </a:r>
          </a:p>
          <a:p>
            <a:r>
              <a:rPr lang="en-US" dirty="0"/>
              <a:t>Service needs of each participant</a:t>
            </a:r>
          </a:p>
          <a:p>
            <a:r>
              <a:rPr lang="en-US" dirty="0"/>
              <a:t>Review of basic skills</a:t>
            </a:r>
          </a:p>
          <a:p>
            <a:r>
              <a:rPr lang="en-US" dirty="0"/>
              <a:t>Occupational Skills</a:t>
            </a:r>
          </a:p>
          <a:p>
            <a:r>
              <a:rPr lang="en-US" dirty="0"/>
              <a:t>Prior work experience</a:t>
            </a:r>
          </a:p>
          <a:p>
            <a:r>
              <a:rPr lang="en-US" dirty="0"/>
              <a:t>Employability</a:t>
            </a:r>
          </a:p>
          <a:p>
            <a:r>
              <a:rPr lang="en-US" dirty="0"/>
              <a:t>Interests</a:t>
            </a:r>
          </a:p>
          <a:p>
            <a:r>
              <a:rPr lang="en-US" dirty="0"/>
              <a:t>Aptitudes (including interests and aptitudes for nontraditional jobs) </a:t>
            </a:r>
          </a:p>
          <a:p>
            <a:r>
              <a:rPr lang="en-US" dirty="0"/>
              <a:t>Supportive service needs</a:t>
            </a:r>
          </a:p>
          <a:p>
            <a:r>
              <a:rPr lang="en-US" dirty="0"/>
              <a:t>Development needs of the participant </a:t>
            </a:r>
          </a:p>
          <a:p>
            <a:r>
              <a:rPr lang="en-US" dirty="0"/>
              <a:t>The assessments must also consider a youth’s strengths rather than just focusing on areas that need improvement</a:t>
            </a:r>
          </a:p>
          <a:p>
            <a:endParaRPr lang="en-US" dirty="0"/>
          </a:p>
        </p:txBody>
      </p:sp>
      <p:sp>
        <p:nvSpPr>
          <p:cNvPr id="3" name="Text Placeholder 2">
            <a:extLst>
              <a:ext uri="{FF2B5EF4-FFF2-40B4-BE49-F238E27FC236}">
                <a16:creationId xmlns:a16="http://schemas.microsoft.com/office/drawing/2014/main" id="{33A1DAEC-BECC-4C8F-AABE-902C8843DC08}"/>
              </a:ext>
            </a:extLst>
          </p:cNvPr>
          <p:cNvSpPr>
            <a:spLocks noGrp="1"/>
          </p:cNvSpPr>
          <p:nvPr>
            <p:ph type="body" sz="quarter" idx="13"/>
          </p:nvPr>
        </p:nvSpPr>
        <p:spPr>
          <a:xfrm>
            <a:off x="334963" y="384175"/>
            <a:ext cx="9323387" cy="1018497"/>
          </a:xfrm>
        </p:spPr>
        <p:txBody>
          <a:bodyPr>
            <a:noAutofit/>
          </a:bodyPr>
          <a:lstStyle/>
          <a:p>
            <a:r>
              <a:rPr lang="en-US" sz="4000" dirty="0">
                <a:latin typeface="Trebuchet MS" panose="020B0603020202020204" pitchFamily="34" charset="0"/>
              </a:rPr>
              <a:t>WIOA Legislation Youth Assessment Guidance:</a:t>
            </a:r>
          </a:p>
        </p:txBody>
      </p:sp>
    </p:spTree>
    <p:extLst>
      <p:ext uri="{BB962C8B-B14F-4D97-AF65-F5344CB8AC3E}">
        <p14:creationId xmlns:p14="http://schemas.microsoft.com/office/powerpoint/2010/main" val="29649742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602593-CF49-45A1-8BA6-280F7DB7A622}"/>
              </a:ext>
            </a:extLst>
          </p:cNvPr>
          <p:cNvSpPr>
            <a:spLocks noGrp="1"/>
          </p:cNvSpPr>
          <p:nvPr>
            <p:ph idx="1"/>
          </p:nvPr>
        </p:nvSpPr>
        <p:spPr/>
        <p:txBody>
          <a:bodyPr/>
          <a:lstStyle/>
          <a:p>
            <a:r>
              <a:rPr lang="en-US" dirty="0">
                <a:latin typeface="Trebuchet MS" panose="020B0603020202020204" pitchFamily="34" charset="0"/>
              </a:rPr>
              <a:t>The Employment Goals segment is designed to record </a:t>
            </a:r>
            <a:r>
              <a:rPr lang="en-US" i="1" dirty="0">
                <a:solidFill>
                  <a:srgbClr val="FF0000"/>
                </a:solidFill>
                <a:latin typeface="Trebuchet MS" panose="020B0603020202020204" pitchFamily="34" charset="0"/>
              </a:rPr>
              <a:t>target wage </a:t>
            </a:r>
            <a:r>
              <a:rPr lang="en-US" dirty="0">
                <a:latin typeface="Trebuchet MS" panose="020B0603020202020204" pitchFamily="34" charset="0"/>
              </a:rPr>
              <a:t>level per period (hour, day, week, month, or year).</a:t>
            </a:r>
          </a:p>
          <a:p>
            <a:r>
              <a:rPr lang="en-US" dirty="0">
                <a:latin typeface="Trebuchet MS" panose="020B0603020202020204" pitchFamily="34" charset="0"/>
              </a:rPr>
              <a:t>Employment Goals segment also records the target </a:t>
            </a:r>
            <a:r>
              <a:rPr lang="en-US" i="1" dirty="0">
                <a:solidFill>
                  <a:srgbClr val="FF0000"/>
                </a:solidFill>
                <a:latin typeface="Trebuchet MS" panose="020B0603020202020204" pitchFamily="34" charset="0"/>
              </a:rPr>
              <a:t>kinds</a:t>
            </a:r>
            <a:r>
              <a:rPr lang="en-US" dirty="0">
                <a:latin typeface="Trebuchet MS" panose="020B0603020202020204" pitchFamily="34" charset="0"/>
              </a:rPr>
              <a:t> of work (permanent or temporary).</a:t>
            </a:r>
          </a:p>
          <a:p>
            <a:r>
              <a:rPr lang="en-US" dirty="0">
                <a:latin typeface="Trebuchet MS" panose="020B0603020202020204" pitchFamily="34" charset="0"/>
              </a:rPr>
              <a:t>Employment Goals segment also records the target </a:t>
            </a:r>
            <a:r>
              <a:rPr lang="en-US" i="1" dirty="0">
                <a:solidFill>
                  <a:srgbClr val="FF0000"/>
                </a:solidFill>
                <a:latin typeface="Trebuchet MS" panose="020B0603020202020204" pitchFamily="34" charset="0"/>
              </a:rPr>
              <a:t>types</a:t>
            </a:r>
            <a:r>
              <a:rPr lang="en-US" dirty="0">
                <a:latin typeface="Trebuchet MS" panose="020B0603020202020204" pitchFamily="34" charset="0"/>
              </a:rPr>
              <a:t> of work (full or part-time).</a:t>
            </a:r>
          </a:p>
          <a:p>
            <a:r>
              <a:rPr lang="en-US" dirty="0">
                <a:latin typeface="Trebuchet MS" panose="020B0603020202020204" pitchFamily="34" charset="0"/>
              </a:rPr>
              <a:t>Employment Goals segment also records the target </a:t>
            </a:r>
            <a:r>
              <a:rPr lang="en-US" i="1" dirty="0">
                <a:solidFill>
                  <a:srgbClr val="FF0000"/>
                </a:solidFill>
                <a:latin typeface="Trebuchet MS" panose="020B0603020202020204" pitchFamily="34" charset="0"/>
              </a:rPr>
              <a:t>shifts</a:t>
            </a:r>
            <a:r>
              <a:rPr lang="en-US" dirty="0">
                <a:latin typeface="Trebuchet MS" panose="020B0603020202020204" pitchFamily="34" charset="0"/>
              </a:rPr>
              <a:t> (days, afternoons, evenings, rotating or split).</a:t>
            </a:r>
          </a:p>
          <a:p>
            <a:r>
              <a:rPr lang="en-US" dirty="0">
                <a:latin typeface="Trebuchet MS" panose="020B0603020202020204" pitchFamily="34" charset="0"/>
              </a:rPr>
              <a:t>Employment Goals segment also records </a:t>
            </a:r>
            <a:r>
              <a:rPr lang="en-US" i="1" dirty="0">
                <a:solidFill>
                  <a:srgbClr val="FF0000"/>
                </a:solidFill>
                <a:latin typeface="Trebuchet MS" panose="020B0603020202020204" pitchFamily="34" charset="0"/>
              </a:rPr>
              <a:t>acceptable commuting distance </a:t>
            </a:r>
            <a:r>
              <a:rPr lang="en-US" dirty="0">
                <a:latin typeface="Trebuchet MS" panose="020B0603020202020204" pitchFamily="34" charset="0"/>
              </a:rPr>
              <a:t>from a specific zip code and a willingness to relocate.</a:t>
            </a:r>
          </a:p>
          <a:p>
            <a:endParaRPr lang="en-US" dirty="0"/>
          </a:p>
          <a:p>
            <a:endParaRPr lang="en-US" dirty="0"/>
          </a:p>
        </p:txBody>
      </p:sp>
      <p:sp>
        <p:nvSpPr>
          <p:cNvPr id="3" name="Text Placeholder 2">
            <a:extLst>
              <a:ext uri="{FF2B5EF4-FFF2-40B4-BE49-F238E27FC236}">
                <a16:creationId xmlns:a16="http://schemas.microsoft.com/office/drawing/2014/main" id="{8007CC8D-9F5D-474D-9ED1-CFF72D90B4B3}"/>
              </a:ext>
            </a:extLst>
          </p:cNvPr>
          <p:cNvSpPr>
            <a:spLocks noGrp="1"/>
          </p:cNvSpPr>
          <p:nvPr>
            <p:ph type="body" sz="quarter" idx="13"/>
          </p:nvPr>
        </p:nvSpPr>
        <p:spPr/>
        <p:txBody>
          <a:bodyPr>
            <a:normAutofit fontScale="85000" lnSpcReduction="10000"/>
          </a:bodyPr>
          <a:lstStyle/>
          <a:p>
            <a:r>
              <a:rPr lang="en-US" dirty="0">
                <a:latin typeface="Trebuchet MS" panose="020B0603020202020204" pitchFamily="34" charset="0"/>
              </a:rPr>
              <a:t>Details about Employment Goals Screen </a:t>
            </a:r>
          </a:p>
        </p:txBody>
      </p:sp>
    </p:spTree>
    <p:extLst>
      <p:ext uri="{BB962C8B-B14F-4D97-AF65-F5344CB8AC3E}">
        <p14:creationId xmlns:p14="http://schemas.microsoft.com/office/powerpoint/2010/main" val="10072187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3239FE-5A6C-4E4D-9023-DE4E76AE3B29}"/>
              </a:ext>
            </a:extLst>
          </p:cNvPr>
          <p:cNvSpPr>
            <a:spLocks noGrp="1"/>
          </p:cNvSpPr>
          <p:nvPr>
            <p:ph type="body" sz="quarter" idx="13"/>
          </p:nvPr>
        </p:nvSpPr>
        <p:spPr/>
        <p:txBody>
          <a:bodyPr>
            <a:noAutofit/>
          </a:bodyPr>
          <a:lstStyle/>
          <a:p>
            <a:r>
              <a:rPr lang="en-US" sz="4000" dirty="0">
                <a:latin typeface="Trebuchet MS" panose="020B0603020202020204" pitchFamily="34" charset="0"/>
              </a:rPr>
              <a:t>Identifying Target Wage and Per:</a:t>
            </a:r>
          </a:p>
        </p:txBody>
      </p:sp>
      <p:pic>
        <p:nvPicPr>
          <p:cNvPr id="19" name="Content Placeholder 18">
            <a:extLst>
              <a:ext uri="{FF2B5EF4-FFF2-40B4-BE49-F238E27FC236}">
                <a16:creationId xmlns:a16="http://schemas.microsoft.com/office/drawing/2014/main" id="{A86DEDE6-CEF5-4D82-B673-E28035AAE9FC}"/>
              </a:ext>
            </a:extLst>
          </p:cNvPr>
          <p:cNvPicPr>
            <a:picLocks noGrp="1" noChangeAspect="1"/>
          </p:cNvPicPr>
          <p:nvPr>
            <p:ph idx="1"/>
          </p:nvPr>
        </p:nvPicPr>
        <p:blipFill>
          <a:blip r:embed="rId2"/>
          <a:stretch>
            <a:fillRect/>
          </a:stretch>
        </p:blipFill>
        <p:spPr>
          <a:xfrm>
            <a:off x="2747495" y="2205991"/>
            <a:ext cx="6697010" cy="4027030"/>
          </a:xfrm>
        </p:spPr>
      </p:pic>
      <p:sp>
        <p:nvSpPr>
          <p:cNvPr id="20" name="Left Arrow 4">
            <a:extLst>
              <a:ext uri="{FF2B5EF4-FFF2-40B4-BE49-F238E27FC236}">
                <a16:creationId xmlns:a16="http://schemas.microsoft.com/office/drawing/2014/main" id="{2F83B1C6-F31E-4745-B65E-4A3660FA425A}"/>
              </a:ext>
            </a:extLst>
          </p:cNvPr>
          <p:cNvSpPr/>
          <p:nvPr/>
        </p:nvSpPr>
        <p:spPr>
          <a:xfrm flipV="1">
            <a:off x="5122044" y="3220617"/>
            <a:ext cx="717804" cy="23145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Left Arrow 4">
            <a:extLst>
              <a:ext uri="{FF2B5EF4-FFF2-40B4-BE49-F238E27FC236}">
                <a16:creationId xmlns:a16="http://schemas.microsoft.com/office/drawing/2014/main" id="{FA64C31F-7570-483F-9D3F-C00C6873CDA7}"/>
              </a:ext>
            </a:extLst>
          </p:cNvPr>
          <p:cNvSpPr/>
          <p:nvPr/>
        </p:nvSpPr>
        <p:spPr>
          <a:xfrm flipV="1">
            <a:off x="8214396" y="3220617"/>
            <a:ext cx="717804" cy="23145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05036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6BB798-0E64-4A59-80B0-CD65E2E78245}"/>
              </a:ext>
            </a:extLst>
          </p:cNvPr>
          <p:cNvSpPr>
            <a:spLocks noGrp="1"/>
          </p:cNvSpPr>
          <p:nvPr>
            <p:ph type="body" sz="quarter" idx="13"/>
          </p:nvPr>
        </p:nvSpPr>
        <p:spPr>
          <a:xfrm>
            <a:off x="334963" y="384175"/>
            <a:ext cx="9323387" cy="557784"/>
          </a:xfrm>
        </p:spPr>
        <p:txBody>
          <a:bodyPr>
            <a:normAutofit/>
          </a:bodyPr>
          <a:lstStyle/>
          <a:p>
            <a:r>
              <a:rPr lang="en-US" sz="3200" dirty="0">
                <a:latin typeface="Trebuchet MS" panose="020B0603020202020204" pitchFamily="34" charset="0"/>
              </a:rPr>
              <a:t>Select Kind, Type of; Shifts willing to Work:</a:t>
            </a:r>
          </a:p>
        </p:txBody>
      </p:sp>
      <p:cxnSp>
        <p:nvCxnSpPr>
          <p:cNvPr id="18" name="Straight Arrow Connector 17">
            <a:extLst>
              <a:ext uri="{FF2B5EF4-FFF2-40B4-BE49-F238E27FC236}">
                <a16:creationId xmlns:a16="http://schemas.microsoft.com/office/drawing/2014/main" id="{756FE498-D5D6-4BD9-97EE-54924F591780}"/>
              </a:ext>
            </a:extLst>
          </p:cNvPr>
          <p:cNvCxnSpPr>
            <a:cxnSpLocks/>
          </p:cNvCxnSpPr>
          <p:nvPr/>
        </p:nvCxnSpPr>
        <p:spPr>
          <a:xfrm flipH="1">
            <a:off x="8311649" y="5161977"/>
            <a:ext cx="478021" cy="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pic>
        <p:nvPicPr>
          <p:cNvPr id="19" name="Content Placeholder 18">
            <a:extLst>
              <a:ext uri="{FF2B5EF4-FFF2-40B4-BE49-F238E27FC236}">
                <a16:creationId xmlns:a16="http://schemas.microsoft.com/office/drawing/2014/main" id="{716316F4-1A93-498C-94D6-C35E8C2F46DC}"/>
              </a:ext>
            </a:extLst>
          </p:cNvPr>
          <p:cNvPicPr>
            <a:picLocks noGrp="1" noChangeAspect="1"/>
          </p:cNvPicPr>
          <p:nvPr>
            <p:ph idx="1"/>
          </p:nvPr>
        </p:nvPicPr>
        <p:blipFill>
          <a:blip r:embed="rId2"/>
          <a:stretch>
            <a:fillRect/>
          </a:stretch>
        </p:blipFill>
        <p:spPr>
          <a:xfrm>
            <a:off x="2737969" y="2356394"/>
            <a:ext cx="6716062" cy="3581900"/>
          </a:xfrm>
        </p:spPr>
      </p:pic>
      <p:cxnSp>
        <p:nvCxnSpPr>
          <p:cNvPr id="20" name="Straight Arrow Connector 19">
            <a:extLst>
              <a:ext uri="{FF2B5EF4-FFF2-40B4-BE49-F238E27FC236}">
                <a16:creationId xmlns:a16="http://schemas.microsoft.com/office/drawing/2014/main" id="{9084AA91-AE40-40C0-8793-0203DFD95E8D}"/>
              </a:ext>
            </a:extLst>
          </p:cNvPr>
          <p:cNvCxnSpPr>
            <a:cxnSpLocks/>
          </p:cNvCxnSpPr>
          <p:nvPr/>
        </p:nvCxnSpPr>
        <p:spPr>
          <a:xfrm flipH="1">
            <a:off x="6756149" y="3710367"/>
            <a:ext cx="478021" cy="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21" name="Straight Arrow Connector 20">
            <a:extLst>
              <a:ext uri="{FF2B5EF4-FFF2-40B4-BE49-F238E27FC236}">
                <a16:creationId xmlns:a16="http://schemas.microsoft.com/office/drawing/2014/main" id="{000D9AC9-5BDE-4F53-B792-D42ECDF401F5}"/>
              </a:ext>
            </a:extLst>
          </p:cNvPr>
          <p:cNvCxnSpPr>
            <a:cxnSpLocks/>
          </p:cNvCxnSpPr>
          <p:nvPr/>
        </p:nvCxnSpPr>
        <p:spPr>
          <a:xfrm flipH="1">
            <a:off x="6756149" y="3938967"/>
            <a:ext cx="478021" cy="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22" name="Straight Arrow Connector 21">
            <a:extLst>
              <a:ext uri="{FF2B5EF4-FFF2-40B4-BE49-F238E27FC236}">
                <a16:creationId xmlns:a16="http://schemas.microsoft.com/office/drawing/2014/main" id="{398AB4BA-1C90-44CE-8E3E-DAC8F71CE854}"/>
              </a:ext>
            </a:extLst>
          </p:cNvPr>
          <p:cNvCxnSpPr>
            <a:cxnSpLocks/>
          </p:cNvCxnSpPr>
          <p:nvPr/>
        </p:nvCxnSpPr>
        <p:spPr>
          <a:xfrm flipH="1">
            <a:off x="6436109" y="4165821"/>
            <a:ext cx="478021" cy="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23" name="Straight Arrow Connector 22">
            <a:extLst>
              <a:ext uri="{FF2B5EF4-FFF2-40B4-BE49-F238E27FC236}">
                <a16:creationId xmlns:a16="http://schemas.microsoft.com/office/drawing/2014/main" id="{2028A171-55FB-438D-84EB-6EA512100A9F}"/>
              </a:ext>
            </a:extLst>
          </p:cNvPr>
          <p:cNvCxnSpPr>
            <a:cxnSpLocks/>
          </p:cNvCxnSpPr>
          <p:nvPr/>
        </p:nvCxnSpPr>
        <p:spPr>
          <a:xfrm flipH="1">
            <a:off x="6756148" y="4419027"/>
            <a:ext cx="478021" cy="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5881588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DCE55E-A11E-4B86-B51F-EB0750D765E6}"/>
              </a:ext>
            </a:extLst>
          </p:cNvPr>
          <p:cNvSpPr>
            <a:spLocks noGrp="1"/>
          </p:cNvSpPr>
          <p:nvPr>
            <p:ph type="body" sz="quarter" idx="13"/>
          </p:nvPr>
        </p:nvSpPr>
        <p:spPr>
          <a:xfrm>
            <a:off x="334963" y="384175"/>
            <a:ext cx="9323387" cy="557784"/>
          </a:xfrm>
        </p:spPr>
        <p:txBody>
          <a:bodyPr>
            <a:noAutofit/>
          </a:bodyPr>
          <a:lstStyle/>
          <a:p>
            <a:r>
              <a:rPr lang="en-US" sz="4000" dirty="0">
                <a:latin typeface="Trebuchet MS" panose="020B0603020202020204" pitchFamily="34" charset="0"/>
              </a:rPr>
              <a:t>Miles Willing to Travel for Work</a:t>
            </a:r>
          </a:p>
        </p:txBody>
      </p:sp>
      <p:pic>
        <p:nvPicPr>
          <p:cNvPr id="13" name="Content Placeholder 12">
            <a:extLst>
              <a:ext uri="{FF2B5EF4-FFF2-40B4-BE49-F238E27FC236}">
                <a16:creationId xmlns:a16="http://schemas.microsoft.com/office/drawing/2014/main" id="{F1D5B5C6-991A-4BD2-9C66-46FFA6EDBB87}"/>
              </a:ext>
            </a:extLst>
          </p:cNvPr>
          <p:cNvPicPr>
            <a:picLocks noGrp="1" noChangeAspect="1"/>
          </p:cNvPicPr>
          <p:nvPr>
            <p:ph idx="1"/>
          </p:nvPr>
        </p:nvPicPr>
        <p:blipFill>
          <a:blip r:embed="rId2"/>
          <a:stretch>
            <a:fillRect/>
          </a:stretch>
        </p:blipFill>
        <p:spPr>
          <a:xfrm>
            <a:off x="2651760" y="2117724"/>
            <a:ext cx="5977890" cy="4488815"/>
          </a:xfrm>
        </p:spPr>
      </p:pic>
      <p:sp>
        <p:nvSpPr>
          <p:cNvPr id="14" name="Left Arrow 4">
            <a:extLst>
              <a:ext uri="{FF2B5EF4-FFF2-40B4-BE49-F238E27FC236}">
                <a16:creationId xmlns:a16="http://schemas.microsoft.com/office/drawing/2014/main" id="{F243C643-99F1-41B5-9301-9CA80A3DE449}"/>
              </a:ext>
            </a:extLst>
          </p:cNvPr>
          <p:cNvSpPr/>
          <p:nvPr/>
        </p:nvSpPr>
        <p:spPr>
          <a:xfrm flipV="1">
            <a:off x="5281803" y="4442286"/>
            <a:ext cx="717804" cy="20077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70727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716D8A-20AD-4A6E-9FFA-EA79494763FE}"/>
              </a:ext>
            </a:extLst>
          </p:cNvPr>
          <p:cNvSpPr>
            <a:spLocks noGrp="1"/>
          </p:cNvSpPr>
          <p:nvPr>
            <p:ph type="body" sz="quarter" idx="13"/>
          </p:nvPr>
        </p:nvSpPr>
        <p:spPr>
          <a:xfrm>
            <a:off x="334963" y="384175"/>
            <a:ext cx="9323387" cy="557784"/>
          </a:xfrm>
        </p:spPr>
        <p:txBody>
          <a:bodyPr>
            <a:normAutofit fontScale="92500" lnSpcReduction="10000"/>
          </a:bodyPr>
          <a:lstStyle/>
          <a:p>
            <a:r>
              <a:rPr lang="en-US" sz="4000" dirty="0">
                <a:latin typeface="Trebuchet MS" panose="020B0603020202020204" pitchFamily="34" charset="0"/>
              </a:rPr>
              <a:t>Willing to Relocate?</a:t>
            </a:r>
          </a:p>
        </p:txBody>
      </p:sp>
      <p:sp>
        <p:nvSpPr>
          <p:cNvPr id="4" name="Content Placeholder 3">
            <a:extLst>
              <a:ext uri="{FF2B5EF4-FFF2-40B4-BE49-F238E27FC236}">
                <a16:creationId xmlns:a16="http://schemas.microsoft.com/office/drawing/2014/main" id="{7D80CBD8-F707-486C-A508-341F0024ECFF}"/>
              </a:ext>
            </a:extLst>
          </p:cNvPr>
          <p:cNvSpPr>
            <a:spLocks noGrp="1"/>
          </p:cNvSpPr>
          <p:nvPr>
            <p:ph idx="1"/>
          </p:nvPr>
        </p:nvSpPr>
        <p:spPr>
          <a:xfrm>
            <a:off x="964223" y="2124221"/>
            <a:ext cx="10515600" cy="3672913"/>
          </a:xfrm>
        </p:spPr>
        <p:txBody>
          <a:bodyPr/>
          <a:lstStyle/>
          <a:p>
            <a:pPr marL="0" indent="0">
              <a:buNone/>
            </a:pPr>
            <a:r>
              <a:rPr lang="en-US" dirty="0">
                <a:latin typeface="Trebuchet MS" panose="020B0603020202020204" pitchFamily="34" charset="0"/>
              </a:rPr>
              <a:t>Is the client willing to relocate for new employment?</a:t>
            </a:r>
          </a:p>
        </p:txBody>
      </p:sp>
      <p:pic>
        <p:nvPicPr>
          <p:cNvPr id="10" name="Picture 9">
            <a:extLst>
              <a:ext uri="{FF2B5EF4-FFF2-40B4-BE49-F238E27FC236}">
                <a16:creationId xmlns:a16="http://schemas.microsoft.com/office/drawing/2014/main" id="{84575ACE-048F-4F81-908D-544D887CA041}"/>
              </a:ext>
            </a:extLst>
          </p:cNvPr>
          <p:cNvPicPr>
            <a:picLocks noChangeAspect="1"/>
          </p:cNvPicPr>
          <p:nvPr/>
        </p:nvPicPr>
        <p:blipFill>
          <a:blip r:embed="rId2"/>
          <a:stretch>
            <a:fillRect/>
          </a:stretch>
        </p:blipFill>
        <p:spPr>
          <a:xfrm>
            <a:off x="2401735" y="2825241"/>
            <a:ext cx="6725589" cy="3648584"/>
          </a:xfrm>
          <a:prstGeom prst="rect">
            <a:avLst/>
          </a:prstGeom>
        </p:spPr>
      </p:pic>
      <p:sp>
        <p:nvSpPr>
          <p:cNvPr id="11" name="Left Arrow 4">
            <a:extLst>
              <a:ext uri="{FF2B5EF4-FFF2-40B4-BE49-F238E27FC236}">
                <a16:creationId xmlns:a16="http://schemas.microsoft.com/office/drawing/2014/main" id="{E77FD876-F6A1-4EC7-9CCC-2C2D4E3DDEAA}"/>
              </a:ext>
            </a:extLst>
          </p:cNvPr>
          <p:cNvSpPr/>
          <p:nvPr/>
        </p:nvSpPr>
        <p:spPr>
          <a:xfrm flipV="1">
            <a:off x="6222023" y="5594731"/>
            <a:ext cx="717804" cy="20240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07689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3FF1C8-F421-4A21-BBD0-DA14F072C728}"/>
              </a:ext>
            </a:extLst>
          </p:cNvPr>
          <p:cNvSpPr>
            <a:spLocks noGrp="1"/>
          </p:cNvSpPr>
          <p:nvPr>
            <p:ph type="body" sz="quarter" idx="13"/>
          </p:nvPr>
        </p:nvSpPr>
        <p:spPr/>
        <p:txBody>
          <a:bodyPr>
            <a:noAutofit/>
          </a:bodyPr>
          <a:lstStyle/>
          <a:p>
            <a:r>
              <a:rPr lang="en-US" sz="4000" dirty="0">
                <a:latin typeface="Trebuchet MS" panose="020B0603020202020204" pitchFamily="34" charset="0"/>
              </a:rPr>
              <a:t>Updated Employment Goals Screen</a:t>
            </a:r>
          </a:p>
        </p:txBody>
      </p:sp>
      <p:sp>
        <p:nvSpPr>
          <p:cNvPr id="11" name="Content Placeholder 10">
            <a:extLst>
              <a:ext uri="{FF2B5EF4-FFF2-40B4-BE49-F238E27FC236}">
                <a16:creationId xmlns:a16="http://schemas.microsoft.com/office/drawing/2014/main" id="{1E0F6A52-3D01-4A01-9A88-5E93AEF63ADA}"/>
              </a:ext>
            </a:extLst>
          </p:cNvPr>
          <p:cNvSpPr>
            <a:spLocks noGrp="1"/>
          </p:cNvSpPr>
          <p:nvPr>
            <p:ph idx="1"/>
          </p:nvPr>
        </p:nvSpPr>
        <p:spPr/>
        <p:txBody>
          <a:bodyPr/>
          <a:lstStyle/>
          <a:p>
            <a:pPr marL="0" indent="0">
              <a:buNone/>
            </a:pPr>
            <a:r>
              <a:rPr lang="en-US" dirty="0"/>
              <a:t>Complete Employment Goals screen:</a:t>
            </a:r>
          </a:p>
        </p:txBody>
      </p:sp>
      <p:pic>
        <p:nvPicPr>
          <p:cNvPr id="13" name="Picture 12">
            <a:extLst>
              <a:ext uri="{FF2B5EF4-FFF2-40B4-BE49-F238E27FC236}">
                <a16:creationId xmlns:a16="http://schemas.microsoft.com/office/drawing/2014/main" id="{C5CBBD6B-E0AE-445A-B33A-A565D2349F85}"/>
              </a:ext>
            </a:extLst>
          </p:cNvPr>
          <p:cNvPicPr>
            <a:picLocks noChangeAspect="1"/>
          </p:cNvPicPr>
          <p:nvPr/>
        </p:nvPicPr>
        <p:blipFill>
          <a:blip r:embed="rId2"/>
          <a:stretch>
            <a:fillRect/>
          </a:stretch>
        </p:blipFill>
        <p:spPr>
          <a:xfrm>
            <a:off x="2697481" y="2699852"/>
            <a:ext cx="6960870" cy="3666657"/>
          </a:xfrm>
          <a:prstGeom prst="rect">
            <a:avLst/>
          </a:prstGeom>
        </p:spPr>
      </p:pic>
      <p:sp>
        <p:nvSpPr>
          <p:cNvPr id="14" name="Left Arrow 4">
            <a:extLst>
              <a:ext uri="{FF2B5EF4-FFF2-40B4-BE49-F238E27FC236}">
                <a16:creationId xmlns:a16="http://schemas.microsoft.com/office/drawing/2014/main" id="{7ED5ED33-C36E-4D1B-8026-FF324DD4CE96}"/>
              </a:ext>
            </a:extLst>
          </p:cNvPr>
          <p:cNvSpPr/>
          <p:nvPr/>
        </p:nvSpPr>
        <p:spPr>
          <a:xfrm rot="10800000" flipV="1">
            <a:off x="4278852" y="6042902"/>
            <a:ext cx="717804" cy="26812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457529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DEA5ADA-6AA1-4B78-8F04-8C71B7346753}"/>
              </a:ext>
            </a:extLst>
          </p:cNvPr>
          <p:cNvPicPr>
            <a:picLocks noGrp="1" noChangeAspect="1"/>
          </p:cNvPicPr>
          <p:nvPr>
            <p:ph idx="1"/>
          </p:nvPr>
        </p:nvPicPr>
        <p:blipFill>
          <a:blip r:embed="rId2"/>
          <a:stretch>
            <a:fillRect/>
          </a:stretch>
        </p:blipFill>
        <p:spPr>
          <a:xfrm>
            <a:off x="2000250" y="2023110"/>
            <a:ext cx="7658100" cy="4450715"/>
          </a:xfrm>
        </p:spPr>
      </p:pic>
      <p:sp>
        <p:nvSpPr>
          <p:cNvPr id="3" name="Text Placeholder 2">
            <a:extLst>
              <a:ext uri="{FF2B5EF4-FFF2-40B4-BE49-F238E27FC236}">
                <a16:creationId xmlns:a16="http://schemas.microsoft.com/office/drawing/2014/main" id="{0214EB55-3A27-40FC-A94D-677077C5CBC4}"/>
              </a:ext>
            </a:extLst>
          </p:cNvPr>
          <p:cNvSpPr>
            <a:spLocks noGrp="1"/>
          </p:cNvSpPr>
          <p:nvPr>
            <p:ph type="body" sz="quarter" idx="13"/>
          </p:nvPr>
        </p:nvSpPr>
        <p:spPr/>
        <p:txBody>
          <a:bodyPr>
            <a:noAutofit/>
          </a:bodyPr>
          <a:lstStyle/>
          <a:p>
            <a:r>
              <a:rPr lang="en-US" sz="4000" dirty="0">
                <a:latin typeface="Trebuchet MS" panose="020B0603020202020204" pitchFamily="34" charset="0"/>
              </a:rPr>
              <a:t>Income &amp; Expenses Worksheet</a:t>
            </a:r>
          </a:p>
        </p:txBody>
      </p:sp>
      <p:sp>
        <p:nvSpPr>
          <p:cNvPr id="6" name="Left Arrow 4">
            <a:extLst>
              <a:ext uri="{FF2B5EF4-FFF2-40B4-BE49-F238E27FC236}">
                <a16:creationId xmlns:a16="http://schemas.microsoft.com/office/drawing/2014/main" id="{AD7017D6-F806-4CD3-AE7D-97D357464E56}"/>
              </a:ext>
            </a:extLst>
          </p:cNvPr>
          <p:cNvSpPr/>
          <p:nvPr/>
        </p:nvSpPr>
        <p:spPr>
          <a:xfrm flipV="1">
            <a:off x="9658350" y="5265662"/>
            <a:ext cx="717804" cy="26812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301485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9A81DA-B7C3-4715-82BB-314ED7790226}"/>
              </a:ext>
            </a:extLst>
          </p:cNvPr>
          <p:cNvSpPr>
            <a:spLocks noGrp="1"/>
          </p:cNvSpPr>
          <p:nvPr>
            <p:ph idx="1"/>
          </p:nvPr>
        </p:nvSpPr>
        <p:spPr>
          <a:xfrm>
            <a:off x="838200" y="2118167"/>
            <a:ext cx="4259580" cy="4058796"/>
          </a:xfrm>
        </p:spPr>
        <p:txBody>
          <a:bodyPr>
            <a:normAutofit/>
          </a:bodyPr>
          <a:lstStyle/>
          <a:p>
            <a:pPr marL="0" indent="0">
              <a:buNone/>
            </a:pPr>
            <a:r>
              <a:rPr lang="en-US" sz="2200" dirty="0">
                <a:latin typeface="Trebuchet MS" panose="020B0603020202020204" pitchFamily="34" charset="0"/>
              </a:rPr>
              <a:t>If you recall, earlier in the presentation under the “WIOA Training Criteria” screen, there was a question about “Other Grant Sources are Unavailable”; the only acceptable documentation for this criteria is the completed “Income and Expense” sheet which is also known as “Training Budge Worksheet”.</a:t>
            </a:r>
          </a:p>
        </p:txBody>
      </p:sp>
      <p:sp>
        <p:nvSpPr>
          <p:cNvPr id="3" name="Text Placeholder 2">
            <a:extLst>
              <a:ext uri="{FF2B5EF4-FFF2-40B4-BE49-F238E27FC236}">
                <a16:creationId xmlns:a16="http://schemas.microsoft.com/office/drawing/2014/main" id="{C53457DB-AC5D-49D7-AF8D-6F0A35726CCA}"/>
              </a:ext>
            </a:extLst>
          </p:cNvPr>
          <p:cNvSpPr>
            <a:spLocks noGrp="1"/>
          </p:cNvSpPr>
          <p:nvPr>
            <p:ph type="body" sz="quarter" idx="13"/>
          </p:nvPr>
        </p:nvSpPr>
        <p:spPr>
          <a:xfrm>
            <a:off x="334963" y="384175"/>
            <a:ext cx="9323387" cy="560787"/>
          </a:xfrm>
        </p:spPr>
        <p:txBody>
          <a:bodyPr>
            <a:noAutofit/>
          </a:bodyPr>
          <a:lstStyle/>
          <a:p>
            <a:r>
              <a:rPr lang="en-US" sz="4000" dirty="0">
                <a:latin typeface="Trebuchet MS" panose="020B0603020202020204" pitchFamily="34" charset="0"/>
              </a:rPr>
              <a:t>Income &amp; Expenses  </a:t>
            </a:r>
          </a:p>
        </p:txBody>
      </p:sp>
      <p:pic>
        <p:nvPicPr>
          <p:cNvPr id="7" name="Picture 6">
            <a:extLst>
              <a:ext uri="{FF2B5EF4-FFF2-40B4-BE49-F238E27FC236}">
                <a16:creationId xmlns:a16="http://schemas.microsoft.com/office/drawing/2014/main" id="{EA66AF5D-0A1C-4B50-BE21-F2534AE7AEB9}"/>
              </a:ext>
            </a:extLst>
          </p:cNvPr>
          <p:cNvPicPr>
            <a:picLocks noChangeAspect="1"/>
          </p:cNvPicPr>
          <p:nvPr/>
        </p:nvPicPr>
        <p:blipFill>
          <a:blip r:embed="rId2"/>
          <a:stretch>
            <a:fillRect/>
          </a:stretch>
        </p:blipFill>
        <p:spPr>
          <a:xfrm>
            <a:off x="5706529" y="1636011"/>
            <a:ext cx="6093675" cy="4735262"/>
          </a:xfrm>
          <a:prstGeom prst="rect">
            <a:avLst/>
          </a:prstGeom>
        </p:spPr>
      </p:pic>
    </p:spTree>
    <p:extLst>
      <p:ext uri="{BB962C8B-B14F-4D97-AF65-F5344CB8AC3E}">
        <p14:creationId xmlns:p14="http://schemas.microsoft.com/office/powerpoint/2010/main" val="38472756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D11270-29CD-49CB-9B41-AC8917E6D5DD}"/>
              </a:ext>
            </a:extLst>
          </p:cNvPr>
          <p:cNvSpPr>
            <a:spLocks noGrp="1"/>
          </p:cNvSpPr>
          <p:nvPr>
            <p:ph idx="1"/>
          </p:nvPr>
        </p:nvSpPr>
        <p:spPr/>
        <p:txBody>
          <a:bodyPr>
            <a:normAutofit lnSpcReduction="10000"/>
          </a:bodyPr>
          <a:lstStyle/>
          <a:p>
            <a:r>
              <a:rPr lang="en-US" dirty="0">
                <a:latin typeface="Trebuchet MS" panose="020B0603020202020204" pitchFamily="34" charset="0"/>
              </a:rPr>
              <a:t>The Income and Expenses screen is designed to assist the customer and Career Planner in evaluating the customer’s ability to support themselves and their family while in the WIOA funded training program.   </a:t>
            </a:r>
          </a:p>
          <a:p>
            <a:r>
              <a:rPr lang="en-US" dirty="0">
                <a:latin typeface="Trebuchet MS" panose="020B0603020202020204" pitchFamily="34" charset="0"/>
              </a:rPr>
              <a:t>This is used to hopefully prevent the client from needing to drop out of the WIOA funded training because they simply need to work.</a:t>
            </a:r>
          </a:p>
          <a:p>
            <a:r>
              <a:rPr lang="en-US" dirty="0">
                <a:latin typeface="Trebuchet MS" panose="020B0603020202020204" pitchFamily="34" charset="0"/>
              </a:rPr>
              <a:t>The Income and Expense is required for any Adult or Dislocated Worker client that is going into “Training Services”; and recommended for Youth going into “Training”; </a:t>
            </a:r>
          </a:p>
          <a:p>
            <a:r>
              <a:rPr lang="en-US" dirty="0">
                <a:latin typeface="Trebuchet MS" panose="020B0603020202020204" pitchFamily="34" charset="0"/>
              </a:rPr>
              <a:t>The only acceptable documentation to support the criteria of “Other Grant Sources are Unavailable” is the completed Income and Expense sheet. </a:t>
            </a:r>
          </a:p>
          <a:p>
            <a:endParaRPr lang="en-US" dirty="0"/>
          </a:p>
        </p:txBody>
      </p:sp>
      <p:sp>
        <p:nvSpPr>
          <p:cNvPr id="3" name="Text Placeholder 2">
            <a:extLst>
              <a:ext uri="{FF2B5EF4-FFF2-40B4-BE49-F238E27FC236}">
                <a16:creationId xmlns:a16="http://schemas.microsoft.com/office/drawing/2014/main" id="{F240269D-4D28-48EF-94F6-4F5477360767}"/>
              </a:ext>
            </a:extLst>
          </p:cNvPr>
          <p:cNvSpPr>
            <a:spLocks noGrp="1"/>
          </p:cNvSpPr>
          <p:nvPr>
            <p:ph type="body" sz="quarter" idx="13"/>
          </p:nvPr>
        </p:nvSpPr>
        <p:spPr/>
        <p:txBody>
          <a:bodyPr>
            <a:noAutofit/>
          </a:bodyPr>
          <a:lstStyle/>
          <a:p>
            <a:r>
              <a:rPr lang="en-US" sz="4000" dirty="0">
                <a:latin typeface="Trebuchet MS" panose="020B0603020202020204" pitchFamily="34" charset="0"/>
              </a:rPr>
              <a:t>Income &amp; Expenses</a:t>
            </a:r>
          </a:p>
        </p:txBody>
      </p:sp>
    </p:spTree>
    <p:extLst>
      <p:ext uri="{BB962C8B-B14F-4D97-AF65-F5344CB8AC3E}">
        <p14:creationId xmlns:p14="http://schemas.microsoft.com/office/powerpoint/2010/main" val="38646915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BBCE42-41A7-43D6-BD1F-9929A14E85B4}"/>
              </a:ext>
            </a:extLst>
          </p:cNvPr>
          <p:cNvSpPr>
            <a:spLocks noGrp="1"/>
          </p:cNvSpPr>
          <p:nvPr>
            <p:ph sz="quarter" idx="4"/>
          </p:nvPr>
        </p:nvSpPr>
        <p:spPr>
          <a:xfrm>
            <a:off x="6172200" y="2537459"/>
            <a:ext cx="5543550" cy="3680461"/>
          </a:xfrm>
        </p:spPr>
        <p:txBody>
          <a:bodyPr/>
          <a:lstStyle/>
          <a:p>
            <a:r>
              <a:rPr lang="en-US" dirty="0">
                <a:latin typeface="Trebuchet MS" panose="020B0603020202020204" pitchFamily="34" charset="0"/>
              </a:rPr>
              <a:t>The Income and Expenses worksheet is designed to assist the customer and career planner in evaluating the customer’s ability to support themselves and their family if they enter a training program.</a:t>
            </a:r>
          </a:p>
          <a:p>
            <a:r>
              <a:rPr lang="en-US" dirty="0">
                <a:latin typeface="Trebuchet MS" panose="020B0603020202020204" pitchFamily="34" charset="0"/>
              </a:rPr>
              <a:t>The goal is to try to ensure we are examining income/expenses throughout the training to lessen the chances the individual might have to drop out of training due to finances.  </a:t>
            </a:r>
          </a:p>
          <a:p>
            <a:endParaRPr lang="en-US" dirty="0"/>
          </a:p>
          <a:p>
            <a:endParaRPr lang="en-US" dirty="0"/>
          </a:p>
        </p:txBody>
      </p:sp>
      <p:sp>
        <p:nvSpPr>
          <p:cNvPr id="3" name="Text Placeholder 2">
            <a:extLst>
              <a:ext uri="{FF2B5EF4-FFF2-40B4-BE49-F238E27FC236}">
                <a16:creationId xmlns:a16="http://schemas.microsoft.com/office/drawing/2014/main" id="{7192A131-8295-428E-84EE-95CFBB32FDA2}"/>
              </a:ext>
            </a:extLst>
          </p:cNvPr>
          <p:cNvSpPr>
            <a:spLocks noGrp="1"/>
          </p:cNvSpPr>
          <p:nvPr>
            <p:ph type="body" sz="quarter" idx="13"/>
          </p:nvPr>
        </p:nvSpPr>
        <p:spPr/>
        <p:txBody>
          <a:bodyPr>
            <a:noAutofit/>
          </a:bodyPr>
          <a:lstStyle/>
          <a:p>
            <a:r>
              <a:rPr lang="en-US" sz="4000" dirty="0">
                <a:latin typeface="Trebuchet MS" panose="020B0603020202020204" pitchFamily="34" charset="0"/>
              </a:rPr>
              <a:t>Income &amp; Expenses Worksheet</a:t>
            </a:r>
          </a:p>
        </p:txBody>
      </p:sp>
      <p:pic>
        <p:nvPicPr>
          <p:cNvPr id="8" name="Content Placeholder 7">
            <a:extLst>
              <a:ext uri="{FF2B5EF4-FFF2-40B4-BE49-F238E27FC236}">
                <a16:creationId xmlns:a16="http://schemas.microsoft.com/office/drawing/2014/main" id="{D29D72D3-E544-4005-AC22-124483006254}"/>
              </a:ext>
            </a:extLst>
          </p:cNvPr>
          <p:cNvPicPr>
            <a:picLocks noGrp="1" noChangeAspect="1"/>
          </p:cNvPicPr>
          <p:nvPr>
            <p:ph sz="half" idx="2"/>
          </p:nvPr>
        </p:nvPicPr>
        <p:blipFill>
          <a:blip r:embed="rId2"/>
          <a:stretch>
            <a:fillRect/>
          </a:stretch>
        </p:blipFill>
        <p:spPr>
          <a:xfrm>
            <a:off x="334963" y="2167467"/>
            <a:ext cx="5837237" cy="4306358"/>
          </a:xfrm>
        </p:spPr>
      </p:pic>
    </p:spTree>
    <p:extLst>
      <p:ext uri="{BB962C8B-B14F-4D97-AF65-F5344CB8AC3E}">
        <p14:creationId xmlns:p14="http://schemas.microsoft.com/office/powerpoint/2010/main" val="4157469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6B2319-5F78-706F-7491-C9A5C2775B38}"/>
              </a:ext>
            </a:extLst>
          </p:cNvPr>
          <p:cNvSpPr>
            <a:spLocks noGrp="1"/>
          </p:cNvSpPr>
          <p:nvPr>
            <p:ph sz="half" idx="2"/>
          </p:nvPr>
        </p:nvSpPr>
        <p:spPr/>
        <p:txBody>
          <a:bodyPr>
            <a:normAutofit/>
          </a:bodyPr>
          <a:lstStyle/>
          <a:p>
            <a:pPr marL="0" indent="0">
              <a:buNone/>
            </a:pPr>
            <a:r>
              <a:rPr lang="en-US" sz="2400" u="sng" dirty="0"/>
              <a:t>From the OET Career Planning Policy:</a:t>
            </a:r>
          </a:p>
          <a:p>
            <a:pPr marL="0" indent="0">
              <a:buNone/>
            </a:pPr>
            <a:r>
              <a:rPr lang="en-US" dirty="0"/>
              <a:t>1) Interest and skills inventory;</a:t>
            </a:r>
          </a:p>
          <a:p>
            <a:pPr marL="0" indent="0">
              <a:buNone/>
            </a:pPr>
            <a:r>
              <a:rPr lang="en-US" dirty="0"/>
              <a:t>2) Prior work experience; </a:t>
            </a:r>
          </a:p>
          <a:p>
            <a:pPr marL="0" indent="0">
              <a:buNone/>
            </a:pPr>
            <a:r>
              <a:rPr lang="en-US" dirty="0"/>
              <a:t>3) Essential employability skills; </a:t>
            </a:r>
          </a:p>
          <a:p>
            <a:pPr marL="0" indent="0">
              <a:buNone/>
            </a:pPr>
            <a:r>
              <a:rPr lang="en-US" dirty="0"/>
              <a:t>4) Digital literacy assessment; </a:t>
            </a:r>
          </a:p>
          <a:p>
            <a:pPr marL="0" indent="0">
              <a:buNone/>
            </a:pPr>
            <a:r>
              <a:rPr lang="en-US" dirty="0"/>
              <a:t>5) Financial literacy assessment; </a:t>
            </a:r>
          </a:p>
          <a:p>
            <a:pPr marL="0" indent="0">
              <a:buNone/>
            </a:pPr>
            <a:r>
              <a:rPr lang="en-US" dirty="0"/>
              <a:t>6) Basic skills deficiency; </a:t>
            </a:r>
          </a:p>
          <a:p>
            <a:pPr marL="0" indent="0">
              <a:buNone/>
            </a:pPr>
            <a:r>
              <a:rPr lang="en-US" dirty="0"/>
              <a:t>7) Developmental needs; </a:t>
            </a:r>
          </a:p>
          <a:p>
            <a:pPr marL="0" indent="0">
              <a:buNone/>
            </a:pPr>
            <a:r>
              <a:rPr lang="en-US" dirty="0"/>
              <a:t>8) Career goals; </a:t>
            </a:r>
          </a:p>
        </p:txBody>
      </p:sp>
      <p:sp>
        <p:nvSpPr>
          <p:cNvPr id="4" name="Content Placeholder 3">
            <a:extLst>
              <a:ext uri="{FF2B5EF4-FFF2-40B4-BE49-F238E27FC236}">
                <a16:creationId xmlns:a16="http://schemas.microsoft.com/office/drawing/2014/main" id="{A81AE42A-CF4A-A3DC-CBF6-423F1C6BB81A}"/>
              </a:ext>
            </a:extLst>
          </p:cNvPr>
          <p:cNvSpPr>
            <a:spLocks noGrp="1"/>
          </p:cNvSpPr>
          <p:nvPr>
            <p:ph sz="quarter" idx="4"/>
          </p:nvPr>
        </p:nvSpPr>
        <p:spPr>
          <a:xfrm>
            <a:off x="6172200" y="2547891"/>
            <a:ext cx="5183188" cy="3808460"/>
          </a:xfrm>
        </p:spPr>
        <p:txBody>
          <a:bodyPr/>
          <a:lstStyle/>
          <a:p>
            <a:pPr marL="0" indent="0">
              <a:buNone/>
            </a:pPr>
            <a:r>
              <a:rPr lang="en-US" dirty="0"/>
              <a:t>9) Suitability for employment and/or training program; </a:t>
            </a:r>
          </a:p>
          <a:p>
            <a:pPr marL="0" indent="0">
              <a:buNone/>
            </a:pPr>
            <a:r>
              <a:rPr lang="en-US" dirty="0"/>
              <a:t>10) Review of training options that align with interest and skills inventory; </a:t>
            </a:r>
          </a:p>
          <a:p>
            <a:pPr marL="0" indent="0">
              <a:buNone/>
            </a:pPr>
            <a:r>
              <a:rPr lang="en-US" dirty="0"/>
              <a:t>11) Barriers to education or employment; </a:t>
            </a:r>
          </a:p>
          <a:p>
            <a:pPr marL="0" indent="0">
              <a:buNone/>
            </a:pPr>
            <a:r>
              <a:rPr lang="en-US" dirty="0"/>
              <a:t>12) Determination of referrals; </a:t>
            </a:r>
          </a:p>
          <a:p>
            <a:pPr marL="0" indent="0">
              <a:buNone/>
            </a:pPr>
            <a:r>
              <a:rPr lang="en-US" dirty="0"/>
              <a:t>13) Supportive services; </a:t>
            </a:r>
          </a:p>
          <a:p>
            <a:pPr marL="0" indent="0">
              <a:buNone/>
            </a:pPr>
            <a:r>
              <a:rPr lang="en-US" dirty="0"/>
              <a:t>14) Progress Reporting; and </a:t>
            </a:r>
          </a:p>
          <a:p>
            <a:pPr marL="0" indent="0">
              <a:buNone/>
            </a:pPr>
            <a:r>
              <a:rPr lang="en-US" dirty="0"/>
              <a:t>15) Follow-up.</a:t>
            </a:r>
          </a:p>
          <a:p>
            <a:endParaRPr lang="en-US" dirty="0"/>
          </a:p>
        </p:txBody>
      </p:sp>
      <p:sp>
        <p:nvSpPr>
          <p:cNvPr id="3" name="Text Placeholder 2">
            <a:extLst>
              <a:ext uri="{FF2B5EF4-FFF2-40B4-BE49-F238E27FC236}">
                <a16:creationId xmlns:a16="http://schemas.microsoft.com/office/drawing/2014/main" id="{02806F93-D33D-0268-5A13-B0B2518BF9B1}"/>
              </a:ext>
            </a:extLst>
          </p:cNvPr>
          <p:cNvSpPr>
            <a:spLocks noGrp="1"/>
          </p:cNvSpPr>
          <p:nvPr>
            <p:ph type="body" sz="quarter" idx="13"/>
          </p:nvPr>
        </p:nvSpPr>
        <p:spPr/>
        <p:txBody>
          <a:bodyPr>
            <a:normAutofit fontScale="85000" lnSpcReduction="10000"/>
          </a:bodyPr>
          <a:lstStyle/>
          <a:p>
            <a:r>
              <a:rPr lang="en-US" dirty="0"/>
              <a:t>State of Illinois Youth Assessment Requirements</a:t>
            </a:r>
          </a:p>
        </p:txBody>
      </p:sp>
    </p:spTree>
    <p:extLst>
      <p:ext uri="{BB962C8B-B14F-4D97-AF65-F5344CB8AC3E}">
        <p14:creationId xmlns:p14="http://schemas.microsoft.com/office/powerpoint/2010/main" val="11301027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DFE5897-2B95-40C5-8465-CCD659D0A887}"/>
              </a:ext>
            </a:extLst>
          </p:cNvPr>
          <p:cNvSpPr>
            <a:spLocks noGrp="1"/>
          </p:cNvSpPr>
          <p:nvPr>
            <p:ph sz="half" idx="2"/>
          </p:nvPr>
        </p:nvSpPr>
        <p:spPr>
          <a:xfrm>
            <a:off x="839788" y="2167467"/>
            <a:ext cx="4410075" cy="4188884"/>
          </a:xfrm>
        </p:spPr>
        <p:txBody>
          <a:bodyPr>
            <a:normAutofit/>
          </a:bodyPr>
          <a:lstStyle/>
          <a:p>
            <a:r>
              <a:rPr lang="en-US" sz="2400" dirty="0">
                <a:latin typeface="Trebuchet MS" panose="020B0603020202020204" pitchFamily="34" charset="0"/>
              </a:rPr>
              <a:t>Considerations should be items such as, if the client is on UI, will the UI last throughout the client’s planned training? If not, how will the client make ends meet without the UI?</a:t>
            </a:r>
          </a:p>
          <a:p>
            <a:r>
              <a:rPr lang="en-US" sz="2400" dirty="0">
                <a:latin typeface="Trebuchet MS" panose="020B0603020202020204" pitchFamily="34" charset="0"/>
              </a:rPr>
              <a:t>If the client is working, will they be able to continue working the same amount while also participating in their training program?</a:t>
            </a:r>
          </a:p>
          <a:p>
            <a:endParaRPr lang="en-US" dirty="0"/>
          </a:p>
        </p:txBody>
      </p:sp>
      <p:pic>
        <p:nvPicPr>
          <p:cNvPr id="7" name="Content Placeholder 6">
            <a:extLst>
              <a:ext uri="{FF2B5EF4-FFF2-40B4-BE49-F238E27FC236}">
                <a16:creationId xmlns:a16="http://schemas.microsoft.com/office/drawing/2014/main" id="{C35F32D4-B9B6-4B19-968C-0504CC1A2726}"/>
              </a:ext>
            </a:extLst>
          </p:cNvPr>
          <p:cNvPicPr>
            <a:picLocks noGrp="1" noChangeAspect="1"/>
          </p:cNvPicPr>
          <p:nvPr>
            <p:ph sz="quarter" idx="4"/>
          </p:nvPr>
        </p:nvPicPr>
        <p:blipFill>
          <a:blip r:embed="rId2"/>
          <a:stretch>
            <a:fillRect/>
          </a:stretch>
        </p:blipFill>
        <p:spPr>
          <a:xfrm>
            <a:off x="5692140" y="1554480"/>
            <a:ext cx="6035040" cy="5163419"/>
          </a:xfrm>
        </p:spPr>
      </p:pic>
      <p:sp>
        <p:nvSpPr>
          <p:cNvPr id="3" name="Text Placeholder 2">
            <a:extLst>
              <a:ext uri="{FF2B5EF4-FFF2-40B4-BE49-F238E27FC236}">
                <a16:creationId xmlns:a16="http://schemas.microsoft.com/office/drawing/2014/main" id="{CAD3D81A-5BB3-4563-8315-2A0060B9C649}"/>
              </a:ext>
            </a:extLst>
          </p:cNvPr>
          <p:cNvSpPr>
            <a:spLocks noGrp="1"/>
          </p:cNvSpPr>
          <p:nvPr>
            <p:ph type="body" sz="quarter" idx="13"/>
          </p:nvPr>
        </p:nvSpPr>
        <p:spPr/>
        <p:txBody>
          <a:bodyPr>
            <a:noAutofit/>
          </a:bodyPr>
          <a:lstStyle/>
          <a:p>
            <a:r>
              <a:rPr lang="en-US" sz="4000" dirty="0">
                <a:latin typeface="Trebuchet MS" panose="020B0603020202020204" pitchFamily="34" charset="0"/>
              </a:rPr>
              <a:t>Income &amp; Expenses Worksheet </a:t>
            </a:r>
          </a:p>
        </p:txBody>
      </p:sp>
    </p:spTree>
    <p:extLst>
      <p:ext uri="{BB962C8B-B14F-4D97-AF65-F5344CB8AC3E}">
        <p14:creationId xmlns:p14="http://schemas.microsoft.com/office/powerpoint/2010/main" val="34766785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E65680A-343D-454B-82DD-C62B6840AB76}"/>
              </a:ext>
            </a:extLst>
          </p:cNvPr>
          <p:cNvSpPr>
            <a:spLocks noGrp="1"/>
          </p:cNvSpPr>
          <p:nvPr>
            <p:ph sz="half" idx="2"/>
          </p:nvPr>
        </p:nvSpPr>
        <p:spPr>
          <a:xfrm>
            <a:off x="839788" y="2167467"/>
            <a:ext cx="4337123" cy="4188884"/>
          </a:xfrm>
        </p:spPr>
        <p:txBody>
          <a:bodyPr>
            <a:normAutofit/>
          </a:bodyPr>
          <a:lstStyle/>
          <a:p>
            <a:r>
              <a:rPr lang="en-US" sz="2200" dirty="0">
                <a:latin typeface="Trebuchet MS" panose="020B0603020202020204" pitchFamily="34" charset="0"/>
              </a:rPr>
              <a:t>Career Planners evaluate if this is a realistic budget, and is it reasonable that the client should be able to support themselves while completing WIOA funded training? </a:t>
            </a:r>
          </a:p>
          <a:p>
            <a:r>
              <a:rPr lang="en-US" sz="2200" dirty="0">
                <a:latin typeface="Trebuchet MS" panose="020B0603020202020204" pitchFamily="34" charset="0"/>
              </a:rPr>
              <a:t>In this instance, the income is higher than expenses which shows the client is making $1200 per month. Will they continue to make that income while in training? </a:t>
            </a:r>
          </a:p>
        </p:txBody>
      </p:sp>
      <p:sp>
        <p:nvSpPr>
          <p:cNvPr id="3" name="Text Placeholder 2">
            <a:extLst>
              <a:ext uri="{FF2B5EF4-FFF2-40B4-BE49-F238E27FC236}">
                <a16:creationId xmlns:a16="http://schemas.microsoft.com/office/drawing/2014/main" id="{BA827505-52F4-4624-AD22-697FD21F3916}"/>
              </a:ext>
            </a:extLst>
          </p:cNvPr>
          <p:cNvSpPr>
            <a:spLocks noGrp="1"/>
          </p:cNvSpPr>
          <p:nvPr>
            <p:ph type="body" sz="quarter" idx="13"/>
          </p:nvPr>
        </p:nvSpPr>
        <p:spPr>
          <a:xfrm>
            <a:off x="334963" y="384175"/>
            <a:ext cx="10016735" cy="560787"/>
          </a:xfrm>
        </p:spPr>
        <p:txBody>
          <a:bodyPr>
            <a:noAutofit/>
          </a:bodyPr>
          <a:lstStyle/>
          <a:p>
            <a:r>
              <a:rPr lang="en-US" sz="3300" dirty="0">
                <a:latin typeface="Trebuchet MS" panose="020B0603020202020204" pitchFamily="34" charset="0"/>
              </a:rPr>
              <a:t>Completed Income &amp; Expenses Worksheet</a:t>
            </a:r>
          </a:p>
        </p:txBody>
      </p:sp>
      <p:pic>
        <p:nvPicPr>
          <p:cNvPr id="9" name="Content Placeholder 8">
            <a:extLst>
              <a:ext uri="{FF2B5EF4-FFF2-40B4-BE49-F238E27FC236}">
                <a16:creationId xmlns:a16="http://schemas.microsoft.com/office/drawing/2014/main" id="{C0D0901F-AFD5-44FB-876A-2246EE159392}"/>
              </a:ext>
            </a:extLst>
          </p:cNvPr>
          <p:cNvPicPr>
            <a:picLocks noGrp="1" noChangeAspect="1"/>
          </p:cNvPicPr>
          <p:nvPr>
            <p:ph sz="quarter" idx="4"/>
          </p:nvPr>
        </p:nvPicPr>
        <p:blipFill>
          <a:blip r:embed="rId2"/>
          <a:stretch>
            <a:fillRect/>
          </a:stretch>
        </p:blipFill>
        <p:spPr>
          <a:xfrm>
            <a:off x="5749290" y="1485900"/>
            <a:ext cx="5606098" cy="4987912"/>
          </a:xfrm>
        </p:spPr>
      </p:pic>
      <p:sp>
        <p:nvSpPr>
          <p:cNvPr id="10" name="Left Arrow 4">
            <a:extLst>
              <a:ext uri="{FF2B5EF4-FFF2-40B4-BE49-F238E27FC236}">
                <a16:creationId xmlns:a16="http://schemas.microsoft.com/office/drawing/2014/main" id="{14BDA0DA-089A-4330-AD0A-B5A877383684}"/>
              </a:ext>
            </a:extLst>
          </p:cNvPr>
          <p:cNvSpPr/>
          <p:nvPr/>
        </p:nvSpPr>
        <p:spPr>
          <a:xfrm rot="10800000" flipV="1">
            <a:off x="7165848" y="6143613"/>
            <a:ext cx="717804" cy="21273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6890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88147E-72ED-43EA-ACF0-34D224E4FE18}"/>
              </a:ext>
            </a:extLst>
          </p:cNvPr>
          <p:cNvSpPr>
            <a:spLocks noGrp="1"/>
          </p:cNvSpPr>
          <p:nvPr>
            <p:ph idx="1"/>
          </p:nvPr>
        </p:nvSpPr>
        <p:spPr/>
        <p:txBody>
          <a:bodyPr/>
          <a:lstStyle/>
          <a:p>
            <a:r>
              <a:rPr lang="en-US" dirty="0">
                <a:latin typeface="Trebuchet MS" panose="020B0603020202020204" pitchFamily="34" charset="0"/>
              </a:rPr>
              <a:t>If expenses are higher than income, there needs to be a plan to address the difference in income, to ensure the client’s ability to complete the training program.</a:t>
            </a:r>
          </a:p>
          <a:p>
            <a:r>
              <a:rPr lang="en-US" dirty="0">
                <a:latin typeface="Trebuchet MS" panose="020B0603020202020204" pitchFamily="34" charset="0"/>
              </a:rPr>
              <a:t>For this client, her income (from sources other than employment wages) matches her expenses; therefore, she should not be expected to have financial concerns that need to be addressed.</a:t>
            </a:r>
          </a:p>
          <a:p>
            <a:r>
              <a:rPr lang="en-US" dirty="0">
                <a:latin typeface="Trebuchet MS" panose="020B0603020202020204" pitchFamily="34" charset="0"/>
              </a:rPr>
              <a:t>However, say her income was related to her employment, you need to inquire about the client’s ability to work the same number of hours while in training.</a:t>
            </a:r>
          </a:p>
          <a:p>
            <a:pPr marL="0" indent="0">
              <a:buNone/>
            </a:pPr>
            <a:r>
              <a:rPr lang="en-US" dirty="0"/>
              <a:t> </a:t>
            </a:r>
          </a:p>
          <a:p>
            <a:endParaRPr lang="en-US" dirty="0"/>
          </a:p>
          <a:p>
            <a:endParaRPr lang="en-US" dirty="0"/>
          </a:p>
          <a:p>
            <a:endParaRPr lang="en-US" dirty="0"/>
          </a:p>
        </p:txBody>
      </p:sp>
      <p:sp>
        <p:nvSpPr>
          <p:cNvPr id="3" name="Text Placeholder 2">
            <a:extLst>
              <a:ext uri="{FF2B5EF4-FFF2-40B4-BE49-F238E27FC236}">
                <a16:creationId xmlns:a16="http://schemas.microsoft.com/office/drawing/2014/main" id="{71166316-C6B4-4717-AD60-5EE4BFC46EDB}"/>
              </a:ext>
            </a:extLst>
          </p:cNvPr>
          <p:cNvSpPr>
            <a:spLocks noGrp="1"/>
          </p:cNvSpPr>
          <p:nvPr>
            <p:ph type="body" sz="quarter" idx="13"/>
          </p:nvPr>
        </p:nvSpPr>
        <p:spPr/>
        <p:txBody>
          <a:bodyPr>
            <a:noAutofit/>
          </a:bodyPr>
          <a:lstStyle/>
          <a:p>
            <a:r>
              <a:rPr lang="en-US" sz="4000" dirty="0">
                <a:latin typeface="Trebuchet MS" panose="020B0603020202020204" pitchFamily="34" charset="0"/>
              </a:rPr>
              <a:t>If Expenses are Over Income?</a:t>
            </a:r>
          </a:p>
        </p:txBody>
      </p:sp>
    </p:spTree>
    <p:extLst>
      <p:ext uri="{BB962C8B-B14F-4D97-AF65-F5344CB8AC3E}">
        <p14:creationId xmlns:p14="http://schemas.microsoft.com/office/powerpoint/2010/main" val="22541145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9BD8BB-B57C-4CC6-BBA6-4BC2BB9A0F31}"/>
              </a:ext>
            </a:extLst>
          </p:cNvPr>
          <p:cNvSpPr>
            <a:spLocks noGrp="1"/>
          </p:cNvSpPr>
          <p:nvPr>
            <p:ph idx="1"/>
          </p:nvPr>
        </p:nvSpPr>
        <p:spPr/>
        <p:txBody>
          <a:bodyPr/>
          <a:lstStyle/>
          <a:p>
            <a:pPr marL="0" indent="0">
              <a:buNone/>
            </a:pPr>
            <a:endParaRPr lang="en-US" dirty="0">
              <a:latin typeface="Trebuchet MS" panose="020B0603020202020204" pitchFamily="34" charset="0"/>
            </a:endParaRPr>
          </a:p>
          <a:p>
            <a:r>
              <a:rPr lang="en-US" dirty="0">
                <a:latin typeface="Trebuchet MS" panose="020B0603020202020204" pitchFamily="34" charset="0"/>
              </a:rPr>
              <a:t>Part of making an employment plan/service strategy is ensuring that the participant takes some ownership in researching potential careers.</a:t>
            </a:r>
          </a:p>
          <a:p>
            <a:r>
              <a:rPr lang="en-US" dirty="0">
                <a:latin typeface="Trebuchet MS" panose="020B0603020202020204" pitchFamily="34" charset="0"/>
              </a:rPr>
              <a:t>You could and should assist in guiding the client towards programs that are mutually beneficial for the client and the overall WIOA program.</a:t>
            </a:r>
          </a:p>
          <a:p>
            <a:endParaRPr lang="en-US" dirty="0"/>
          </a:p>
          <a:p>
            <a:endParaRPr lang="en-US" dirty="0"/>
          </a:p>
        </p:txBody>
      </p:sp>
      <p:sp>
        <p:nvSpPr>
          <p:cNvPr id="3" name="Text Placeholder 2">
            <a:extLst>
              <a:ext uri="{FF2B5EF4-FFF2-40B4-BE49-F238E27FC236}">
                <a16:creationId xmlns:a16="http://schemas.microsoft.com/office/drawing/2014/main" id="{0D100746-DADB-4AA1-A9B4-25EC7C67593B}"/>
              </a:ext>
            </a:extLst>
          </p:cNvPr>
          <p:cNvSpPr>
            <a:spLocks noGrp="1"/>
          </p:cNvSpPr>
          <p:nvPr>
            <p:ph type="body" sz="quarter" idx="13"/>
          </p:nvPr>
        </p:nvSpPr>
        <p:spPr/>
        <p:txBody>
          <a:bodyPr>
            <a:normAutofit fontScale="85000" lnSpcReduction="10000"/>
          </a:bodyPr>
          <a:lstStyle/>
          <a:p>
            <a:r>
              <a:rPr lang="en-US" dirty="0">
                <a:latin typeface="Trebuchet MS" panose="020B0603020202020204" pitchFamily="34" charset="0"/>
              </a:rPr>
              <a:t>Ownership of the Assessment and Plan</a:t>
            </a:r>
          </a:p>
        </p:txBody>
      </p:sp>
    </p:spTree>
    <p:extLst>
      <p:ext uri="{BB962C8B-B14F-4D97-AF65-F5344CB8AC3E}">
        <p14:creationId xmlns:p14="http://schemas.microsoft.com/office/powerpoint/2010/main" val="37074449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57439C-EAD3-4419-87FA-4BA53BAB7951}"/>
              </a:ext>
            </a:extLst>
          </p:cNvPr>
          <p:cNvSpPr>
            <a:spLocks noGrp="1"/>
          </p:cNvSpPr>
          <p:nvPr>
            <p:ph type="body" sz="quarter" idx="13"/>
          </p:nvPr>
        </p:nvSpPr>
        <p:spPr/>
        <p:txBody>
          <a:bodyPr>
            <a:normAutofit fontScale="85000" lnSpcReduction="10000"/>
          </a:bodyPr>
          <a:lstStyle/>
          <a:p>
            <a:r>
              <a:rPr lang="en-US" dirty="0">
                <a:latin typeface="Trebuchet MS" panose="020B0603020202020204" pitchFamily="34" charset="0"/>
              </a:rPr>
              <a:t>Completed Assessment Summary Screen</a:t>
            </a:r>
          </a:p>
        </p:txBody>
      </p:sp>
      <p:pic>
        <p:nvPicPr>
          <p:cNvPr id="7" name="Content Placeholder 6">
            <a:extLst>
              <a:ext uri="{FF2B5EF4-FFF2-40B4-BE49-F238E27FC236}">
                <a16:creationId xmlns:a16="http://schemas.microsoft.com/office/drawing/2014/main" id="{93B1EA03-3593-40CD-BA82-ED29B2919246}"/>
              </a:ext>
            </a:extLst>
          </p:cNvPr>
          <p:cNvPicPr>
            <a:picLocks noGrp="1" noChangeAspect="1"/>
          </p:cNvPicPr>
          <p:nvPr>
            <p:ph idx="1"/>
          </p:nvPr>
        </p:nvPicPr>
        <p:blipFill>
          <a:blip r:embed="rId2"/>
          <a:stretch>
            <a:fillRect/>
          </a:stretch>
        </p:blipFill>
        <p:spPr>
          <a:xfrm>
            <a:off x="2286000" y="2000250"/>
            <a:ext cx="8092440" cy="4606289"/>
          </a:xfrm>
        </p:spPr>
      </p:pic>
    </p:spTree>
    <p:extLst>
      <p:ext uri="{BB962C8B-B14F-4D97-AF65-F5344CB8AC3E}">
        <p14:creationId xmlns:p14="http://schemas.microsoft.com/office/powerpoint/2010/main" val="34232624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936938-E1C4-4B36-AB53-299060519CAB}"/>
              </a:ext>
            </a:extLst>
          </p:cNvPr>
          <p:cNvSpPr>
            <a:spLocks noGrp="1"/>
          </p:cNvSpPr>
          <p:nvPr>
            <p:ph idx="1"/>
          </p:nvPr>
        </p:nvSpPr>
        <p:spPr/>
        <p:txBody>
          <a:bodyPr>
            <a:normAutofit/>
          </a:bodyPr>
          <a:lstStyle/>
          <a:p>
            <a:r>
              <a:rPr lang="en-US" dirty="0">
                <a:latin typeface="Trebuchet MS" panose="020B0603020202020204" pitchFamily="34" charset="0"/>
              </a:rPr>
              <a:t>Within the Career Planning Policy under section 4.2.7 Case Notes provides detailed guidance about Case Notes.   </a:t>
            </a:r>
          </a:p>
          <a:p>
            <a:r>
              <a:rPr lang="en-US" dirty="0">
                <a:latin typeface="Trebuchet MS" panose="020B0603020202020204" pitchFamily="34" charset="0"/>
              </a:rPr>
              <a:t>Including under 4.2.7. paragraph 5.a.,b.,c.,d.,e.,&amp;f., where it provides specific guidance about case notes under headings of “Introduction”; Determination of Training Need”; “Training Begin Date (if applicable)”; “Training End Date (if applicable)”; “Service Closure/Exit”; and “Follow-up”.  </a:t>
            </a:r>
          </a:p>
          <a:p>
            <a:r>
              <a:rPr lang="en-US" dirty="0">
                <a:latin typeface="Trebuchet MS" panose="020B0603020202020204" pitchFamily="34" charset="0"/>
              </a:rPr>
              <a:t>On Wednesday, 4-27-2022 – Robin Kralman with the Southern Region Monitoring Team conducted virtual Case Note Training; this was a State-wide Training that was needed and was very detailed.  </a:t>
            </a:r>
          </a:p>
          <a:p>
            <a:endParaRPr lang="en-US" dirty="0">
              <a:latin typeface="Trebuchet MS" panose="020B0603020202020204" pitchFamily="34" charset="0"/>
            </a:endParaRPr>
          </a:p>
          <a:p>
            <a:endParaRPr lang="en-US" dirty="0"/>
          </a:p>
        </p:txBody>
      </p:sp>
      <p:sp>
        <p:nvSpPr>
          <p:cNvPr id="3" name="Text Placeholder 2">
            <a:extLst>
              <a:ext uri="{FF2B5EF4-FFF2-40B4-BE49-F238E27FC236}">
                <a16:creationId xmlns:a16="http://schemas.microsoft.com/office/drawing/2014/main" id="{D2DBAD4A-C70F-4E1A-B05B-E5C9C7D2197E}"/>
              </a:ext>
            </a:extLst>
          </p:cNvPr>
          <p:cNvSpPr>
            <a:spLocks noGrp="1"/>
          </p:cNvSpPr>
          <p:nvPr>
            <p:ph type="body" sz="quarter" idx="13"/>
          </p:nvPr>
        </p:nvSpPr>
        <p:spPr/>
        <p:txBody>
          <a:bodyPr>
            <a:noAutofit/>
          </a:bodyPr>
          <a:lstStyle/>
          <a:p>
            <a:r>
              <a:rPr lang="en-US" sz="4000" dirty="0">
                <a:latin typeface="Trebuchet MS" panose="020B0603020202020204" pitchFamily="34" charset="0"/>
              </a:rPr>
              <a:t>Case Notes</a:t>
            </a:r>
          </a:p>
        </p:txBody>
      </p:sp>
    </p:spTree>
    <p:extLst>
      <p:ext uri="{BB962C8B-B14F-4D97-AF65-F5344CB8AC3E}">
        <p14:creationId xmlns:p14="http://schemas.microsoft.com/office/powerpoint/2010/main" val="37573278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F3A22B-B46A-46A2-B96E-40CC24834B77}"/>
              </a:ext>
            </a:extLst>
          </p:cNvPr>
          <p:cNvSpPr>
            <a:spLocks noGrp="1"/>
          </p:cNvSpPr>
          <p:nvPr>
            <p:ph idx="1"/>
          </p:nvPr>
        </p:nvSpPr>
        <p:spPr/>
        <p:txBody>
          <a:bodyPr/>
          <a:lstStyle/>
          <a:p>
            <a:endParaRPr lang="en-US" dirty="0">
              <a:latin typeface="Trebuchet MS" panose="020B0603020202020204" pitchFamily="34" charset="0"/>
            </a:endParaRPr>
          </a:p>
          <a:p>
            <a:r>
              <a:rPr lang="en-US" dirty="0">
                <a:latin typeface="Trebuchet MS" panose="020B0603020202020204" pitchFamily="34" charset="0"/>
              </a:rPr>
              <a:t>The April 27</a:t>
            </a:r>
            <a:r>
              <a:rPr lang="en-US" baseline="30000" dirty="0">
                <a:latin typeface="Trebuchet MS" panose="020B0603020202020204" pitchFamily="34" charset="0"/>
              </a:rPr>
              <a:t>th</a:t>
            </a:r>
            <a:r>
              <a:rPr lang="en-US" dirty="0">
                <a:latin typeface="Trebuchet MS" panose="020B0603020202020204" pitchFamily="34" charset="0"/>
              </a:rPr>
              <a:t>, 2022, Case Note presentation recording can be found: </a:t>
            </a:r>
            <a:r>
              <a:rPr lang="en-US" u="sng" dirty="0">
                <a:solidFill>
                  <a:srgbClr val="0563C1"/>
                </a:solidFill>
                <a:effectLst/>
                <a:latin typeface="Calibri" panose="020F0502020204030204" pitchFamily="34" charset="0"/>
                <a:ea typeface="Calibri" panose="020F0502020204030204" pitchFamily="34" charset="0"/>
                <a:hlinkClick r:id="rId2"/>
              </a:rPr>
              <a:t>https://youtu.be/YgqKxADVwxI</a:t>
            </a:r>
            <a:endParaRPr lang="en-US" dirty="0">
              <a:effectLst/>
              <a:latin typeface="Calibri" panose="020F0502020204030204" pitchFamily="34" charset="0"/>
              <a:ea typeface="Calibri" panose="020F0502020204030204" pitchFamily="34" charset="0"/>
            </a:endParaRPr>
          </a:p>
          <a:p>
            <a:pPr marL="0" indent="0">
              <a:buNone/>
            </a:pPr>
            <a:r>
              <a:rPr lang="en-US" dirty="0">
                <a:latin typeface="Trebuchet MS" panose="020B0603020202020204" pitchFamily="34" charset="0"/>
              </a:rPr>
              <a:t> </a:t>
            </a:r>
            <a:r>
              <a:rPr lang="en-US" u="sng" dirty="0">
                <a:solidFill>
                  <a:srgbClr val="0563C1"/>
                </a:solidFill>
                <a:effectLst/>
                <a:ea typeface="Times New Roman" panose="02020603050405020304" pitchFamily="18" charset="0"/>
              </a:rPr>
              <a:t> </a:t>
            </a:r>
          </a:p>
          <a:p>
            <a:r>
              <a:rPr lang="en-US" dirty="0">
                <a:effectLst/>
                <a:ea typeface="Times New Roman" panose="02020603050405020304" pitchFamily="18" charset="0"/>
              </a:rPr>
              <a:t>One of the key items that I would like to share was a case note format that Robin shared during some case notes barriers and then solutions</a:t>
            </a:r>
          </a:p>
          <a:p>
            <a:endParaRPr lang="en-US" sz="1800" u="sng" dirty="0">
              <a:solidFill>
                <a:srgbClr val="0563C1"/>
              </a:solidFill>
              <a:latin typeface="Helvetica" panose="020B0604020202020204" pitchFamily="34" charset="0"/>
              <a:ea typeface="Times New Roman" panose="02020603050405020304" pitchFamily="18" charset="0"/>
            </a:endParaRPr>
          </a:p>
          <a:p>
            <a:endParaRPr lang="en-US" sz="1800" u="sng" dirty="0">
              <a:solidFill>
                <a:srgbClr val="0563C1"/>
              </a:solidFill>
              <a:effectLst/>
              <a:latin typeface="Helvetica" panose="020B0604020202020204" pitchFamily="34" charset="0"/>
              <a:ea typeface="Times New Roman" panose="02020603050405020304" pitchFamily="18" charset="0"/>
            </a:endParaRPr>
          </a:p>
          <a:p>
            <a:endParaRPr lang="en-US" sz="1800" u="sng" dirty="0">
              <a:solidFill>
                <a:srgbClr val="0563C1"/>
              </a:solidFill>
              <a:latin typeface="Helvetica" panose="020B0604020202020204" pitchFamily="34" charset="0"/>
            </a:endParaRPr>
          </a:p>
          <a:p>
            <a:endParaRPr lang="en-US" dirty="0">
              <a:latin typeface="Trebuchet MS" panose="020B0603020202020204" pitchFamily="34" charset="0"/>
            </a:endParaRPr>
          </a:p>
        </p:txBody>
      </p:sp>
      <p:sp>
        <p:nvSpPr>
          <p:cNvPr id="3" name="Text Placeholder 2">
            <a:extLst>
              <a:ext uri="{FF2B5EF4-FFF2-40B4-BE49-F238E27FC236}">
                <a16:creationId xmlns:a16="http://schemas.microsoft.com/office/drawing/2014/main" id="{259C5E8A-D48E-4160-B416-CB5334C32631}"/>
              </a:ext>
            </a:extLst>
          </p:cNvPr>
          <p:cNvSpPr>
            <a:spLocks noGrp="1"/>
          </p:cNvSpPr>
          <p:nvPr>
            <p:ph type="body" sz="quarter" idx="13"/>
          </p:nvPr>
        </p:nvSpPr>
        <p:spPr/>
        <p:txBody>
          <a:bodyPr>
            <a:noAutofit/>
          </a:bodyPr>
          <a:lstStyle/>
          <a:p>
            <a:r>
              <a:rPr lang="en-US" sz="4000" dirty="0">
                <a:latin typeface="Trebuchet MS" panose="020B0603020202020204" pitchFamily="34" charset="0"/>
              </a:rPr>
              <a:t>Case Notes Training</a:t>
            </a:r>
          </a:p>
        </p:txBody>
      </p:sp>
    </p:spTree>
    <p:extLst>
      <p:ext uri="{BB962C8B-B14F-4D97-AF65-F5344CB8AC3E}">
        <p14:creationId xmlns:p14="http://schemas.microsoft.com/office/powerpoint/2010/main" val="10621172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AD62076-C12E-48A7-A3FC-8FA4BF0E9014}"/>
              </a:ext>
            </a:extLst>
          </p:cNvPr>
          <p:cNvSpPr>
            <a:spLocks noGrp="1"/>
          </p:cNvSpPr>
          <p:nvPr>
            <p:ph type="body" idx="1"/>
          </p:nvPr>
        </p:nvSpPr>
        <p:spPr>
          <a:xfrm>
            <a:off x="839788" y="2005257"/>
            <a:ext cx="5157787" cy="560787"/>
          </a:xfrm>
        </p:spPr>
        <p:txBody>
          <a:bodyPr>
            <a:normAutofit fontScale="92500" lnSpcReduction="10000"/>
          </a:bodyPr>
          <a:lstStyle/>
          <a:p>
            <a:r>
              <a:rPr lang="en-US" sz="4000" dirty="0"/>
              <a:t>Barriers</a:t>
            </a:r>
          </a:p>
        </p:txBody>
      </p:sp>
      <p:sp>
        <p:nvSpPr>
          <p:cNvPr id="8" name="Content Placeholder 7">
            <a:extLst>
              <a:ext uri="{FF2B5EF4-FFF2-40B4-BE49-F238E27FC236}">
                <a16:creationId xmlns:a16="http://schemas.microsoft.com/office/drawing/2014/main" id="{AD2A6D7D-A0C8-45E5-9472-787C0C2FD95D}"/>
              </a:ext>
            </a:extLst>
          </p:cNvPr>
          <p:cNvSpPr>
            <a:spLocks noGrp="1"/>
          </p:cNvSpPr>
          <p:nvPr>
            <p:ph sz="half" idx="2"/>
          </p:nvPr>
        </p:nvSpPr>
        <p:spPr>
          <a:xfrm>
            <a:off x="839788" y="2566045"/>
            <a:ext cx="5157787" cy="3790306"/>
          </a:xfrm>
        </p:spPr>
        <p:txBody>
          <a:bodyPr>
            <a:noAutofit/>
          </a:bodyPr>
          <a:lstStyle/>
          <a:p>
            <a:pPr marL="285750" indent="-285750">
              <a:lnSpc>
                <a:spcPct val="107000"/>
              </a:lnSpc>
              <a:spcAft>
                <a:spcPts val="800"/>
              </a:spcAft>
              <a:buFont typeface="Arial" panose="020B0604020202020204" pitchFamily="34" charset="0"/>
              <a:buChar char="•"/>
            </a:pPr>
            <a:r>
              <a:rPr lang="en-US" sz="2200" b="1" dirty="0">
                <a:latin typeface="Arial" panose="020B0604020202020204" pitchFamily="34" charset="0"/>
                <a:ea typeface="Calibri" panose="020F0502020204030204" pitchFamily="34" charset="0"/>
                <a:cs typeface="Arial" panose="020B0604020202020204" pitchFamily="34" charset="0"/>
              </a:rPr>
              <a:t>Lack of training on how to properly formulate a case note to include required components</a:t>
            </a:r>
          </a:p>
          <a:p>
            <a:pPr marL="285750" indent="-285750">
              <a:lnSpc>
                <a:spcPct val="107000"/>
              </a:lnSpc>
              <a:spcAft>
                <a:spcPts val="800"/>
              </a:spcAft>
              <a:buFont typeface="Arial" panose="020B0604020202020204" pitchFamily="34" charset="0"/>
              <a:buChar char="•"/>
            </a:pPr>
            <a:r>
              <a:rPr lang="en-US" sz="2200" b="1" dirty="0">
                <a:latin typeface="Arial" panose="020B0604020202020204" pitchFamily="34" charset="0"/>
                <a:ea typeface="Calibri" panose="020F0502020204030204" pitchFamily="34" charset="0"/>
                <a:cs typeface="Arial" panose="020B0604020202020204" pitchFamily="34" charset="0"/>
              </a:rPr>
              <a:t>Lack of training on entering case notes in chronological order to validate the decision-making process of the participant’s enrollment into services</a:t>
            </a:r>
            <a:r>
              <a:rPr lang="en-US" sz="2200" b="1" dirty="0">
                <a:latin typeface="Arial" panose="020B0604020202020204" pitchFamily="34" charset="0"/>
                <a:ea typeface="Calibri" panose="020F0502020204030204" pitchFamily="34"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r>
              <a:rPr lang="en-US" sz="2200" b="1" dirty="0">
                <a:latin typeface="Arial" panose="020B0604020202020204" pitchFamily="34" charset="0"/>
                <a:ea typeface="Calibri" panose="020F0502020204030204" pitchFamily="34" charset="0"/>
                <a:cs typeface="Times New Roman" panose="02020603050405020304" pitchFamily="18" charset="0"/>
              </a:rPr>
              <a:t>Copying and pasting the same case notes each month</a:t>
            </a:r>
          </a:p>
        </p:txBody>
      </p:sp>
      <p:sp>
        <p:nvSpPr>
          <p:cNvPr id="10" name="Text Placeholder 9">
            <a:extLst>
              <a:ext uri="{FF2B5EF4-FFF2-40B4-BE49-F238E27FC236}">
                <a16:creationId xmlns:a16="http://schemas.microsoft.com/office/drawing/2014/main" id="{03A17CD9-E486-4E80-B82B-BB4141376824}"/>
              </a:ext>
            </a:extLst>
          </p:cNvPr>
          <p:cNvSpPr>
            <a:spLocks noGrp="1"/>
          </p:cNvSpPr>
          <p:nvPr>
            <p:ph type="body" sz="quarter" idx="3"/>
          </p:nvPr>
        </p:nvSpPr>
        <p:spPr>
          <a:xfrm>
            <a:off x="6172200" y="2005257"/>
            <a:ext cx="5183188" cy="560787"/>
          </a:xfrm>
        </p:spPr>
        <p:txBody>
          <a:bodyPr>
            <a:normAutofit fontScale="92500" lnSpcReduction="10000"/>
          </a:bodyPr>
          <a:lstStyle/>
          <a:p>
            <a:r>
              <a:rPr lang="en-US" sz="4000" dirty="0"/>
              <a:t>Solutions</a:t>
            </a:r>
          </a:p>
        </p:txBody>
      </p:sp>
      <p:graphicFrame>
        <p:nvGraphicFramePr>
          <p:cNvPr id="6" name="Content Placeholder 4">
            <a:extLst>
              <a:ext uri="{FF2B5EF4-FFF2-40B4-BE49-F238E27FC236}">
                <a16:creationId xmlns:a16="http://schemas.microsoft.com/office/drawing/2014/main" id="{E6D1C8DB-A27F-4341-95A5-E827781D1869}"/>
              </a:ext>
            </a:extLst>
          </p:cNvPr>
          <p:cNvGraphicFramePr>
            <a:graphicFrameLocks noGrp="1"/>
          </p:cNvGraphicFramePr>
          <p:nvPr>
            <p:ph sz="quarter" idx="4"/>
            <p:extLst>
              <p:ext uri="{D42A27DB-BD31-4B8C-83A1-F6EECF244321}">
                <p14:modId xmlns:p14="http://schemas.microsoft.com/office/powerpoint/2010/main" val="285709332"/>
              </p:ext>
            </p:extLst>
          </p:nvPr>
        </p:nvGraphicFramePr>
        <p:xfrm>
          <a:off x="6172200" y="2828925"/>
          <a:ext cx="5183188" cy="3527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 Placeholder 10">
            <a:extLst>
              <a:ext uri="{FF2B5EF4-FFF2-40B4-BE49-F238E27FC236}">
                <a16:creationId xmlns:a16="http://schemas.microsoft.com/office/drawing/2014/main" id="{ABF6FEA0-6819-4D51-AD65-5EDB56FFD3DD}"/>
              </a:ext>
            </a:extLst>
          </p:cNvPr>
          <p:cNvSpPr>
            <a:spLocks noGrp="1"/>
          </p:cNvSpPr>
          <p:nvPr>
            <p:ph type="body" sz="quarter" idx="13"/>
          </p:nvPr>
        </p:nvSpPr>
        <p:spPr/>
        <p:txBody>
          <a:bodyPr>
            <a:noAutofit/>
          </a:bodyPr>
          <a:lstStyle/>
          <a:p>
            <a:r>
              <a:rPr lang="en-US" sz="4000" dirty="0">
                <a:latin typeface="Trebuchet MS" panose="020B0603020202020204" pitchFamily="34" charset="0"/>
              </a:rPr>
              <a:t>Case Note Format Ideas </a:t>
            </a:r>
          </a:p>
        </p:txBody>
      </p:sp>
    </p:spTree>
    <p:extLst>
      <p:ext uri="{BB962C8B-B14F-4D97-AF65-F5344CB8AC3E}">
        <p14:creationId xmlns:p14="http://schemas.microsoft.com/office/powerpoint/2010/main" val="33166435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76AD7F5-E082-495A-8EB0-0C9CD210CA40}"/>
              </a:ext>
            </a:extLst>
          </p:cNvPr>
          <p:cNvSpPr>
            <a:spLocks noGrp="1"/>
          </p:cNvSpPr>
          <p:nvPr>
            <p:ph sz="quarter" idx="4"/>
          </p:nvPr>
        </p:nvSpPr>
        <p:spPr>
          <a:xfrm>
            <a:off x="4831307" y="1856096"/>
            <a:ext cx="6524081" cy="4722125"/>
          </a:xfrm>
        </p:spPr>
        <p:txBody>
          <a:bodyPr>
            <a:normAutofit fontScale="70000" lnSpcReduction="20000"/>
          </a:bodyPr>
          <a:lstStyle/>
          <a:p>
            <a:pPr marL="0" indent="0">
              <a:lnSpc>
                <a:spcPct val="107000"/>
              </a:lnSpc>
              <a:spcAft>
                <a:spcPts val="800"/>
              </a:spcAft>
              <a:buNone/>
            </a:pPr>
            <a:endParaRPr lang="en-US" sz="1400" b="1" u="sng"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US" sz="23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Note Category: WIOA Case Note Supporting Same Day Service</a:t>
            </a:r>
          </a:p>
          <a:p>
            <a:pPr marL="0" indent="0">
              <a:lnSpc>
                <a:spcPct val="107000"/>
              </a:lnSpc>
              <a:spcAft>
                <a:spcPts val="800"/>
              </a:spcAft>
              <a:buNone/>
            </a:pPr>
            <a:r>
              <a:rPr lang="en-US" sz="23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Note Subject: Fall 2021 grades received/ Spring 2022 Voucher issued</a:t>
            </a:r>
          </a:p>
          <a:p>
            <a:pPr marL="0" indent="0">
              <a:lnSpc>
                <a:spcPct val="120000"/>
              </a:lnSpc>
              <a:spcAft>
                <a:spcPts val="800"/>
              </a:spcAft>
              <a:buNone/>
            </a:pPr>
            <a:r>
              <a:rPr lang="en-US" sz="23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Case Note: </a:t>
            </a:r>
            <a:r>
              <a:rPr lang="en-US" sz="2300" b="1" dirty="0">
                <a:solidFill>
                  <a:schemeClr val="accent1">
                    <a:lumMod val="50000"/>
                  </a:schemeClr>
                </a:solidFill>
                <a:highlight>
                  <a:srgbClr val="FFFF00"/>
                </a:highlight>
                <a:latin typeface="Arial" panose="020B0604020202020204" pitchFamily="34" charset="0"/>
                <a:ea typeface="Calibri" panose="020F0502020204030204" pitchFamily="34" charset="0"/>
                <a:cs typeface="Arial" panose="020B0604020202020204" pitchFamily="34" charset="0"/>
              </a:rPr>
              <a:t>(R) </a:t>
            </a:r>
            <a:r>
              <a:rPr lang="en-US" sz="23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Met with Carl today to issue his Spring 2022 voucher and receive his Fall 2021 grades. Carl brought in his grades for Fall 2021 and received 3A’s and 1B. He also brought in his Spring 2022 schedule. </a:t>
            </a:r>
            <a:r>
              <a:rPr lang="en-US" sz="2300" b="1" dirty="0">
                <a:solidFill>
                  <a:schemeClr val="accent1">
                    <a:lumMod val="50000"/>
                  </a:schemeClr>
                </a:solidFill>
                <a:highlight>
                  <a:srgbClr val="FFFF00"/>
                </a:highlight>
                <a:latin typeface="Arial" panose="020B0604020202020204" pitchFamily="34" charset="0"/>
                <a:ea typeface="Calibri" panose="020F0502020204030204" pitchFamily="34" charset="0"/>
                <a:cs typeface="Arial" panose="020B0604020202020204" pitchFamily="34" charset="0"/>
              </a:rPr>
              <a:t>(A)  </a:t>
            </a:r>
            <a:r>
              <a:rPr lang="en-US" sz="23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A review of his curriculum verifies that all registered classes for Spring 2022 are required for his HVAC program. A tuition voucher for Spring 2022 was issued for 13 credits. A Supportive Service voucher was provided for a multimeter. MSG was entered in IWDS for the successful completion of 12 credits for Fall 2021.</a:t>
            </a:r>
            <a:r>
              <a:rPr lang="en-US" sz="2300" b="1" dirty="0">
                <a:solidFill>
                  <a:schemeClr val="accent1">
                    <a:lumMod val="50000"/>
                  </a:schemeClr>
                </a:solidFill>
                <a:highlight>
                  <a:srgbClr val="FFFF00"/>
                </a:highlight>
                <a:latin typeface="Arial" panose="020B0604020202020204" pitchFamily="34" charset="0"/>
                <a:ea typeface="Calibri" panose="020F0502020204030204" pitchFamily="34" charset="0"/>
                <a:cs typeface="Arial" panose="020B0604020202020204" pitchFamily="34" charset="0"/>
              </a:rPr>
              <a:t> (P)  </a:t>
            </a:r>
            <a:r>
              <a:rPr lang="en-US" sz="23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A review of Carl’s progress in training is satisfactory as he currently has a 3.9 GPA. He continues to be on track to complete his training goal of obtaining an Associate’s Degree in HVAC at Kaskaskia College by the projected End Date of May 15, 2023.  </a:t>
            </a:r>
          </a:p>
        </p:txBody>
      </p:sp>
      <p:sp>
        <p:nvSpPr>
          <p:cNvPr id="8" name="Text Placeholder 7">
            <a:extLst>
              <a:ext uri="{FF2B5EF4-FFF2-40B4-BE49-F238E27FC236}">
                <a16:creationId xmlns:a16="http://schemas.microsoft.com/office/drawing/2014/main" id="{6D97012F-4D01-402C-B539-16C1542A19FA}"/>
              </a:ext>
            </a:extLst>
          </p:cNvPr>
          <p:cNvSpPr>
            <a:spLocks noGrp="1"/>
          </p:cNvSpPr>
          <p:nvPr>
            <p:ph type="body" sz="quarter" idx="13"/>
          </p:nvPr>
        </p:nvSpPr>
        <p:spPr/>
        <p:txBody>
          <a:bodyPr>
            <a:noAutofit/>
          </a:bodyPr>
          <a:lstStyle/>
          <a:p>
            <a:r>
              <a:rPr lang="en-US" sz="4000" dirty="0">
                <a:latin typeface="Trebuchet MS" panose="020B0603020202020204" pitchFamily="34" charset="0"/>
              </a:rPr>
              <a:t>Example Case Note Format</a:t>
            </a:r>
          </a:p>
        </p:txBody>
      </p:sp>
      <p:graphicFrame>
        <p:nvGraphicFramePr>
          <p:cNvPr id="9" name="Content Placeholder 8">
            <a:extLst>
              <a:ext uri="{FF2B5EF4-FFF2-40B4-BE49-F238E27FC236}">
                <a16:creationId xmlns:a16="http://schemas.microsoft.com/office/drawing/2014/main" id="{6D16306C-00AB-4E0B-9384-202A66E45DBA}"/>
              </a:ext>
            </a:extLst>
          </p:cNvPr>
          <p:cNvGraphicFramePr>
            <a:graphicFrameLocks noGrp="1"/>
          </p:cNvGraphicFramePr>
          <p:nvPr>
            <p:ph sz="half" idx="2"/>
            <p:extLst>
              <p:ext uri="{D42A27DB-BD31-4B8C-83A1-F6EECF244321}">
                <p14:modId xmlns:p14="http://schemas.microsoft.com/office/powerpoint/2010/main" val="3808877342"/>
              </p:ext>
            </p:extLst>
          </p:nvPr>
        </p:nvGraphicFramePr>
        <p:xfrm>
          <a:off x="839789" y="2166938"/>
          <a:ext cx="3868690" cy="4189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03974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976D4F7-0F01-4E85-B320-5072BBACF598}"/>
              </a:ext>
            </a:extLst>
          </p:cNvPr>
          <p:cNvSpPr>
            <a:spLocks noGrp="1"/>
          </p:cNvSpPr>
          <p:nvPr>
            <p:ph idx="1"/>
          </p:nvPr>
        </p:nvSpPr>
        <p:spPr/>
        <p:txBody>
          <a:bodyPr/>
          <a:lstStyle/>
          <a:p>
            <a:r>
              <a:rPr lang="en-US" sz="3200" dirty="0"/>
              <a:t>Another topic from the case note presentation that I liked was recommending </a:t>
            </a:r>
            <a:r>
              <a:rPr lang="en-US" sz="3200" b="1" dirty="0">
                <a:ea typeface="Calibri" panose="020F0502020204030204" pitchFamily="34" charset="0"/>
                <a:cs typeface="Arial" panose="020B0604020202020204" pitchFamily="34" charset="0"/>
              </a:rPr>
              <a:t>that the case note author be specific in what type of contact it is when communicating with your participants. </a:t>
            </a:r>
          </a:p>
          <a:p>
            <a:r>
              <a:rPr lang="en-US" sz="3200" dirty="0">
                <a:ea typeface="Calibri" panose="020F0502020204030204" pitchFamily="34" charset="0"/>
                <a:cs typeface="Arial" panose="020B0604020202020204" pitchFamily="34" charset="0"/>
              </a:rPr>
              <a:t>Meaning, making it clear at the beginning of the case note the particular type of communication/contact was made with the client.</a:t>
            </a:r>
            <a:endParaRPr lang="en-US" sz="3200" b="1" dirty="0">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6" name="Text Placeholder 5">
            <a:extLst>
              <a:ext uri="{FF2B5EF4-FFF2-40B4-BE49-F238E27FC236}">
                <a16:creationId xmlns:a16="http://schemas.microsoft.com/office/drawing/2014/main" id="{C4B1FEC0-6354-43F6-802B-025CAB294DCE}"/>
              </a:ext>
            </a:extLst>
          </p:cNvPr>
          <p:cNvSpPr>
            <a:spLocks noGrp="1"/>
          </p:cNvSpPr>
          <p:nvPr>
            <p:ph type="body" sz="quarter" idx="13"/>
          </p:nvPr>
        </p:nvSpPr>
        <p:spPr/>
        <p:txBody>
          <a:bodyPr>
            <a:normAutofit fontScale="77500" lnSpcReduction="20000"/>
          </a:bodyPr>
          <a:lstStyle/>
          <a:p>
            <a:r>
              <a:rPr lang="en-US" dirty="0">
                <a:latin typeface="Trebuchet MS" panose="020B0603020202020204" pitchFamily="34" charset="0"/>
              </a:rPr>
              <a:t>Details about Types of Contact in Case Notes</a:t>
            </a:r>
          </a:p>
        </p:txBody>
      </p:sp>
    </p:spTree>
    <p:extLst>
      <p:ext uri="{BB962C8B-B14F-4D97-AF65-F5344CB8AC3E}">
        <p14:creationId xmlns:p14="http://schemas.microsoft.com/office/powerpoint/2010/main" val="2351844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13CDAB-3C80-4576-9FB5-9C471C0FDCD7}"/>
              </a:ext>
            </a:extLst>
          </p:cNvPr>
          <p:cNvSpPr>
            <a:spLocks noGrp="1"/>
          </p:cNvSpPr>
          <p:nvPr>
            <p:ph idx="1"/>
          </p:nvPr>
        </p:nvSpPr>
        <p:spPr/>
        <p:txBody>
          <a:bodyPr>
            <a:normAutofit fontScale="70000" lnSpcReduction="20000"/>
          </a:bodyPr>
          <a:lstStyle/>
          <a:p>
            <a:pPr marL="0" indent="0">
              <a:buNone/>
            </a:pPr>
            <a:r>
              <a:rPr lang="en-US" sz="2800" dirty="0">
                <a:latin typeface="Trebuchet MS" panose="020B0603020202020204" pitchFamily="34" charset="0"/>
                <a:cs typeface="Calibri" panose="020F0502020204030204" pitchFamily="34" charset="0"/>
              </a:rPr>
              <a:t>Under the updated Career Planning Policy issued on March 14</a:t>
            </a:r>
            <a:r>
              <a:rPr lang="en-US" sz="2800" baseline="30000" dirty="0">
                <a:latin typeface="Trebuchet MS" panose="020B0603020202020204" pitchFamily="34" charset="0"/>
                <a:cs typeface="Calibri" panose="020F0502020204030204" pitchFamily="34" charset="0"/>
              </a:rPr>
              <a:t>th</a:t>
            </a:r>
            <a:r>
              <a:rPr lang="en-US" sz="2800" dirty="0">
                <a:latin typeface="Trebuchet MS" panose="020B0603020202020204" pitchFamily="34" charset="0"/>
                <a:cs typeface="Calibri" panose="020F0502020204030204" pitchFamily="34" charset="0"/>
              </a:rPr>
              <a:t>, 2023 Chapter 4 Section 2 under paragraph 6. states, “The ISS is required to be completed after the objective assessment prior to youth being enrolled in WIOA Title IB. The ISS must document the following:</a:t>
            </a:r>
          </a:p>
          <a:p>
            <a:pPr marL="0" indent="0">
              <a:buNone/>
            </a:pPr>
            <a:endParaRPr lang="en-US" sz="1100" dirty="0">
              <a:latin typeface="Trebuchet MS" panose="020B0603020202020204" pitchFamily="34" charset="0"/>
              <a:cs typeface="Calibri" panose="020F0502020204030204" pitchFamily="34" charset="0"/>
            </a:endParaRPr>
          </a:p>
          <a:p>
            <a:pPr lvl="1"/>
            <a:r>
              <a:rPr lang="en-US" sz="2600" dirty="0">
                <a:latin typeface="Trebuchet MS" panose="020B0603020202020204" pitchFamily="34" charset="0"/>
                <a:cs typeface="Calibri" panose="020F0502020204030204" pitchFamily="34" charset="0"/>
              </a:rPr>
              <a:t>A summary of all goals and objectives established with additional information focusing on activities and tolls used for achievement; </a:t>
            </a:r>
          </a:p>
          <a:p>
            <a:pPr lvl="1"/>
            <a:r>
              <a:rPr lang="en-US" sz="2600" dirty="0">
                <a:latin typeface="Trebuchet MS" panose="020B0603020202020204" pitchFamily="34" charset="0"/>
                <a:cs typeface="Calibri" panose="020F0502020204030204" pitchFamily="34" charset="0"/>
              </a:rPr>
              <a:t>Identify an appropriate pathway;</a:t>
            </a:r>
          </a:p>
          <a:p>
            <a:pPr lvl="1"/>
            <a:r>
              <a:rPr lang="en-US" sz="2600" dirty="0">
                <a:latin typeface="Trebuchet MS" panose="020B0603020202020204" pitchFamily="34" charset="0"/>
                <a:cs typeface="Calibri" panose="020F0502020204030204" pitchFamily="34" charset="0"/>
              </a:rPr>
              <a:t>Documentation of the services that will be provided to the participant including, but not limited to the fourteen (14) required WIOA Title IB Youth Elements;</a:t>
            </a:r>
          </a:p>
          <a:p>
            <a:pPr lvl="1"/>
            <a:r>
              <a:rPr lang="en-US" sz="2600" dirty="0">
                <a:latin typeface="Trebuchet MS" panose="020B0603020202020204" pitchFamily="34" charset="0"/>
                <a:cs typeface="Calibri" panose="020F0502020204030204" pitchFamily="34" charset="0"/>
              </a:rPr>
              <a:t>A summary of action steps to eliminate or minimize any barriers including referrals to partner agencies for assistance with childcare, transportation, counseling, etc.;</a:t>
            </a:r>
          </a:p>
          <a:p>
            <a:pPr lvl="1"/>
            <a:r>
              <a:rPr lang="en-US" sz="2600" dirty="0">
                <a:latin typeface="Trebuchet MS" panose="020B0603020202020204" pitchFamily="34" charset="0"/>
                <a:cs typeface="Calibri" panose="020F0502020204030204" pitchFamily="34" charset="0"/>
              </a:rPr>
              <a:t>The direct link to one or more of the WIOA Title IB performance indicators; and</a:t>
            </a:r>
          </a:p>
          <a:p>
            <a:pPr lvl="1"/>
            <a:r>
              <a:rPr lang="en-US" sz="2600" dirty="0">
                <a:latin typeface="Trebuchet MS" panose="020B0603020202020204" pitchFamily="34" charset="0"/>
                <a:cs typeface="Calibri" panose="020F0502020204030204" pitchFamily="34" charset="0"/>
              </a:rPr>
              <a:t>The method for tracking progress and identifying next steps including, but not limited to follow-up on open goals, objectives, and services.   </a:t>
            </a:r>
            <a:endParaRPr lang="en-US" sz="2800" dirty="0">
              <a:latin typeface="Trebuchet MS" panose="020B0603020202020204" pitchFamily="34" charset="0"/>
              <a:cs typeface="Calibri" panose="020F0502020204030204" pitchFamily="34" charset="0"/>
            </a:endParaRPr>
          </a:p>
          <a:p>
            <a:pPr marL="0" indent="0">
              <a:buNone/>
            </a:pPr>
            <a:r>
              <a:rPr lang="en-US" sz="2800" dirty="0">
                <a:latin typeface="Trebuchet MS" panose="020B0603020202020204" pitchFamily="34" charset="0"/>
                <a:cs typeface="Calibri" panose="020F0502020204030204" pitchFamily="34" charset="0"/>
              </a:rPr>
              <a:t> </a:t>
            </a:r>
            <a:endParaRPr lang="en-US" dirty="0"/>
          </a:p>
        </p:txBody>
      </p:sp>
      <p:sp>
        <p:nvSpPr>
          <p:cNvPr id="3" name="Text Placeholder 2">
            <a:extLst>
              <a:ext uri="{FF2B5EF4-FFF2-40B4-BE49-F238E27FC236}">
                <a16:creationId xmlns:a16="http://schemas.microsoft.com/office/drawing/2014/main" id="{04EA55B3-ED37-4EC5-955A-2424C3D469E4}"/>
              </a:ext>
            </a:extLst>
          </p:cNvPr>
          <p:cNvSpPr>
            <a:spLocks noGrp="1"/>
          </p:cNvSpPr>
          <p:nvPr>
            <p:ph type="body" sz="quarter" idx="13"/>
          </p:nvPr>
        </p:nvSpPr>
        <p:spPr/>
        <p:txBody>
          <a:bodyPr>
            <a:noAutofit/>
          </a:bodyPr>
          <a:lstStyle/>
          <a:p>
            <a:r>
              <a:rPr lang="en-US" sz="4000" dirty="0">
                <a:latin typeface="Trebuchet MS" panose="020B0603020202020204" pitchFamily="34" charset="0"/>
              </a:rPr>
              <a:t>Individual Service Strategy</a:t>
            </a:r>
          </a:p>
        </p:txBody>
      </p:sp>
    </p:spTree>
    <p:extLst>
      <p:ext uri="{BB962C8B-B14F-4D97-AF65-F5344CB8AC3E}">
        <p14:creationId xmlns:p14="http://schemas.microsoft.com/office/powerpoint/2010/main" val="17491142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0493E11-66E3-4BAC-9EF8-C27EDE145665}"/>
              </a:ext>
            </a:extLst>
          </p:cNvPr>
          <p:cNvSpPr>
            <a:spLocks noGrp="1"/>
          </p:cNvSpPr>
          <p:nvPr>
            <p:ph type="body" sz="quarter" idx="13"/>
          </p:nvPr>
        </p:nvSpPr>
        <p:spPr/>
        <p:txBody>
          <a:bodyPr>
            <a:noAutofit/>
          </a:bodyPr>
          <a:lstStyle/>
          <a:p>
            <a:r>
              <a:rPr lang="en-US" sz="3700" dirty="0">
                <a:latin typeface="Trebuchet MS" panose="020B0603020202020204" pitchFamily="34" charset="0"/>
              </a:rPr>
              <a:t>Acceptable Types of Contact Include: </a:t>
            </a:r>
          </a:p>
        </p:txBody>
      </p:sp>
      <p:graphicFrame>
        <p:nvGraphicFramePr>
          <p:cNvPr id="7" name="Content Placeholder 6">
            <a:extLst>
              <a:ext uri="{FF2B5EF4-FFF2-40B4-BE49-F238E27FC236}">
                <a16:creationId xmlns:a16="http://schemas.microsoft.com/office/drawing/2014/main" id="{419E3F69-E3B6-4BF1-B6F7-DA010D60347B}"/>
              </a:ext>
            </a:extLst>
          </p:cNvPr>
          <p:cNvGraphicFramePr>
            <a:graphicFrameLocks noGrp="1"/>
          </p:cNvGraphicFramePr>
          <p:nvPr>
            <p:ph idx="1"/>
            <p:extLst>
              <p:ext uri="{D42A27DB-BD31-4B8C-83A1-F6EECF244321}">
                <p14:modId xmlns:p14="http://schemas.microsoft.com/office/powerpoint/2010/main" val="1328958047"/>
              </p:ext>
            </p:extLst>
          </p:nvPr>
        </p:nvGraphicFramePr>
        <p:xfrm>
          <a:off x="838200" y="2117725"/>
          <a:ext cx="10515600" cy="4059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98016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57439C-EAD3-4419-87FA-4BA53BAB7951}"/>
              </a:ext>
            </a:extLst>
          </p:cNvPr>
          <p:cNvSpPr>
            <a:spLocks noGrp="1"/>
          </p:cNvSpPr>
          <p:nvPr>
            <p:ph type="body" sz="quarter" idx="13"/>
          </p:nvPr>
        </p:nvSpPr>
        <p:spPr/>
        <p:txBody>
          <a:bodyPr>
            <a:normAutofit fontScale="77500" lnSpcReduction="20000"/>
          </a:bodyPr>
          <a:lstStyle/>
          <a:p>
            <a:r>
              <a:rPr lang="en-US" dirty="0">
                <a:latin typeface="Trebuchet MS" panose="020B0603020202020204" pitchFamily="34" charset="0"/>
              </a:rPr>
              <a:t>Adding Case Notes from Assessment Screen  </a:t>
            </a:r>
          </a:p>
        </p:txBody>
      </p:sp>
      <p:pic>
        <p:nvPicPr>
          <p:cNvPr id="6" name="Content Placeholder 5">
            <a:extLst>
              <a:ext uri="{FF2B5EF4-FFF2-40B4-BE49-F238E27FC236}">
                <a16:creationId xmlns:a16="http://schemas.microsoft.com/office/drawing/2014/main" id="{74D4E1A3-6487-4BFD-BFDA-01DBD3117A76}"/>
              </a:ext>
            </a:extLst>
          </p:cNvPr>
          <p:cNvPicPr>
            <a:picLocks noGrp="1" noChangeAspect="1"/>
          </p:cNvPicPr>
          <p:nvPr>
            <p:ph idx="1"/>
          </p:nvPr>
        </p:nvPicPr>
        <p:blipFill>
          <a:blip r:embed="rId2"/>
          <a:stretch>
            <a:fillRect/>
          </a:stretch>
        </p:blipFill>
        <p:spPr>
          <a:xfrm>
            <a:off x="2495632" y="1988820"/>
            <a:ext cx="7654208" cy="4652009"/>
          </a:xfrm>
        </p:spPr>
      </p:pic>
      <p:sp>
        <p:nvSpPr>
          <p:cNvPr id="10" name="Left Arrow 4">
            <a:extLst>
              <a:ext uri="{FF2B5EF4-FFF2-40B4-BE49-F238E27FC236}">
                <a16:creationId xmlns:a16="http://schemas.microsoft.com/office/drawing/2014/main" id="{6B49D094-E419-4364-822C-C4A00A9E6036}"/>
              </a:ext>
            </a:extLst>
          </p:cNvPr>
          <p:cNvSpPr/>
          <p:nvPr/>
        </p:nvSpPr>
        <p:spPr>
          <a:xfrm rot="10800000" flipV="1">
            <a:off x="2004060" y="3719984"/>
            <a:ext cx="717804" cy="15239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878516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3B95A9-3E3E-4C99-A30B-66510BA9C8D4}"/>
              </a:ext>
            </a:extLst>
          </p:cNvPr>
          <p:cNvSpPr>
            <a:spLocks noGrp="1"/>
          </p:cNvSpPr>
          <p:nvPr>
            <p:ph type="body" sz="quarter" idx="13"/>
          </p:nvPr>
        </p:nvSpPr>
        <p:spPr/>
        <p:txBody>
          <a:bodyPr>
            <a:noAutofit/>
          </a:bodyPr>
          <a:lstStyle/>
          <a:p>
            <a:r>
              <a:rPr lang="en-US" sz="4000" dirty="0">
                <a:latin typeface="Trebuchet MS" panose="020B0603020202020204" pitchFamily="34" charset="0"/>
              </a:rPr>
              <a:t>Add Case Notes: </a:t>
            </a:r>
          </a:p>
        </p:txBody>
      </p:sp>
      <p:pic>
        <p:nvPicPr>
          <p:cNvPr id="6" name="Content Placeholder 5">
            <a:extLst>
              <a:ext uri="{FF2B5EF4-FFF2-40B4-BE49-F238E27FC236}">
                <a16:creationId xmlns:a16="http://schemas.microsoft.com/office/drawing/2014/main" id="{B886F334-626E-4D40-B84F-2DBE3318776F}"/>
              </a:ext>
            </a:extLst>
          </p:cNvPr>
          <p:cNvPicPr>
            <a:picLocks noGrp="1" noChangeAspect="1"/>
          </p:cNvPicPr>
          <p:nvPr>
            <p:ph idx="1"/>
          </p:nvPr>
        </p:nvPicPr>
        <p:blipFill>
          <a:blip r:embed="rId2"/>
          <a:stretch>
            <a:fillRect/>
          </a:stretch>
        </p:blipFill>
        <p:spPr>
          <a:xfrm>
            <a:off x="2961837" y="2011680"/>
            <a:ext cx="6268325" cy="4309110"/>
          </a:xfrm>
        </p:spPr>
      </p:pic>
      <p:sp>
        <p:nvSpPr>
          <p:cNvPr id="10" name="Left Arrow 4">
            <a:extLst>
              <a:ext uri="{FF2B5EF4-FFF2-40B4-BE49-F238E27FC236}">
                <a16:creationId xmlns:a16="http://schemas.microsoft.com/office/drawing/2014/main" id="{5B22E205-6B86-4C69-BE23-FB77062F4F0D}"/>
              </a:ext>
            </a:extLst>
          </p:cNvPr>
          <p:cNvSpPr/>
          <p:nvPr/>
        </p:nvSpPr>
        <p:spPr>
          <a:xfrm rot="10800000" flipV="1">
            <a:off x="3697837" y="5130077"/>
            <a:ext cx="717804" cy="2909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71105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ED0A27-C3B4-4FCE-B299-E4BD52746AC8}"/>
              </a:ext>
            </a:extLst>
          </p:cNvPr>
          <p:cNvSpPr>
            <a:spLocks noGrp="1"/>
          </p:cNvSpPr>
          <p:nvPr>
            <p:ph idx="1"/>
          </p:nvPr>
        </p:nvSpPr>
        <p:spPr/>
        <p:txBody>
          <a:bodyPr>
            <a:normAutofit lnSpcReduction="10000"/>
          </a:bodyPr>
          <a:lstStyle/>
          <a:p>
            <a:r>
              <a:rPr lang="en-US" sz="2800" dirty="0">
                <a:latin typeface="Trebuchet MS" panose="020B0603020202020204" pitchFamily="34" charset="0"/>
              </a:rPr>
              <a:t>The application was dropped off on 3/1/2023, but due to the client’s schedule, the assessment could not be completed on that date. So, the application is being updated to an application date of 3/6/2023, as that was the date of the Youth Assessment.</a:t>
            </a:r>
          </a:p>
          <a:p>
            <a:r>
              <a:rPr lang="en-US" sz="2800" dirty="0">
                <a:latin typeface="Trebuchet MS" panose="020B0603020202020204" pitchFamily="34" charset="0"/>
              </a:rPr>
              <a:t>This client should meet both WIOA Adult with the Priority of WIOA Low-Income priority as well as WIOA Basic Skills Deficient; and this client does also meet WIOA Out-of-School Youth criteria due to being at or below the age of 24, not attending school, and has the barrier of “Aged Out of Foster Care”.    </a:t>
            </a:r>
          </a:p>
          <a:p>
            <a:endParaRPr lang="en-US" sz="2800" dirty="0">
              <a:latin typeface="Trebuchet MS" panose="020B0603020202020204" pitchFamily="34" charset="0"/>
            </a:endParaRPr>
          </a:p>
        </p:txBody>
      </p:sp>
      <p:sp>
        <p:nvSpPr>
          <p:cNvPr id="3" name="Text Placeholder 2">
            <a:extLst>
              <a:ext uri="{FF2B5EF4-FFF2-40B4-BE49-F238E27FC236}">
                <a16:creationId xmlns:a16="http://schemas.microsoft.com/office/drawing/2014/main" id="{26C78BFB-916C-4080-B3A0-25D6C0B07638}"/>
              </a:ext>
            </a:extLst>
          </p:cNvPr>
          <p:cNvSpPr>
            <a:spLocks noGrp="1"/>
          </p:cNvSpPr>
          <p:nvPr>
            <p:ph type="body" sz="quarter" idx="13"/>
          </p:nvPr>
        </p:nvSpPr>
        <p:spPr/>
        <p:txBody>
          <a:bodyPr>
            <a:noAutofit/>
          </a:bodyPr>
          <a:lstStyle/>
          <a:p>
            <a:r>
              <a:rPr lang="en-US" sz="4000" dirty="0">
                <a:latin typeface="Trebuchet MS" panose="020B0603020202020204" pitchFamily="34" charset="0"/>
              </a:rPr>
              <a:t>WIOA Eligibility Determination </a:t>
            </a:r>
          </a:p>
        </p:txBody>
      </p:sp>
    </p:spTree>
    <p:extLst>
      <p:ext uri="{BB962C8B-B14F-4D97-AF65-F5344CB8AC3E}">
        <p14:creationId xmlns:p14="http://schemas.microsoft.com/office/powerpoint/2010/main" val="22169606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C62FEF-54FE-4ACA-A28E-467887B4EE09}"/>
              </a:ext>
            </a:extLst>
          </p:cNvPr>
          <p:cNvSpPr>
            <a:spLocks noGrp="1"/>
          </p:cNvSpPr>
          <p:nvPr>
            <p:ph idx="1"/>
          </p:nvPr>
        </p:nvSpPr>
        <p:spPr/>
        <p:txBody>
          <a:bodyPr/>
          <a:lstStyle/>
          <a:p>
            <a:pPr marL="0" indent="0">
              <a:buNone/>
            </a:pPr>
            <a:r>
              <a:rPr lang="en-US" dirty="0">
                <a:latin typeface="Trebuchet MS" panose="020B0603020202020204" pitchFamily="34" charset="0"/>
              </a:rPr>
              <a:t>As mentioned in the previous slide, updating the application date to 3/6/2023:</a:t>
            </a:r>
          </a:p>
        </p:txBody>
      </p:sp>
      <p:sp>
        <p:nvSpPr>
          <p:cNvPr id="3" name="Text Placeholder 2">
            <a:extLst>
              <a:ext uri="{FF2B5EF4-FFF2-40B4-BE49-F238E27FC236}">
                <a16:creationId xmlns:a16="http://schemas.microsoft.com/office/drawing/2014/main" id="{B9CD17C8-5889-4631-A4DF-9D06DD259E5C}"/>
              </a:ext>
            </a:extLst>
          </p:cNvPr>
          <p:cNvSpPr>
            <a:spLocks noGrp="1"/>
          </p:cNvSpPr>
          <p:nvPr>
            <p:ph type="body" sz="quarter" idx="13"/>
          </p:nvPr>
        </p:nvSpPr>
        <p:spPr/>
        <p:txBody>
          <a:bodyPr>
            <a:noAutofit/>
          </a:bodyPr>
          <a:lstStyle/>
          <a:p>
            <a:r>
              <a:rPr lang="en-US" sz="4000" dirty="0">
                <a:latin typeface="Trebuchet MS" panose="020B0603020202020204" pitchFamily="34" charset="0"/>
              </a:rPr>
              <a:t>WIOA Eligibility Determination </a:t>
            </a:r>
          </a:p>
        </p:txBody>
      </p:sp>
      <p:pic>
        <p:nvPicPr>
          <p:cNvPr id="5" name="Picture 4">
            <a:extLst>
              <a:ext uri="{FF2B5EF4-FFF2-40B4-BE49-F238E27FC236}">
                <a16:creationId xmlns:a16="http://schemas.microsoft.com/office/drawing/2014/main" id="{FFC96A1D-15B5-4C3D-97BD-972B0FB6E89B}"/>
              </a:ext>
            </a:extLst>
          </p:cNvPr>
          <p:cNvPicPr>
            <a:picLocks noChangeAspect="1"/>
          </p:cNvPicPr>
          <p:nvPr/>
        </p:nvPicPr>
        <p:blipFill>
          <a:blip r:embed="rId2"/>
          <a:stretch>
            <a:fillRect/>
          </a:stretch>
        </p:blipFill>
        <p:spPr>
          <a:xfrm>
            <a:off x="2275942" y="2880853"/>
            <a:ext cx="7640116" cy="3296110"/>
          </a:xfrm>
          <a:prstGeom prst="rect">
            <a:avLst/>
          </a:prstGeom>
        </p:spPr>
      </p:pic>
    </p:spTree>
    <p:extLst>
      <p:ext uri="{BB962C8B-B14F-4D97-AF65-F5344CB8AC3E}">
        <p14:creationId xmlns:p14="http://schemas.microsoft.com/office/powerpoint/2010/main" val="35714907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8A60E8-BACF-4BAA-A72D-0126314286A6}"/>
              </a:ext>
            </a:extLst>
          </p:cNvPr>
          <p:cNvSpPr>
            <a:spLocks noGrp="1"/>
          </p:cNvSpPr>
          <p:nvPr>
            <p:ph idx="1"/>
          </p:nvPr>
        </p:nvSpPr>
        <p:spPr>
          <a:xfrm>
            <a:off x="838200" y="2398425"/>
            <a:ext cx="3344056" cy="3778537"/>
          </a:xfrm>
        </p:spPr>
        <p:txBody>
          <a:bodyPr/>
          <a:lstStyle/>
          <a:p>
            <a:pPr marL="0" indent="0">
              <a:buNone/>
            </a:pPr>
            <a:r>
              <a:rPr lang="en-US" dirty="0">
                <a:latin typeface="Trebuchet MS" panose="020B0603020202020204" pitchFamily="34" charset="0"/>
              </a:rPr>
              <a:t>As shown in the adjacent screen print, the client has been determined eligible for multiple WIOA Adult Priorities as well as WIOA Out-of-School Youth: </a:t>
            </a:r>
          </a:p>
        </p:txBody>
      </p:sp>
      <p:sp>
        <p:nvSpPr>
          <p:cNvPr id="3" name="Text Placeholder 2">
            <a:extLst>
              <a:ext uri="{FF2B5EF4-FFF2-40B4-BE49-F238E27FC236}">
                <a16:creationId xmlns:a16="http://schemas.microsoft.com/office/drawing/2014/main" id="{8FCBDC4B-CD66-469B-A013-A35EB0FE9814}"/>
              </a:ext>
            </a:extLst>
          </p:cNvPr>
          <p:cNvSpPr>
            <a:spLocks noGrp="1"/>
          </p:cNvSpPr>
          <p:nvPr>
            <p:ph type="body" sz="quarter" idx="13"/>
          </p:nvPr>
        </p:nvSpPr>
        <p:spPr/>
        <p:txBody>
          <a:bodyPr>
            <a:noAutofit/>
          </a:bodyPr>
          <a:lstStyle/>
          <a:p>
            <a:r>
              <a:rPr lang="en-US" sz="4000" dirty="0">
                <a:latin typeface="Trebuchet MS" panose="020B0603020202020204" pitchFamily="34" charset="0"/>
              </a:rPr>
              <a:t>WIOA Eligibility Determination </a:t>
            </a:r>
          </a:p>
        </p:txBody>
      </p:sp>
      <p:pic>
        <p:nvPicPr>
          <p:cNvPr id="11" name="Picture 10">
            <a:extLst>
              <a:ext uri="{FF2B5EF4-FFF2-40B4-BE49-F238E27FC236}">
                <a16:creationId xmlns:a16="http://schemas.microsoft.com/office/drawing/2014/main" id="{3641D399-1280-4434-B590-2B2D4F5E7C11}"/>
              </a:ext>
            </a:extLst>
          </p:cNvPr>
          <p:cNvPicPr>
            <a:picLocks noChangeAspect="1"/>
          </p:cNvPicPr>
          <p:nvPr/>
        </p:nvPicPr>
        <p:blipFill>
          <a:blip r:embed="rId2"/>
          <a:stretch>
            <a:fillRect/>
          </a:stretch>
        </p:blipFill>
        <p:spPr>
          <a:xfrm>
            <a:off x="5126636" y="1460135"/>
            <a:ext cx="6655536" cy="5013690"/>
          </a:xfrm>
          <a:prstGeom prst="rect">
            <a:avLst/>
          </a:prstGeom>
        </p:spPr>
      </p:pic>
    </p:spTree>
    <p:extLst>
      <p:ext uri="{BB962C8B-B14F-4D97-AF65-F5344CB8AC3E}">
        <p14:creationId xmlns:p14="http://schemas.microsoft.com/office/powerpoint/2010/main" val="24412542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B489CA-288E-4539-82E0-FA6C13D850F3}"/>
              </a:ext>
            </a:extLst>
          </p:cNvPr>
          <p:cNvSpPr>
            <a:spLocks noGrp="1"/>
          </p:cNvSpPr>
          <p:nvPr>
            <p:ph idx="1"/>
          </p:nvPr>
        </p:nvSpPr>
        <p:spPr>
          <a:xfrm>
            <a:off x="838200" y="2118167"/>
            <a:ext cx="3568908" cy="4058796"/>
          </a:xfrm>
        </p:spPr>
        <p:txBody>
          <a:bodyPr/>
          <a:lstStyle/>
          <a:p>
            <a:r>
              <a:rPr lang="en-US" dirty="0">
                <a:latin typeface="Trebuchet MS" panose="020B0603020202020204" pitchFamily="34" charset="0"/>
              </a:rPr>
              <a:t>At this time, this client is most suitable for the WIOA Youth title, so that is the WIOA program we will first demonstrate:</a:t>
            </a:r>
          </a:p>
          <a:p>
            <a:r>
              <a:rPr lang="en-US" dirty="0">
                <a:latin typeface="Trebuchet MS" panose="020B0603020202020204" pitchFamily="34" charset="0"/>
              </a:rPr>
              <a:t>The adjacent screen demonstrates the documentation needed to certify this client under OSY.</a:t>
            </a:r>
          </a:p>
        </p:txBody>
      </p:sp>
      <p:sp>
        <p:nvSpPr>
          <p:cNvPr id="3" name="Text Placeholder 2">
            <a:extLst>
              <a:ext uri="{FF2B5EF4-FFF2-40B4-BE49-F238E27FC236}">
                <a16:creationId xmlns:a16="http://schemas.microsoft.com/office/drawing/2014/main" id="{DB2BAEBE-6EFF-46D6-9DF7-09C644C63B38}"/>
              </a:ext>
            </a:extLst>
          </p:cNvPr>
          <p:cNvSpPr>
            <a:spLocks noGrp="1"/>
          </p:cNvSpPr>
          <p:nvPr>
            <p:ph type="body" sz="quarter" idx="13"/>
          </p:nvPr>
        </p:nvSpPr>
        <p:spPr/>
        <p:txBody>
          <a:bodyPr>
            <a:noAutofit/>
          </a:bodyPr>
          <a:lstStyle/>
          <a:p>
            <a:r>
              <a:rPr lang="en-US" sz="4000" dirty="0">
                <a:latin typeface="Trebuchet MS" panose="020B0603020202020204" pitchFamily="34" charset="0"/>
              </a:rPr>
              <a:t>WIOA Youth Eligibility Certification</a:t>
            </a:r>
          </a:p>
        </p:txBody>
      </p:sp>
      <p:pic>
        <p:nvPicPr>
          <p:cNvPr id="5" name="Picture 4">
            <a:extLst>
              <a:ext uri="{FF2B5EF4-FFF2-40B4-BE49-F238E27FC236}">
                <a16:creationId xmlns:a16="http://schemas.microsoft.com/office/drawing/2014/main" id="{24264FB2-E078-4F18-9C33-8B376E9D0405}"/>
              </a:ext>
            </a:extLst>
          </p:cNvPr>
          <p:cNvPicPr>
            <a:picLocks noChangeAspect="1"/>
          </p:cNvPicPr>
          <p:nvPr/>
        </p:nvPicPr>
        <p:blipFill>
          <a:blip r:embed="rId2"/>
          <a:stretch>
            <a:fillRect/>
          </a:stretch>
        </p:blipFill>
        <p:spPr>
          <a:xfrm>
            <a:off x="5156616" y="1693889"/>
            <a:ext cx="6371231" cy="4779936"/>
          </a:xfrm>
          <a:prstGeom prst="rect">
            <a:avLst/>
          </a:prstGeom>
        </p:spPr>
      </p:pic>
    </p:spTree>
    <p:extLst>
      <p:ext uri="{BB962C8B-B14F-4D97-AF65-F5344CB8AC3E}">
        <p14:creationId xmlns:p14="http://schemas.microsoft.com/office/powerpoint/2010/main" val="8559892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D21E2BB-23FC-4204-9256-7464D845C475}"/>
              </a:ext>
            </a:extLst>
          </p:cNvPr>
          <p:cNvPicPr>
            <a:picLocks noGrp="1" noChangeAspect="1"/>
          </p:cNvPicPr>
          <p:nvPr>
            <p:ph idx="1"/>
          </p:nvPr>
        </p:nvPicPr>
        <p:blipFill>
          <a:blip r:embed="rId2"/>
          <a:stretch>
            <a:fillRect/>
          </a:stretch>
        </p:blipFill>
        <p:spPr>
          <a:xfrm>
            <a:off x="2616031" y="2117725"/>
            <a:ext cx="6959937" cy="4208124"/>
          </a:xfrm>
        </p:spPr>
      </p:pic>
      <p:sp>
        <p:nvSpPr>
          <p:cNvPr id="3" name="Text Placeholder 2">
            <a:extLst>
              <a:ext uri="{FF2B5EF4-FFF2-40B4-BE49-F238E27FC236}">
                <a16:creationId xmlns:a16="http://schemas.microsoft.com/office/drawing/2014/main" id="{D7579ED8-3BDE-4F39-B845-BBB908165C53}"/>
              </a:ext>
            </a:extLst>
          </p:cNvPr>
          <p:cNvSpPr>
            <a:spLocks noGrp="1"/>
          </p:cNvSpPr>
          <p:nvPr>
            <p:ph type="body" sz="quarter" idx="13"/>
          </p:nvPr>
        </p:nvSpPr>
        <p:spPr/>
        <p:txBody>
          <a:bodyPr>
            <a:noAutofit/>
          </a:bodyPr>
          <a:lstStyle/>
          <a:p>
            <a:r>
              <a:rPr lang="en-US" sz="4000" dirty="0">
                <a:latin typeface="Trebuchet MS" panose="020B0603020202020204" pitchFamily="34" charset="0"/>
              </a:rPr>
              <a:t>WIOA Youth Eligibility Certification</a:t>
            </a:r>
          </a:p>
        </p:txBody>
      </p:sp>
      <p:sp>
        <p:nvSpPr>
          <p:cNvPr id="4" name="Left Arrow 4">
            <a:extLst>
              <a:ext uri="{FF2B5EF4-FFF2-40B4-BE49-F238E27FC236}">
                <a16:creationId xmlns:a16="http://schemas.microsoft.com/office/drawing/2014/main" id="{85C79389-4ECD-46F4-8B61-E054EDB4694C}"/>
              </a:ext>
            </a:extLst>
          </p:cNvPr>
          <p:cNvSpPr/>
          <p:nvPr/>
        </p:nvSpPr>
        <p:spPr>
          <a:xfrm rot="12520636" flipV="1">
            <a:off x="3697838" y="3095537"/>
            <a:ext cx="717804" cy="2909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2313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4BFCE9-0058-4E24-AC2B-AACB1380DCD8}"/>
              </a:ext>
            </a:extLst>
          </p:cNvPr>
          <p:cNvSpPr>
            <a:spLocks noGrp="1"/>
          </p:cNvSpPr>
          <p:nvPr>
            <p:ph idx="1"/>
          </p:nvPr>
        </p:nvSpPr>
        <p:spPr>
          <a:xfrm>
            <a:off x="494675" y="2118167"/>
            <a:ext cx="11257613" cy="4058796"/>
          </a:xfrm>
        </p:spPr>
        <p:txBody>
          <a:bodyPr/>
          <a:lstStyle/>
          <a:p>
            <a:pPr marL="0" indent="0">
              <a:buNone/>
            </a:pPr>
            <a:r>
              <a:rPr lang="en-US" dirty="0">
                <a:latin typeface="Trebuchet MS" panose="020B0603020202020204" pitchFamily="34" charset="0"/>
              </a:rPr>
              <a:t>Must change the certification statement from “No” to “Yes” and then record the certification date, which in the case of this client of 3/6/2023:     </a:t>
            </a:r>
          </a:p>
        </p:txBody>
      </p:sp>
      <p:sp>
        <p:nvSpPr>
          <p:cNvPr id="3" name="Text Placeholder 2">
            <a:extLst>
              <a:ext uri="{FF2B5EF4-FFF2-40B4-BE49-F238E27FC236}">
                <a16:creationId xmlns:a16="http://schemas.microsoft.com/office/drawing/2014/main" id="{AAAB0D44-451E-4326-9EB2-6B7599CEADD3}"/>
              </a:ext>
            </a:extLst>
          </p:cNvPr>
          <p:cNvSpPr>
            <a:spLocks noGrp="1"/>
          </p:cNvSpPr>
          <p:nvPr>
            <p:ph type="body" sz="quarter" idx="13"/>
          </p:nvPr>
        </p:nvSpPr>
        <p:spPr/>
        <p:txBody>
          <a:bodyPr>
            <a:noAutofit/>
          </a:bodyPr>
          <a:lstStyle/>
          <a:p>
            <a:r>
              <a:rPr lang="en-US" sz="4000" dirty="0">
                <a:latin typeface="Trebuchet MS" panose="020B0603020202020204" pitchFamily="34" charset="0"/>
              </a:rPr>
              <a:t>WIOA Youth Eligibility Certification </a:t>
            </a:r>
          </a:p>
        </p:txBody>
      </p:sp>
      <p:pic>
        <p:nvPicPr>
          <p:cNvPr id="5" name="Picture 4">
            <a:extLst>
              <a:ext uri="{FF2B5EF4-FFF2-40B4-BE49-F238E27FC236}">
                <a16:creationId xmlns:a16="http://schemas.microsoft.com/office/drawing/2014/main" id="{6731F413-34B8-45D3-A06C-A1E56ACFC561}"/>
              </a:ext>
            </a:extLst>
          </p:cNvPr>
          <p:cNvPicPr>
            <a:picLocks noChangeAspect="1"/>
          </p:cNvPicPr>
          <p:nvPr/>
        </p:nvPicPr>
        <p:blipFill>
          <a:blip r:embed="rId2"/>
          <a:stretch>
            <a:fillRect/>
          </a:stretch>
        </p:blipFill>
        <p:spPr>
          <a:xfrm>
            <a:off x="2734564" y="2891790"/>
            <a:ext cx="7059010" cy="3285173"/>
          </a:xfrm>
          <a:prstGeom prst="rect">
            <a:avLst/>
          </a:prstGeom>
        </p:spPr>
      </p:pic>
      <p:sp>
        <p:nvSpPr>
          <p:cNvPr id="6" name="Left Arrow 4">
            <a:extLst>
              <a:ext uri="{FF2B5EF4-FFF2-40B4-BE49-F238E27FC236}">
                <a16:creationId xmlns:a16="http://schemas.microsoft.com/office/drawing/2014/main" id="{E02554C9-71F1-429E-AAA8-E288C582AAAC}"/>
              </a:ext>
            </a:extLst>
          </p:cNvPr>
          <p:cNvSpPr/>
          <p:nvPr/>
        </p:nvSpPr>
        <p:spPr>
          <a:xfrm rot="10800000" flipV="1">
            <a:off x="7745397" y="5789918"/>
            <a:ext cx="717804" cy="2909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53509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B11760-43AD-4831-AB25-B5AFC057A5A9}"/>
              </a:ext>
            </a:extLst>
          </p:cNvPr>
          <p:cNvSpPr>
            <a:spLocks noGrp="1"/>
          </p:cNvSpPr>
          <p:nvPr>
            <p:ph idx="1"/>
          </p:nvPr>
        </p:nvSpPr>
        <p:spPr>
          <a:xfrm>
            <a:off x="838200" y="1963711"/>
            <a:ext cx="10515600" cy="4213252"/>
          </a:xfrm>
        </p:spPr>
        <p:txBody>
          <a:bodyPr/>
          <a:lstStyle/>
          <a:p>
            <a:pPr marL="0" indent="0">
              <a:buNone/>
            </a:pPr>
            <a:r>
              <a:rPr lang="en-US" dirty="0">
                <a:latin typeface="Trebuchet MS" panose="020B0603020202020204" pitchFamily="34" charset="0"/>
              </a:rPr>
              <a:t>Once the IWDS record has been certified as eligible, the record transitions to “Applicant” status. An Applicant is a record that has had eligibility certified but has not been enrolled in an enrolling activity: </a:t>
            </a:r>
          </a:p>
        </p:txBody>
      </p:sp>
      <p:sp>
        <p:nvSpPr>
          <p:cNvPr id="3" name="Text Placeholder 2">
            <a:extLst>
              <a:ext uri="{FF2B5EF4-FFF2-40B4-BE49-F238E27FC236}">
                <a16:creationId xmlns:a16="http://schemas.microsoft.com/office/drawing/2014/main" id="{C8C68A11-AF85-4481-A00C-2B336F7A5D67}"/>
              </a:ext>
            </a:extLst>
          </p:cNvPr>
          <p:cNvSpPr>
            <a:spLocks noGrp="1"/>
          </p:cNvSpPr>
          <p:nvPr>
            <p:ph type="body" sz="quarter" idx="13"/>
          </p:nvPr>
        </p:nvSpPr>
        <p:spPr/>
        <p:txBody>
          <a:bodyPr>
            <a:noAutofit/>
          </a:bodyPr>
          <a:lstStyle/>
          <a:p>
            <a:r>
              <a:rPr lang="en-US" sz="4000" dirty="0">
                <a:latin typeface="Trebuchet MS" panose="020B0603020202020204" pitchFamily="34" charset="0"/>
              </a:rPr>
              <a:t>WIOA Youth Eligibility Certification</a:t>
            </a:r>
          </a:p>
        </p:txBody>
      </p:sp>
      <p:pic>
        <p:nvPicPr>
          <p:cNvPr id="5" name="Picture 4">
            <a:extLst>
              <a:ext uri="{FF2B5EF4-FFF2-40B4-BE49-F238E27FC236}">
                <a16:creationId xmlns:a16="http://schemas.microsoft.com/office/drawing/2014/main" id="{10BF92A3-3EAE-4237-93F1-7CEA570C7386}"/>
              </a:ext>
            </a:extLst>
          </p:cNvPr>
          <p:cNvPicPr>
            <a:picLocks noChangeAspect="1"/>
          </p:cNvPicPr>
          <p:nvPr/>
        </p:nvPicPr>
        <p:blipFill>
          <a:blip r:embed="rId2"/>
          <a:stretch>
            <a:fillRect/>
          </a:stretch>
        </p:blipFill>
        <p:spPr>
          <a:xfrm>
            <a:off x="2271178" y="3028950"/>
            <a:ext cx="7649643" cy="3444875"/>
          </a:xfrm>
          <a:prstGeom prst="rect">
            <a:avLst/>
          </a:prstGeom>
        </p:spPr>
      </p:pic>
      <p:sp>
        <p:nvSpPr>
          <p:cNvPr id="7" name="Left Arrow 4">
            <a:extLst>
              <a:ext uri="{FF2B5EF4-FFF2-40B4-BE49-F238E27FC236}">
                <a16:creationId xmlns:a16="http://schemas.microsoft.com/office/drawing/2014/main" id="{1C1F4232-357D-434A-8DB9-485BDD831C21}"/>
              </a:ext>
            </a:extLst>
          </p:cNvPr>
          <p:cNvSpPr/>
          <p:nvPr/>
        </p:nvSpPr>
        <p:spPr>
          <a:xfrm rot="10800000" flipV="1">
            <a:off x="4415641" y="4141750"/>
            <a:ext cx="717804" cy="2909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 Arrow 4">
            <a:extLst>
              <a:ext uri="{FF2B5EF4-FFF2-40B4-BE49-F238E27FC236}">
                <a16:creationId xmlns:a16="http://schemas.microsoft.com/office/drawing/2014/main" id="{26D35264-8CA9-403D-A1BC-20FDFA4A83B1}"/>
              </a:ext>
            </a:extLst>
          </p:cNvPr>
          <p:cNvSpPr/>
          <p:nvPr/>
        </p:nvSpPr>
        <p:spPr>
          <a:xfrm rot="10800000" flipV="1">
            <a:off x="4414728" y="5885982"/>
            <a:ext cx="717804" cy="2909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378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1C7CCB-DF6E-4513-A197-EE6ACC04FD74}"/>
              </a:ext>
            </a:extLst>
          </p:cNvPr>
          <p:cNvSpPr>
            <a:spLocks noGrp="1"/>
          </p:cNvSpPr>
          <p:nvPr>
            <p:ph idx="1"/>
          </p:nvPr>
        </p:nvSpPr>
        <p:spPr/>
        <p:txBody>
          <a:bodyPr>
            <a:normAutofit lnSpcReduction="10000"/>
          </a:bodyPr>
          <a:lstStyle/>
          <a:p>
            <a:pPr>
              <a:buFont typeface="Arial" panose="020B0604020202020204" pitchFamily="34" charset="0"/>
              <a:buChar char="•"/>
            </a:pPr>
            <a:r>
              <a:rPr lang="en-US" dirty="0">
                <a:latin typeface="Calibri" panose="020F0502020204030204" pitchFamily="34" charset="0"/>
                <a:cs typeface="Calibri" panose="020F0502020204030204" pitchFamily="34" charset="0"/>
              </a:rPr>
              <a:t>Career Planning Policy 4.2 under section 4.2.6 paragraph 4.1.a.,b.,c. states that the following activities must be entered into IWDS before a Youth program element can be recorded.</a:t>
            </a:r>
          </a:p>
          <a:p>
            <a:pPr marL="0" indent="0">
              <a:buNone/>
            </a:pPr>
            <a:r>
              <a:rPr lang="en-US" dirty="0">
                <a:latin typeface="Calibri" panose="020F0502020204030204" pitchFamily="34" charset="0"/>
                <a:cs typeface="Calibri" panose="020F0502020204030204" pitchFamily="34" charset="0"/>
              </a:rPr>
              <a:t> </a:t>
            </a:r>
          </a:p>
          <a:p>
            <a:pPr lvl="1">
              <a:buFont typeface="Arial" panose="020B0604020202020204" pitchFamily="34" charset="0"/>
              <a:buChar char="•"/>
            </a:pPr>
            <a:r>
              <a:rPr lang="en-US" b="1" dirty="0">
                <a:latin typeface="Trebuchet MS" panose="020B0603020202020204" pitchFamily="34" charset="0"/>
                <a:cs typeface="Calibri" panose="020F0502020204030204" pitchFamily="34" charset="0"/>
              </a:rPr>
              <a:t>YOUTH – Comprehensive and Specialized Assessment</a:t>
            </a:r>
          </a:p>
          <a:p>
            <a:pPr lvl="1">
              <a:buFont typeface="Arial" panose="020B0604020202020204" pitchFamily="34" charset="0"/>
              <a:buChar char="•"/>
            </a:pPr>
            <a:r>
              <a:rPr lang="en-US" b="1" dirty="0">
                <a:latin typeface="Trebuchet MS" panose="020B0603020202020204" pitchFamily="34" charset="0"/>
                <a:cs typeface="Calibri" panose="020F0502020204030204" pitchFamily="34" charset="0"/>
              </a:rPr>
              <a:t>Development of an Individual Service Strategy (ISS)  </a:t>
            </a:r>
          </a:p>
          <a:p>
            <a:pPr lvl="1">
              <a:buFont typeface="Arial" panose="020B0604020202020204" pitchFamily="34" charset="0"/>
              <a:buChar char="•"/>
            </a:pPr>
            <a:r>
              <a:rPr lang="en-US" b="1" dirty="0">
                <a:latin typeface="Trebuchet MS" panose="020B0603020202020204" pitchFamily="34" charset="0"/>
                <a:cs typeface="Calibri" panose="020F0502020204030204" pitchFamily="34" charset="0"/>
              </a:rPr>
              <a:t>YOUTH Career Planning (Case Management) </a:t>
            </a:r>
          </a:p>
          <a:p>
            <a:pPr lvl="1">
              <a:buFont typeface="Arial" panose="020B0604020202020204" pitchFamily="34" charset="0"/>
              <a:buChar char="•"/>
            </a:pPr>
            <a:endParaRPr lang="en-US" b="1" dirty="0">
              <a:latin typeface="Trebuchet MS" panose="020B0603020202020204" pitchFamily="34" charset="0"/>
              <a:cs typeface="Calibri" panose="020F0502020204030204" pitchFamily="34" charset="0"/>
            </a:endParaRPr>
          </a:p>
          <a:p>
            <a:pPr>
              <a:buFont typeface="Arial" panose="020B0604020202020204" pitchFamily="34" charset="0"/>
              <a:buChar char="•"/>
            </a:pPr>
            <a:r>
              <a:rPr lang="en-US" dirty="0">
                <a:latin typeface="Calibri" panose="020F0502020204030204" pitchFamily="34" charset="0"/>
                <a:cs typeface="Calibri" panose="020F0502020204030204" pitchFamily="34" charset="0"/>
              </a:rPr>
              <a:t>No specific sequence or order is required.   </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Youth will not be a “Registrant” (Participant) until all three pre-enrolling activities and at least one of the 14 program elements is provided.  </a:t>
            </a:r>
          </a:p>
          <a:p>
            <a:endParaRPr lang="en-US" dirty="0"/>
          </a:p>
        </p:txBody>
      </p:sp>
      <p:sp>
        <p:nvSpPr>
          <p:cNvPr id="3" name="Text Placeholder 2">
            <a:extLst>
              <a:ext uri="{FF2B5EF4-FFF2-40B4-BE49-F238E27FC236}">
                <a16:creationId xmlns:a16="http://schemas.microsoft.com/office/drawing/2014/main" id="{C5CEF1CA-2277-45C2-9528-297A34892904}"/>
              </a:ext>
            </a:extLst>
          </p:cNvPr>
          <p:cNvSpPr>
            <a:spLocks noGrp="1"/>
          </p:cNvSpPr>
          <p:nvPr>
            <p:ph type="body" sz="quarter" idx="13"/>
          </p:nvPr>
        </p:nvSpPr>
        <p:spPr>
          <a:xfrm>
            <a:off x="334962" y="384047"/>
            <a:ext cx="9326880" cy="557784"/>
          </a:xfrm>
        </p:spPr>
        <p:txBody>
          <a:bodyPr>
            <a:noAutofit/>
          </a:bodyPr>
          <a:lstStyle/>
          <a:p>
            <a:r>
              <a:rPr lang="en-US" sz="4000" dirty="0">
                <a:latin typeface="Trebuchet MS" panose="020B0603020202020204" pitchFamily="34" charset="0"/>
              </a:rPr>
              <a:t>WIOA Youth Non-Enrolling Activities</a:t>
            </a:r>
          </a:p>
        </p:txBody>
      </p:sp>
    </p:spTree>
    <p:extLst>
      <p:ext uri="{BB962C8B-B14F-4D97-AF65-F5344CB8AC3E}">
        <p14:creationId xmlns:p14="http://schemas.microsoft.com/office/powerpoint/2010/main" val="39704208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2FE528-9556-4428-A4B5-9CD282B50DA3}"/>
              </a:ext>
            </a:extLst>
          </p:cNvPr>
          <p:cNvSpPr>
            <a:spLocks noGrp="1"/>
          </p:cNvSpPr>
          <p:nvPr>
            <p:ph idx="1"/>
          </p:nvPr>
        </p:nvSpPr>
        <p:spPr/>
        <p:txBody>
          <a:bodyPr/>
          <a:lstStyle/>
          <a:p>
            <a:pPr marL="0" indent="0">
              <a:buNone/>
            </a:pPr>
            <a:r>
              <a:rPr lang="en-US" sz="2800" dirty="0">
                <a:latin typeface="Trebuchet MS" panose="020B0603020202020204" pitchFamily="34" charset="0"/>
              </a:rPr>
              <a:t>After an application has been certified under the Youth title (either ISY or OSY), internal IWDS logic will require each new Youth to first have three non-enrolling Youth Activities recorded:</a:t>
            </a:r>
          </a:p>
          <a:p>
            <a:pPr marL="0" indent="0">
              <a:buNone/>
            </a:pPr>
            <a:endParaRPr lang="en-US" sz="2000" dirty="0">
              <a:latin typeface="Trebuchet MS" panose="020B0603020202020204" pitchFamily="34" charset="0"/>
            </a:endParaRPr>
          </a:p>
          <a:p>
            <a:pPr lvl="1"/>
            <a:r>
              <a:rPr lang="en-US" sz="2400" dirty="0">
                <a:latin typeface="Trebuchet MS" panose="020B0603020202020204" pitchFamily="34" charset="0"/>
              </a:rPr>
              <a:t>YOUTH Comprehensive and Specialized Assessments;</a:t>
            </a:r>
          </a:p>
          <a:p>
            <a:pPr lvl="1"/>
            <a:r>
              <a:rPr lang="en-US" sz="2400" dirty="0">
                <a:latin typeface="Trebuchet MS" panose="020B0603020202020204" pitchFamily="34" charset="0"/>
              </a:rPr>
              <a:t>Development of an Individual Service Strategy (ISS);</a:t>
            </a:r>
          </a:p>
          <a:p>
            <a:pPr lvl="1"/>
            <a:r>
              <a:rPr lang="en-US" sz="2400" dirty="0">
                <a:latin typeface="Trebuchet MS" panose="020B0603020202020204" pitchFamily="34" charset="0"/>
              </a:rPr>
              <a:t>YOUTH Career Planning (Case Management) </a:t>
            </a:r>
          </a:p>
        </p:txBody>
      </p:sp>
      <p:sp>
        <p:nvSpPr>
          <p:cNvPr id="3" name="Text Placeholder 2">
            <a:extLst>
              <a:ext uri="{FF2B5EF4-FFF2-40B4-BE49-F238E27FC236}">
                <a16:creationId xmlns:a16="http://schemas.microsoft.com/office/drawing/2014/main" id="{405A3681-A2E1-43BC-83E3-4F961FBFA338}"/>
              </a:ext>
            </a:extLst>
          </p:cNvPr>
          <p:cNvSpPr>
            <a:spLocks noGrp="1"/>
          </p:cNvSpPr>
          <p:nvPr>
            <p:ph type="body" sz="quarter" idx="13"/>
          </p:nvPr>
        </p:nvSpPr>
        <p:spPr/>
        <p:txBody>
          <a:bodyPr>
            <a:noAutofit/>
          </a:bodyPr>
          <a:lstStyle/>
          <a:p>
            <a:r>
              <a:rPr lang="en-US" sz="4000" dirty="0">
                <a:latin typeface="Trebuchet MS" panose="020B0603020202020204" pitchFamily="34" charset="0"/>
              </a:rPr>
              <a:t>Non-enrolling Youth Activities</a:t>
            </a:r>
          </a:p>
        </p:txBody>
      </p:sp>
    </p:spTree>
    <p:extLst>
      <p:ext uri="{BB962C8B-B14F-4D97-AF65-F5344CB8AC3E}">
        <p14:creationId xmlns:p14="http://schemas.microsoft.com/office/powerpoint/2010/main" val="20442913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B76853-E5E1-452B-A6D9-574ED1000E81}"/>
              </a:ext>
            </a:extLst>
          </p:cNvPr>
          <p:cNvSpPr>
            <a:spLocks noGrp="1"/>
          </p:cNvSpPr>
          <p:nvPr>
            <p:ph idx="1"/>
          </p:nvPr>
        </p:nvSpPr>
        <p:spPr/>
        <p:txBody>
          <a:bodyPr>
            <a:normAutofit lnSpcReduction="10000"/>
          </a:bodyPr>
          <a:lstStyle/>
          <a:p>
            <a:r>
              <a:rPr lang="en-US" dirty="0"/>
              <a:t>Those three non-enrolling Youth activities should be recorded on the date the Youth has had their Youth eligibility certified.</a:t>
            </a:r>
          </a:p>
          <a:p>
            <a:r>
              <a:rPr lang="en-US" dirty="0"/>
              <a:t>The example client “Constance WIOA” in this PowerPoint was certified under the Youth title on 3/6/2023, so that is the date that all three non-enrolling Youth activities should be recorded.</a:t>
            </a:r>
          </a:p>
          <a:p>
            <a:r>
              <a:rPr lang="en-US" dirty="0"/>
              <a:t>Note: IWDS logic will allow those three non-enrolling services to be recorded on dates after the original certification, but when that is done, no enrolling Youth activity can be recorded on any date until the </a:t>
            </a:r>
            <a:r>
              <a:rPr lang="en-US" u="sng" dirty="0">
                <a:highlight>
                  <a:srgbClr val="FFFF00"/>
                </a:highlight>
              </a:rPr>
              <a:t>latest end date of those three non-enrolling Youth activities.</a:t>
            </a:r>
          </a:p>
          <a:p>
            <a:r>
              <a:rPr lang="en-US" dirty="0"/>
              <a:t>Lastly, there is internal logic within IWDS that still requires that the first enrolling Youth activity must occur within 45 days of the original Youth certification.  </a:t>
            </a:r>
          </a:p>
        </p:txBody>
      </p:sp>
      <p:sp>
        <p:nvSpPr>
          <p:cNvPr id="3" name="Text Placeholder 2">
            <a:extLst>
              <a:ext uri="{FF2B5EF4-FFF2-40B4-BE49-F238E27FC236}">
                <a16:creationId xmlns:a16="http://schemas.microsoft.com/office/drawing/2014/main" id="{77164285-01C7-4798-8BA9-EC42B96C348C}"/>
              </a:ext>
            </a:extLst>
          </p:cNvPr>
          <p:cNvSpPr>
            <a:spLocks noGrp="1"/>
          </p:cNvSpPr>
          <p:nvPr>
            <p:ph type="body" sz="quarter" idx="13"/>
          </p:nvPr>
        </p:nvSpPr>
        <p:spPr/>
        <p:txBody>
          <a:bodyPr>
            <a:noAutofit/>
          </a:bodyPr>
          <a:lstStyle/>
          <a:p>
            <a:r>
              <a:rPr lang="en-US" sz="4000" dirty="0">
                <a:latin typeface="Trebuchet MS" panose="020B0603020202020204" pitchFamily="34" charset="0"/>
              </a:rPr>
              <a:t>Non-enrolling Youth Activities </a:t>
            </a:r>
          </a:p>
        </p:txBody>
      </p:sp>
    </p:spTree>
    <p:extLst>
      <p:ext uri="{BB962C8B-B14F-4D97-AF65-F5344CB8AC3E}">
        <p14:creationId xmlns:p14="http://schemas.microsoft.com/office/powerpoint/2010/main" val="7623774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32152D-8DA1-4793-9710-0851AB431B83}"/>
              </a:ext>
            </a:extLst>
          </p:cNvPr>
          <p:cNvSpPr>
            <a:spLocks noGrp="1"/>
          </p:cNvSpPr>
          <p:nvPr>
            <p:ph idx="1"/>
          </p:nvPr>
        </p:nvSpPr>
        <p:spPr/>
        <p:txBody>
          <a:bodyPr/>
          <a:lstStyle/>
          <a:p>
            <a:pPr marL="0" indent="0">
              <a:buNone/>
            </a:pPr>
            <a:r>
              <a:rPr lang="en-US" dirty="0">
                <a:latin typeface="Trebuchet MS" panose="020B0603020202020204" pitchFamily="34" charset="0"/>
              </a:rPr>
              <a:t>Below demonstrates the first non-enrolling Youth activity that should be recorded: </a:t>
            </a:r>
          </a:p>
        </p:txBody>
      </p:sp>
      <p:sp>
        <p:nvSpPr>
          <p:cNvPr id="3" name="Text Placeholder 2">
            <a:extLst>
              <a:ext uri="{FF2B5EF4-FFF2-40B4-BE49-F238E27FC236}">
                <a16:creationId xmlns:a16="http://schemas.microsoft.com/office/drawing/2014/main" id="{147C232A-5C74-48EB-90CB-92351F09C1C5}"/>
              </a:ext>
            </a:extLst>
          </p:cNvPr>
          <p:cNvSpPr>
            <a:spLocks noGrp="1"/>
          </p:cNvSpPr>
          <p:nvPr>
            <p:ph type="body" sz="quarter" idx="13"/>
          </p:nvPr>
        </p:nvSpPr>
        <p:spPr/>
        <p:txBody>
          <a:bodyPr>
            <a:noAutofit/>
          </a:bodyPr>
          <a:lstStyle/>
          <a:p>
            <a:r>
              <a:rPr lang="en-US" sz="4000" dirty="0">
                <a:latin typeface="Trebuchet MS" panose="020B0603020202020204" pitchFamily="34" charset="0"/>
              </a:rPr>
              <a:t>Non-enrolling Youth Activities</a:t>
            </a:r>
          </a:p>
        </p:txBody>
      </p:sp>
      <p:pic>
        <p:nvPicPr>
          <p:cNvPr id="4" name="Picture 3">
            <a:extLst>
              <a:ext uri="{FF2B5EF4-FFF2-40B4-BE49-F238E27FC236}">
                <a16:creationId xmlns:a16="http://schemas.microsoft.com/office/drawing/2014/main" id="{79DD9D09-F930-4E10-B099-FAC723441FB4}"/>
              </a:ext>
            </a:extLst>
          </p:cNvPr>
          <p:cNvPicPr>
            <a:picLocks noChangeAspect="1"/>
          </p:cNvPicPr>
          <p:nvPr/>
        </p:nvPicPr>
        <p:blipFill>
          <a:blip r:embed="rId2"/>
          <a:stretch>
            <a:fillRect/>
          </a:stretch>
        </p:blipFill>
        <p:spPr>
          <a:xfrm>
            <a:off x="1979112" y="2811780"/>
            <a:ext cx="6921126" cy="3520440"/>
          </a:xfrm>
          <a:prstGeom prst="rect">
            <a:avLst/>
          </a:prstGeom>
        </p:spPr>
      </p:pic>
      <p:sp>
        <p:nvSpPr>
          <p:cNvPr id="5" name="Left Arrow 4">
            <a:extLst>
              <a:ext uri="{FF2B5EF4-FFF2-40B4-BE49-F238E27FC236}">
                <a16:creationId xmlns:a16="http://schemas.microsoft.com/office/drawing/2014/main" id="{C5902268-FF28-42B9-936E-4BC0D55163FA}"/>
              </a:ext>
            </a:extLst>
          </p:cNvPr>
          <p:cNvSpPr/>
          <p:nvPr/>
        </p:nvSpPr>
        <p:spPr>
          <a:xfrm flipV="1">
            <a:off x="7709767" y="4426509"/>
            <a:ext cx="717804" cy="2909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899265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9EEA99-AEB6-46C7-BE8F-0DDC649FA944}"/>
              </a:ext>
            </a:extLst>
          </p:cNvPr>
          <p:cNvSpPr>
            <a:spLocks noGrp="1"/>
          </p:cNvSpPr>
          <p:nvPr>
            <p:ph idx="1"/>
          </p:nvPr>
        </p:nvSpPr>
        <p:spPr/>
        <p:txBody>
          <a:bodyPr/>
          <a:lstStyle/>
          <a:p>
            <a:pPr marL="0" indent="0">
              <a:buNone/>
            </a:pPr>
            <a:r>
              <a:rPr lang="en-US" dirty="0"/>
              <a:t>Youth non-enrolling activity of Development of an ISS should be the second non-enrolling Youth activity recorded:</a:t>
            </a:r>
          </a:p>
        </p:txBody>
      </p:sp>
      <p:sp>
        <p:nvSpPr>
          <p:cNvPr id="3" name="Text Placeholder 2">
            <a:extLst>
              <a:ext uri="{FF2B5EF4-FFF2-40B4-BE49-F238E27FC236}">
                <a16:creationId xmlns:a16="http://schemas.microsoft.com/office/drawing/2014/main" id="{9B512C73-CCC6-468D-8DEE-631A681C1AA1}"/>
              </a:ext>
            </a:extLst>
          </p:cNvPr>
          <p:cNvSpPr>
            <a:spLocks noGrp="1"/>
          </p:cNvSpPr>
          <p:nvPr>
            <p:ph type="body" sz="quarter" idx="13"/>
          </p:nvPr>
        </p:nvSpPr>
        <p:spPr/>
        <p:txBody>
          <a:bodyPr>
            <a:noAutofit/>
          </a:bodyPr>
          <a:lstStyle/>
          <a:p>
            <a:r>
              <a:rPr lang="en-US" sz="4000" dirty="0">
                <a:latin typeface="Trebuchet MS" panose="020B0603020202020204" pitchFamily="34" charset="0"/>
              </a:rPr>
              <a:t>Non-enrolling Youth Activities</a:t>
            </a:r>
          </a:p>
        </p:txBody>
      </p:sp>
      <p:pic>
        <p:nvPicPr>
          <p:cNvPr id="5" name="Picture 4">
            <a:extLst>
              <a:ext uri="{FF2B5EF4-FFF2-40B4-BE49-F238E27FC236}">
                <a16:creationId xmlns:a16="http://schemas.microsoft.com/office/drawing/2014/main" id="{0D6FFFDE-73B2-4D97-BD70-FA5CCAD799FA}"/>
              </a:ext>
            </a:extLst>
          </p:cNvPr>
          <p:cNvPicPr>
            <a:picLocks noChangeAspect="1"/>
          </p:cNvPicPr>
          <p:nvPr/>
        </p:nvPicPr>
        <p:blipFill>
          <a:blip r:embed="rId2"/>
          <a:stretch>
            <a:fillRect/>
          </a:stretch>
        </p:blipFill>
        <p:spPr>
          <a:xfrm>
            <a:off x="2362756" y="2960370"/>
            <a:ext cx="6630325" cy="3052123"/>
          </a:xfrm>
          <a:prstGeom prst="rect">
            <a:avLst/>
          </a:prstGeom>
        </p:spPr>
      </p:pic>
      <p:sp>
        <p:nvSpPr>
          <p:cNvPr id="6" name="Left Arrow 4">
            <a:extLst>
              <a:ext uri="{FF2B5EF4-FFF2-40B4-BE49-F238E27FC236}">
                <a16:creationId xmlns:a16="http://schemas.microsoft.com/office/drawing/2014/main" id="{61B4172F-9D04-4131-B66A-91EB293EABA0}"/>
              </a:ext>
            </a:extLst>
          </p:cNvPr>
          <p:cNvSpPr/>
          <p:nvPr/>
        </p:nvSpPr>
        <p:spPr>
          <a:xfrm flipV="1">
            <a:off x="7378297" y="4486431"/>
            <a:ext cx="717804" cy="29098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55847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72934F-E197-40B6-8E45-D5664F423AD9}"/>
              </a:ext>
            </a:extLst>
          </p:cNvPr>
          <p:cNvSpPr>
            <a:spLocks noGrp="1"/>
          </p:cNvSpPr>
          <p:nvPr>
            <p:ph idx="1"/>
          </p:nvPr>
        </p:nvSpPr>
        <p:spPr/>
        <p:txBody>
          <a:bodyPr/>
          <a:lstStyle/>
          <a:p>
            <a:pPr marL="0" indent="0">
              <a:buNone/>
            </a:pPr>
            <a:r>
              <a:rPr lang="en-US" dirty="0"/>
              <a:t>YOUTH Career Planning (Case Management) should be the third non-enrolling Youth activity that is recorded: </a:t>
            </a:r>
          </a:p>
        </p:txBody>
      </p:sp>
      <p:sp>
        <p:nvSpPr>
          <p:cNvPr id="3" name="Text Placeholder 2">
            <a:extLst>
              <a:ext uri="{FF2B5EF4-FFF2-40B4-BE49-F238E27FC236}">
                <a16:creationId xmlns:a16="http://schemas.microsoft.com/office/drawing/2014/main" id="{D953035A-A229-4610-84AB-6AF69D446F5E}"/>
              </a:ext>
            </a:extLst>
          </p:cNvPr>
          <p:cNvSpPr>
            <a:spLocks noGrp="1"/>
          </p:cNvSpPr>
          <p:nvPr>
            <p:ph type="body" sz="quarter" idx="13"/>
          </p:nvPr>
        </p:nvSpPr>
        <p:spPr/>
        <p:txBody>
          <a:bodyPr>
            <a:noAutofit/>
          </a:bodyPr>
          <a:lstStyle/>
          <a:p>
            <a:r>
              <a:rPr lang="en-US" sz="4000" dirty="0">
                <a:latin typeface="Trebuchet MS" panose="020B0603020202020204" pitchFamily="34" charset="0"/>
              </a:rPr>
              <a:t>Non-enrolling Youth Activities</a:t>
            </a:r>
          </a:p>
        </p:txBody>
      </p:sp>
      <p:pic>
        <p:nvPicPr>
          <p:cNvPr id="5" name="Picture 4">
            <a:extLst>
              <a:ext uri="{FF2B5EF4-FFF2-40B4-BE49-F238E27FC236}">
                <a16:creationId xmlns:a16="http://schemas.microsoft.com/office/drawing/2014/main" id="{7F022229-B3B3-495B-9467-29A09C110E6C}"/>
              </a:ext>
            </a:extLst>
          </p:cNvPr>
          <p:cNvPicPr>
            <a:picLocks noChangeAspect="1"/>
          </p:cNvPicPr>
          <p:nvPr/>
        </p:nvPicPr>
        <p:blipFill>
          <a:blip r:embed="rId2"/>
          <a:stretch>
            <a:fillRect/>
          </a:stretch>
        </p:blipFill>
        <p:spPr>
          <a:xfrm>
            <a:off x="2016690" y="2857500"/>
            <a:ext cx="7328509" cy="2916999"/>
          </a:xfrm>
          <a:prstGeom prst="rect">
            <a:avLst/>
          </a:prstGeom>
        </p:spPr>
      </p:pic>
      <p:sp>
        <p:nvSpPr>
          <p:cNvPr id="6" name="Left Arrow 4">
            <a:extLst>
              <a:ext uri="{FF2B5EF4-FFF2-40B4-BE49-F238E27FC236}">
                <a16:creationId xmlns:a16="http://schemas.microsoft.com/office/drawing/2014/main" id="{7B6842AD-740E-4214-A7CA-B3AD90A09C16}"/>
              </a:ext>
            </a:extLst>
          </p:cNvPr>
          <p:cNvSpPr/>
          <p:nvPr/>
        </p:nvSpPr>
        <p:spPr>
          <a:xfrm flipV="1">
            <a:off x="7046827" y="4315997"/>
            <a:ext cx="717804" cy="29029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83477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8C7E0C-F8D2-484C-B847-618CC0794B8E}"/>
              </a:ext>
            </a:extLst>
          </p:cNvPr>
          <p:cNvSpPr>
            <a:spLocks noGrp="1"/>
          </p:cNvSpPr>
          <p:nvPr>
            <p:ph idx="1"/>
          </p:nvPr>
        </p:nvSpPr>
        <p:spPr>
          <a:xfrm>
            <a:off x="838200" y="2004164"/>
            <a:ext cx="10515600" cy="4172799"/>
          </a:xfrm>
        </p:spPr>
        <p:txBody>
          <a:bodyPr/>
          <a:lstStyle/>
          <a:p>
            <a:pPr marL="0" indent="0">
              <a:buNone/>
            </a:pPr>
            <a:r>
              <a:rPr lang="en-US" dirty="0">
                <a:latin typeface="Trebuchet MS" panose="020B0603020202020204" pitchFamily="34" charset="0"/>
              </a:rPr>
              <a:t>Once all three non-enrolling Youth activities have been recorded, the client is still at the “Applicant” status in IWDS, and will only transition to “Registrant” status after an enrolling Youth activity has been recorded:  </a:t>
            </a:r>
          </a:p>
        </p:txBody>
      </p:sp>
      <p:sp>
        <p:nvSpPr>
          <p:cNvPr id="3" name="Text Placeholder 2">
            <a:extLst>
              <a:ext uri="{FF2B5EF4-FFF2-40B4-BE49-F238E27FC236}">
                <a16:creationId xmlns:a16="http://schemas.microsoft.com/office/drawing/2014/main" id="{5A43363B-D47D-45AE-A7B1-2435F5E0EACF}"/>
              </a:ext>
            </a:extLst>
          </p:cNvPr>
          <p:cNvSpPr>
            <a:spLocks noGrp="1"/>
          </p:cNvSpPr>
          <p:nvPr>
            <p:ph type="body" sz="quarter" idx="13"/>
          </p:nvPr>
        </p:nvSpPr>
        <p:spPr/>
        <p:txBody>
          <a:bodyPr>
            <a:noAutofit/>
          </a:bodyPr>
          <a:lstStyle/>
          <a:p>
            <a:r>
              <a:rPr lang="en-US" sz="4000" dirty="0">
                <a:latin typeface="Trebuchet MS" panose="020B0603020202020204" pitchFamily="34" charset="0"/>
              </a:rPr>
              <a:t>Non-enrolling Youth Activities </a:t>
            </a:r>
          </a:p>
        </p:txBody>
      </p:sp>
      <p:pic>
        <p:nvPicPr>
          <p:cNvPr id="5" name="Picture 4">
            <a:extLst>
              <a:ext uri="{FF2B5EF4-FFF2-40B4-BE49-F238E27FC236}">
                <a16:creationId xmlns:a16="http://schemas.microsoft.com/office/drawing/2014/main" id="{68A24747-4FE8-4F76-81DB-B19E8ECDD108}"/>
              </a:ext>
            </a:extLst>
          </p:cNvPr>
          <p:cNvPicPr>
            <a:picLocks noChangeAspect="1"/>
          </p:cNvPicPr>
          <p:nvPr/>
        </p:nvPicPr>
        <p:blipFill>
          <a:blip r:embed="rId2"/>
          <a:stretch>
            <a:fillRect/>
          </a:stretch>
        </p:blipFill>
        <p:spPr>
          <a:xfrm>
            <a:off x="2714353" y="3043824"/>
            <a:ext cx="7640116" cy="3430001"/>
          </a:xfrm>
          <a:prstGeom prst="rect">
            <a:avLst/>
          </a:prstGeom>
        </p:spPr>
      </p:pic>
    </p:spTree>
    <p:extLst>
      <p:ext uri="{BB962C8B-B14F-4D97-AF65-F5344CB8AC3E}">
        <p14:creationId xmlns:p14="http://schemas.microsoft.com/office/powerpoint/2010/main" val="32134144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DD923E8-9177-4A17-A312-2D23CAE4C096}"/>
              </a:ext>
            </a:extLst>
          </p:cNvPr>
          <p:cNvSpPr>
            <a:spLocks noGrp="1"/>
          </p:cNvSpPr>
          <p:nvPr>
            <p:ph sz="quarter" idx="4"/>
          </p:nvPr>
        </p:nvSpPr>
        <p:spPr/>
        <p:txBody>
          <a:bodyPr>
            <a:normAutofit fontScale="92500" lnSpcReduction="10000"/>
          </a:bodyPr>
          <a:lstStyle/>
          <a:p>
            <a:pPr marL="457200" indent="-457200">
              <a:buFont typeface="+mj-lt"/>
              <a:buAutoNum type="arabicPeriod" startAt="6"/>
            </a:pPr>
            <a:r>
              <a:rPr lang="en-US" sz="2000" dirty="0">
                <a:latin typeface="Trebuchet MS" panose="020B0603020202020204" pitchFamily="34" charset="0"/>
              </a:rPr>
              <a:t>Leadership development opportunities; </a:t>
            </a:r>
          </a:p>
          <a:p>
            <a:pPr marL="457200" indent="-457200">
              <a:buFont typeface="+mj-lt"/>
              <a:buAutoNum type="arabicPeriod" startAt="6"/>
            </a:pPr>
            <a:r>
              <a:rPr lang="en-US" sz="2000" dirty="0">
                <a:latin typeface="Trebuchet MS" panose="020B0603020202020204" pitchFamily="34" charset="0"/>
              </a:rPr>
              <a:t>Supportive services;</a:t>
            </a:r>
          </a:p>
          <a:p>
            <a:pPr marL="457200" indent="-457200">
              <a:buFont typeface="+mj-lt"/>
              <a:buAutoNum type="arabicPeriod" startAt="6"/>
            </a:pPr>
            <a:r>
              <a:rPr lang="en-US" sz="2000" dirty="0">
                <a:latin typeface="Trebuchet MS" panose="020B0603020202020204" pitchFamily="34" charset="0"/>
              </a:rPr>
              <a:t>Adult mentoring; </a:t>
            </a:r>
          </a:p>
          <a:p>
            <a:pPr marL="457200" indent="-457200">
              <a:buFont typeface="+mj-lt"/>
              <a:buAutoNum type="arabicPeriod" startAt="6"/>
            </a:pPr>
            <a:r>
              <a:rPr lang="en-US" sz="2000" dirty="0">
                <a:latin typeface="Trebuchet MS" panose="020B0603020202020204" pitchFamily="34" charset="0"/>
              </a:rPr>
              <a:t>Follow-Up </a:t>
            </a:r>
            <a:r>
              <a:rPr lang="en-US" dirty="0">
                <a:latin typeface="Trebuchet MS" panose="020B0603020202020204" pitchFamily="34" charset="0"/>
              </a:rPr>
              <a:t>S</a:t>
            </a:r>
            <a:r>
              <a:rPr lang="en-US" sz="2000" dirty="0">
                <a:latin typeface="Trebuchet MS" panose="020B0603020202020204" pitchFamily="34" charset="0"/>
              </a:rPr>
              <a:t>ervices;</a:t>
            </a:r>
          </a:p>
          <a:p>
            <a:pPr marL="457200" indent="-457200">
              <a:buFont typeface="+mj-lt"/>
              <a:buAutoNum type="arabicPeriod" startAt="6"/>
            </a:pPr>
            <a:r>
              <a:rPr lang="en-US" sz="2000" dirty="0">
                <a:latin typeface="Trebuchet MS" panose="020B0603020202020204" pitchFamily="34" charset="0"/>
              </a:rPr>
              <a:t>Comprehensive guidance and counseling;</a:t>
            </a:r>
          </a:p>
          <a:p>
            <a:pPr marL="457200" indent="-457200">
              <a:buFont typeface="+mj-lt"/>
              <a:buAutoNum type="arabicPeriod" startAt="6"/>
            </a:pPr>
            <a:r>
              <a:rPr lang="en-US" sz="2000" dirty="0">
                <a:latin typeface="Trebuchet MS" panose="020B0603020202020204" pitchFamily="34" charset="0"/>
              </a:rPr>
              <a:t>Financial literacy education;</a:t>
            </a:r>
          </a:p>
          <a:p>
            <a:pPr marL="457200" indent="-457200">
              <a:buFont typeface="+mj-lt"/>
              <a:buAutoNum type="arabicPeriod" startAt="6"/>
            </a:pPr>
            <a:r>
              <a:rPr lang="en-US" sz="2000" dirty="0">
                <a:latin typeface="Trebuchet MS" panose="020B0603020202020204" pitchFamily="34" charset="0"/>
              </a:rPr>
              <a:t>Entrepreneurial skills training;</a:t>
            </a:r>
          </a:p>
          <a:p>
            <a:pPr marL="457200" indent="-457200">
              <a:buFont typeface="+mj-lt"/>
              <a:buAutoNum type="arabicPeriod" startAt="6"/>
            </a:pPr>
            <a:r>
              <a:rPr lang="en-US" sz="2000" dirty="0">
                <a:latin typeface="Trebuchet MS" panose="020B0603020202020204" pitchFamily="34" charset="0"/>
              </a:rPr>
              <a:t>Services that provide labor market information;</a:t>
            </a:r>
          </a:p>
          <a:p>
            <a:pPr marL="457200" indent="-457200">
              <a:buFont typeface="+mj-lt"/>
              <a:buAutoNum type="arabicPeriod" startAt="6"/>
            </a:pPr>
            <a:r>
              <a:rPr lang="en-US" sz="2000" dirty="0">
                <a:latin typeface="Trebuchet MS" panose="020B0603020202020204" pitchFamily="34" charset="0"/>
              </a:rPr>
              <a:t>Postsecondary preparation and transition activities.</a:t>
            </a:r>
          </a:p>
          <a:p>
            <a:endParaRPr lang="en-US" dirty="0"/>
          </a:p>
        </p:txBody>
      </p:sp>
      <p:sp>
        <p:nvSpPr>
          <p:cNvPr id="8" name="Text Placeholder 7">
            <a:extLst>
              <a:ext uri="{FF2B5EF4-FFF2-40B4-BE49-F238E27FC236}">
                <a16:creationId xmlns:a16="http://schemas.microsoft.com/office/drawing/2014/main" id="{AA35C60E-7C9A-472A-AA1A-0F50EF578ECC}"/>
              </a:ext>
            </a:extLst>
          </p:cNvPr>
          <p:cNvSpPr>
            <a:spLocks noGrp="1"/>
          </p:cNvSpPr>
          <p:nvPr>
            <p:ph type="body" sz="quarter" idx="13"/>
          </p:nvPr>
        </p:nvSpPr>
        <p:spPr/>
        <p:txBody>
          <a:bodyPr>
            <a:noAutofit/>
          </a:bodyPr>
          <a:lstStyle/>
          <a:p>
            <a:r>
              <a:rPr lang="en-US" sz="4000" dirty="0">
                <a:latin typeface="Trebuchet MS" panose="020B0603020202020204" pitchFamily="34" charset="0"/>
              </a:rPr>
              <a:t>Enrolling Youth Activities</a:t>
            </a:r>
          </a:p>
        </p:txBody>
      </p:sp>
      <p:sp>
        <p:nvSpPr>
          <p:cNvPr id="12" name="Content Placeholder 11">
            <a:extLst>
              <a:ext uri="{FF2B5EF4-FFF2-40B4-BE49-F238E27FC236}">
                <a16:creationId xmlns:a16="http://schemas.microsoft.com/office/drawing/2014/main" id="{46229F17-CD92-4E7F-8B0D-BD238D5B6E94}"/>
              </a:ext>
            </a:extLst>
          </p:cNvPr>
          <p:cNvSpPr>
            <a:spLocks noGrp="1"/>
          </p:cNvSpPr>
          <p:nvPr>
            <p:ph sz="half" idx="2"/>
          </p:nvPr>
        </p:nvSpPr>
        <p:spPr/>
        <p:txBody>
          <a:bodyPr/>
          <a:lstStyle/>
          <a:p>
            <a:pPr marL="0" indent="0">
              <a:buNone/>
            </a:pPr>
            <a:r>
              <a:rPr lang="en-US" sz="2000" dirty="0">
                <a:latin typeface="Trebuchet MS" panose="020B0603020202020204" pitchFamily="34" charset="0"/>
              </a:rPr>
              <a:t>WIOA Title IB Youth client services/activities are tied to 14 different youth program elements:</a:t>
            </a:r>
          </a:p>
          <a:p>
            <a:pPr marL="457200" indent="-457200">
              <a:buFont typeface="+mj-lt"/>
              <a:buAutoNum type="arabicPeriod"/>
            </a:pPr>
            <a:r>
              <a:rPr lang="en-US" sz="2000" dirty="0">
                <a:latin typeface="Trebuchet MS" panose="020B0603020202020204" pitchFamily="34" charset="0"/>
              </a:rPr>
              <a:t>Tutoring, study skills training, instruction, and dropout prevention;</a:t>
            </a:r>
          </a:p>
          <a:p>
            <a:pPr marL="457200" indent="-457200">
              <a:buFont typeface="+mj-lt"/>
              <a:buAutoNum type="arabicPeriod"/>
            </a:pPr>
            <a:r>
              <a:rPr lang="en-US" sz="2000" dirty="0">
                <a:latin typeface="Trebuchet MS" panose="020B0603020202020204" pitchFamily="34" charset="0"/>
              </a:rPr>
              <a:t>Alternative secondary school services or dropout recovery services; </a:t>
            </a:r>
          </a:p>
          <a:p>
            <a:pPr marL="457200" indent="-457200">
              <a:buFont typeface="+mj-lt"/>
              <a:buAutoNum type="arabicPeriod"/>
            </a:pPr>
            <a:r>
              <a:rPr lang="en-US" sz="2000" dirty="0">
                <a:latin typeface="Trebuchet MS" panose="020B0603020202020204" pitchFamily="34" charset="0"/>
              </a:rPr>
              <a:t>Paid and unpaid work experience; </a:t>
            </a:r>
          </a:p>
          <a:p>
            <a:pPr marL="457200" indent="-457200">
              <a:buFont typeface="+mj-lt"/>
              <a:buAutoNum type="arabicPeriod"/>
            </a:pPr>
            <a:r>
              <a:rPr lang="en-US" sz="2000" dirty="0">
                <a:latin typeface="Trebuchet MS" panose="020B0603020202020204" pitchFamily="34" charset="0"/>
              </a:rPr>
              <a:t>Occupational skills training; </a:t>
            </a:r>
          </a:p>
          <a:p>
            <a:pPr marL="457200" indent="-457200">
              <a:buFont typeface="+mj-lt"/>
              <a:buAutoNum type="arabicPeriod"/>
            </a:pPr>
            <a:r>
              <a:rPr lang="en-US" sz="2000" dirty="0">
                <a:latin typeface="Trebuchet MS" panose="020B0603020202020204" pitchFamily="34" charset="0"/>
              </a:rPr>
              <a:t>Education offered concurrently with workforce preparation and training for a specific occupation; </a:t>
            </a:r>
          </a:p>
          <a:p>
            <a:endParaRPr lang="en-US" dirty="0"/>
          </a:p>
        </p:txBody>
      </p:sp>
    </p:spTree>
    <p:extLst>
      <p:ext uri="{BB962C8B-B14F-4D97-AF65-F5344CB8AC3E}">
        <p14:creationId xmlns:p14="http://schemas.microsoft.com/office/powerpoint/2010/main" val="18455285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73435D1-B8EC-4392-86B6-4F8DC16AAA56}"/>
              </a:ext>
            </a:extLst>
          </p:cNvPr>
          <p:cNvSpPr>
            <a:spLocks noGrp="1"/>
          </p:cNvSpPr>
          <p:nvPr>
            <p:ph idx="1"/>
          </p:nvPr>
        </p:nvSpPr>
        <p:spPr/>
        <p:txBody>
          <a:bodyPr>
            <a:normAutofit/>
          </a:bodyPr>
          <a:lstStyle/>
          <a:p>
            <a:r>
              <a:rPr lang="en-US" dirty="0">
                <a:latin typeface="Trebuchet MS" panose="020B0603020202020204" pitchFamily="34" charset="0"/>
              </a:rPr>
              <a:t>This concludes the portion about the Youth titles; as was demonstrated the three non-enrolling Youth activities must be recorded after certification.</a:t>
            </a:r>
          </a:p>
          <a:p>
            <a:endParaRPr lang="en-US" dirty="0">
              <a:latin typeface="Trebuchet MS" panose="020B0603020202020204" pitchFamily="34" charset="0"/>
            </a:endParaRPr>
          </a:p>
          <a:p>
            <a:r>
              <a:rPr lang="en-US" dirty="0">
                <a:latin typeface="Trebuchet MS" panose="020B0603020202020204" pitchFamily="34" charset="0"/>
              </a:rPr>
              <a:t>Once those three non-enrolling Youth activities are recorded, then enrolling Youth activities must be recorded within 45 days of the certification date of the WIOA Youth application.</a:t>
            </a:r>
          </a:p>
          <a:p>
            <a:endParaRPr lang="en-US" dirty="0">
              <a:latin typeface="Trebuchet MS" panose="020B0603020202020204" pitchFamily="34" charset="0"/>
            </a:endParaRPr>
          </a:p>
          <a:p>
            <a:r>
              <a:rPr lang="en-US" dirty="0">
                <a:latin typeface="Trebuchet MS" panose="020B0603020202020204" pitchFamily="34" charset="0"/>
              </a:rPr>
              <a:t>All enrolling Youth activities must be tied to one or more of the fourteen (14) Youth Elements.   </a:t>
            </a:r>
          </a:p>
          <a:p>
            <a:endParaRPr lang="en-US" dirty="0"/>
          </a:p>
        </p:txBody>
      </p:sp>
      <p:sp>
        <p:nvSpPr>
          <p:cNvPr id="6" name="Text Placeholder 5">
            <a:extLst>
              <a:ext uri="{FF2B5EF4-FFF2-40B4-BE49-F238E27FC236}">
                <a16:creationId xmlns:a16="http://schemas.microsoft.com/office/drawing/2014/main" id="{B5BFA8CF-7337-496D-9270-7AE5A91A275E}"/>
              </a:ext>
            </a:extLst>
          </p:cNvPr>
          <p:cNvSpPr>
            <a:spLocks noGrp="1"/>
          </p:cNvSpPr>
          <p:nvPr>
            <p:ph type="body" sz="quarter" idx="13"/>
          </p:nvPr>
        </p:nvSpPr>
        <p:spPr/>
        <p:txBody>
          <a:bodyPr>
            <a:normAutofit fontScale="92500" lnSpcReduction="20000"/>
          </a:bodyPr>
          <a:lstStyle/>
          <a:p>
            <a:pPr algn="ctr"/>
            <a:r>
              <a:rPr lang="en-US" dirty="0">
                <a:latin typeface="Trebuchet MS" panose="020B0603020202020204" pitchFamily="34" charset="0"/>
              </a:rPr>
              <a:t>Transition from Youth to Adult</a:t>
            </a:r>
          </a:p>
        </p:txBody>
      </p:sp>
    </p:spTree>
    <p:extLst>
      <p:ext uri="{BB962C8B-B14F-4D97-AF65-F5344CB8AC3E}">
        <p14:creationId xmlns:p14="http://schemas.microsoft.com/office/powerpoint/2010/main" val="43703730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9D4C6F-0706-4412-9A33-F9BCF79E6B42}"/>
              </a:ext>
            </a:extLst>
          </p:cNvPr>
          <p:cNvSpPr>
            <a:spLocks noGrp="1"/>
          </p:cNvSpPr>
          <p:nvPr>
            <p:ph idx="1"/>
          </p:nvPr>
        </p:nvSpPr>
        <p:spPr/>
        <p:txBody>
          <a:bodyPr>
            <a:normAutofit fontScale="92500" lnSpcReduction="10000"/>
          </a:bodyPr>
          <a:lstStyle/>
          <a:p>
            <a:r>
              <a:rPr lang="en-US" dirty="0">
                <a:latin typeface="Trebuchet MS" panose="020B0603020202020204" pitchFamily="34" charset="0"/>
              </a:rPr>
              <a:t>Now that we have covered the Youth requirements in the previous slides, let us now transition to the Adult (which works the same as Dislocated Worker) after certification.</a:t>
            </a:r>
          </a:p>
          <a:p>
            <a:endParaRPr lang="en-US" dirty="0">
              <a:latin typeface="Trebuchet MS" panose="020B0603020202020204" pitchFamily="34" charset="0"/>
            </a:endParaRPr>
          </a:p>
          <a:p>
            <a:r>
              <a:rPr lang="en-US" dirty="0">
                <a:latin typeface="Trebuchet MS" panose="020B0603020202020204" pitchFamily="34" charset="0"/>
              </a:rPr>
              <a:t>For an Adult and/or Dislocated Worker (DW), the requirements are different than for a Youth. The activity/service of “Development of an Individual Employment Plan (IEP)” as well as “Career Planning (Case Management)” are both enrolling services under the Adult and/or DW titles. </a:t>
            </a:r>
          </a:p>
          <a:p>
            <a:endParaRPr lang="en-US" dirty="0">
              <a:latin typeface="Trebuchet MS" panose="020B0603020202020204" pitchFamily="34" charset="0"/>
            </a:endParaRPr>
          </a:p>
          <a:p>
            <a:r>
              <a:rPr lang="en-US" dirty="0">
                <a:latin typeface="Trebuchet MS" panose="020B0603020202020204" pitchFamily="34" charset="0"/>
              </a:rPr>
              <a:t>For the following slides we will just be demonstrating an Adult but understand a DW client would have the same requirements around assessment and the original services that should be recorded.</a:t>
            </a:r>
          </a:p>
        </p:txBody>
      </p:sp>
      <p:sp>
        <p:nvSpPr>
          <p:cNvPr id="3" name="Text Placeholder 2">
            <a:extLst>
              <a:ext uri="{FF2B5EF4-FFF2-40B4-BE49-F238E27FC236}">
                <a16:creationId xmlns:a16="http://schemas.microsoft.com/office/drawing/2014/main" id="{248993B4-497C-4C13-BC06-8166A149C82A}"/>
              </a:ext>
            </a:extLst>
          </p:cNvPr>
          <p:cNvSpPr>
            <a:spLocks noGrp="1"/>
          </p:cNvSpPr>
          <p:nvPr>
            <p:ph type="body" sz="quarter" idx="13"/>
          </p:nvPr>
        </p:nvSpPr>
        <p:spPr/>
        <p:txBody>
          <a:bodyPr>
            <a:noAutofit/>
          </a:bodyPr>
          <a:lstStyle/>
          <a:p>
            <a:r>
              <a:rPr lang="en-US" sz="3700" dirty="0">
                <a:latin typeface="Trebuchet MS" panose="020B0603020202020204" pitchFamily="34" charset="0"/>
              </a:rPr>
              <a:t>Transition to Adult/Dislocated Worker</a:t>
            </a:r>
          </a:p>
        </p:txBody>
      </p:sp>
    </p:spTree>
    <p:extLst>
      <p:ext uri="{BB962C8B-B14F-4D97-AF65-F5344CB8AC3E}">
        <p14:creationId xmlns:p14="http://schemas.microsoft.com/office/powerpoint/2010/main" val="741105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1B08BA-C225-4060-BDB1-67B7D4911869}"/>
              </a:ext>
            </a:extLst>
          </p:cNvPr>
          <p:cNvSpPr>
            <a:spLocks noGrp="1"/>
          </p:cNvSpPr>
          <p:nvPr>
            <p:ph idx="1"/>
          </p:nvPr>
        </p:nvSpPr>
        <p:spPr/>
        <p:txBody>
          <a:bodyPr/>
          <a:lstStyle/>
          <a:p>
            <a:pPr marL="0" indent="0">
              <a:buNone/>
            </a:pPr>
            <a:r>
              <a:rPr lang="en-US" dirty="0">
                <a:latin typeface="Trebuchet MS" panose="020B0603020202020204" pitchFamily="34" charset="0"/>
              </a:rPr>
              <a:t>Let us examine the documentation needed for certification up to the Adult Training services level:</a:t>
            </a:r>
          </a:p>
        </p:txBody>
      </p:sp>
      <p:sp>
        <p:nvSpPr>
          <p:cNvPr id="3" name="Text Placeholder 2">
            <a:extLst>
              <a:ext uri="{FF2B5EF4-FFF2-40B4-BE49-F238E27FC236}">
                <a16:creationId xmlns:a16="http://schemas.microsoft.com/office/drawing/2014/main" id="{094028C6-82BB-40D3-B5DE-18C814EE9653}"/>
              </a:ext>
            </a:extLst>
          </p:cNvPr>
          <p:cNvSpPr>
            <a:spLocks noGrp="1"/>
          </p:cNvSpPr>
          <p:nvPr>
            <p:ph type="body" sz="quarter" idx="13"/>
          </p:nvPr>
        </p:nvSpPr>
        <p:spPr/>
        <p:txBody>
          <a:bodyPr>
            <a:normAutofit fontScale="85000" lnSpcReduction="10000"/>
          </a:bodyPr>
          <a:lstStyle/>
          <a:p>
            <a:r>
              <a:rPr lang="en-US" dirty="0">
                <a:latin typeface="Trebuchet MS" panose="020B0603020202020204" pitchFamily="34" charset="0"/>
              </a:rPr>
              <a:t>For Certification to Adult Training Level:</a:t>
            </a:r>
          </a:p>
        </p:txBody>
      </p:sp>
      <p:pic>
        <p:nvPicPr>
          <p:cNvPr id="4" name="Picture 3">
            <a:extLst>
              <a:ext uri="{FF2B5EF4-FFF2-40B4-BE49-F238E27FC236}">
                <a16:creationId xmlns:a16="http://schemas.microsoft.com/office/drawing/2014/main" id="{E882B21F-9BF4-42AA-AACC-FC0B6216B1E4}"/>
              </a:ext>
            </a:extLst>
          </p:cNvPr>
          <p:cNvPicPr>
            <a:picLocks noChangeAspect="1"/>
          </p:cNvPicPr>
          <p:nvPr/>
        </p:nvPicPr>
        <p:blipFill>
          <a:blip r:embed="rId2"/>
          <a:stretch>
            <a:fillRect/>
          </a:stretch>
        </p:blipFill>
        <p:spPr>
          <a:xfrm>
            <a:off x="2630658" y="3130791"/>
            <a:ext cx="6391275" cy="2924175"/>
          </a:xfrm>
          <a:prstGeom prst="rect">
            <a:avLst/>
          </a:prstGeom>
        </p:spPr>
      </p:pic>
      <p:cxnSp>
        <p:nvCxnSpPr>
          <p:cNvPr id="5" name="Straight Arrow Connector 4">
            <a:extLst>
              <a:ext uri="{FF2B5EF4-FFF2-40B4-BE49-F238E27FC236}">
                <a16:creationId xmlns:a16="http://schemas.microsoft.com/office/drawing/2014/main" id="{DDCFED69-8533-40B0-9D26-A06F4BB0956A}"/>
              </a:ext>
            </a:extLst>
          </p:cNvPr>
          <p:cNvCxnSpPr>
            <a:cxnSpLocks/>
          </p:cNvCxnSpPr>
          <p:nvPr/>
        </p:nvCxnSpPr>
        <p:spPr>
          <a:xfrm>
            <a:off x="2377440" y="4838556"/>
            <a:ext cx="506437" cy="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6" name="Straight Arrow Connector 5">
            <a:extLst>
              <a:ext uri="{FF2B5EF4-FFF2-40B4-BE49-F238E27FC236}">
                <a16:creationId xmlns:a16="http://schemas.microsoft.com/office/drawing/2014/main" id="{7A9F94E1-6AF5-4D12-BD90-CBF826256DD1}"/>
              </a:ext>
            </a:extLst>
          </p:cNvPr>
          <p:cNvCxnSpPr>
            <a:cxnSpLocks/>
          </p:cNvCxnSpPr>
          <p:nvPr/>
        </p:nvCxnSpPr>
        <p:spPr>
          <a:xfrm>
            <a:off x="2377440" y="3429000"/>
            <a:ext cx="506437" cy="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7" name="Straight Arrow Connector 6">
            <a:extLst>
              <a:ext uri="{FF2B5EF4-FFF2-40B4-BE49-F238E27FC236}">
                <a16:creationId xmlns:a16="http://schemas.microsoft.com/office/drawing/2014/main" id="{852CA810-4AC9-454B-9875-CD02EA2A6EB3}"/>
              </a:ext>
            </a:extLst>
          </p:cNvPr>
          <p:cNvCxnSpPr>
            <a:cxnSpLocks/>
          </p:cNvCxnSpPr>
          <p:nvPr/>
        </p:nvCxnSpPr>
        <p:spPr>
          <a:xfrm>
            <a:off x="2393926" y="3727209"/>
            <a:ext cx="506437" cy="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8" name="Straight Arrow Connector 7">
            <a:extLst>
              <a:ext uri="{FF2B5EF4-FFF2-40B4-BE49-F238E27FC236}">
                <a16:creationId xmlns:a16="http://schemas.microsoft.com/office/drawing/2014/main" id="{1104CE93-F73B-49BF-AA1D-BA6C804C999C}"/>
              </a:ext>
            </a:extLst>
          </p:cNvPr>
          <p:cNvCxnSpPr>
            <a:cxnSpLocks/>
          </p:cNvCxnSpPr>
          <p:nvPr/>
        </p:nvCxnSpPr>
        <p:spPr>
          <a:xfrm>
            <a:off x="2410411" y="4147565"/>
            <a:ext cx="506437" cy="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9" name="Straight Arrow Connector 8">
            <a:extLst>
              <a:ext uri="{FF2B5EF4-FFF2-40B4-BE49-F238E27FC236}">
                <a16:creationId xmlns:a16="http://schemas.microsoft.com/office/drawing/2014/main" id="{738DD4CC-74BE-49AE-B47B-49D884247E2E}"/>
              </a:ext>
            </a:extLst>
          </p:cNvPr>
          <p:cNvCxnSpPr>
            <a:cxnSpLocks/>
          </p:cNvCxnSpPr>
          <p:nvPr/>
        </p:nvCxnSpPr>
        <p:spPr>
          <a:xfrm>
            <a:off x="2377439" y="4486864"/>
            <a:ext cx="506437" cy="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739375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4ED8AE78758348A59FE468D09F8A21" ma:contentTypeVersion="20" ma:contentTypeDescription="Create a new document." ma:contentTypeScope="" ma:versionID="52f7b08f9a1d53d4600c8999a5e1cfa5">
  <xsd:schema xmlns:xsd="http://www.w3.org/2001/XMLSchema" xmlns:xs="http://www.w3.org/2001/XMLSchema" xmlns:p="http://schemas.microsoft.com/office/2006/metadata/properties" xmlns:ns2="96f30d93-5c76-4ce5-84f7-1cbff20c2e0a" xmlns:ns3="b232027f-f793-4d4e-bdc9-80b80d69b2b2" targetNamespace="http://schemas.microsoft.com/office/2006/metadata/properties" ma:root="true" ma:fieldsID="191a8e7948cf85b61f71ef31eaf3ba76" ns2:_="" ns3:_="">
    <xsd:import namespace="96f30d93-5c76-4ce5-84f7-1cbff20c2e0a"/>
    <xsd:import namespace="b232027f-f793-4d4e-bdc9-80b80d69b2b2"/>
    <xsd:element name="properties">
      <xsd:complexType>
        <xsd:sequence>
          <xsd:element name="documentManagement">
            <xsd:complexType>
              <xsd:all>
                <xsd:element ref="ns2:Description0"/>
                <xsd:element ref="ns2:MainCategory"/>
                <xsd:element ref="ns2:SubCategory"/>
                <xsd:element ref="ns2:Audience" minOccurs="0"/>
                <xsd:element ref="ns2:SubAudience" minOccurs="0"/>
                <xsd:element ref="ns2:SkillLevel" minOccurs="0"/>
                <xsd:element ref="ns2:GradeLevel" minOccurs="0"/>
                <xsd:element ref="ns2:Language"/>
                <xsd:element ref="ns2:DocumentType" minOccurs="0"/>
                <xsd:element ref="ns2:Site" minOccurs="0"/>
                <xsd:element ref="ns3:TaxKeywordTaxHTFiel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f30d93-5c76-4ce5-84f7-1cbff20c2e0a" elementFormDefault="qualified">
    <xsd:import namespace="http://schemas.microsoft.com/office/2006/documentManagement/types"/>
    <xsd:import namespace="http://schemas.microsoft.com/office/infopath/2007/PartnerControls"/>
    <xsd:element name="Description0" ma:index="8" ma:displayName="Description" ma:internalName="Description0">
      <xsd:simpleType>
        <xsd:restriction base="dms:Text">
          <xsd:maxLength value="255"/>
        </xsd:restriction>
      </xsd:simpleType>
    </xsd:element>
    <xsd:element name="MainCategory" ma:index="9" ma:displayName="MainCategory" ma:list="{5cfb34f2-ca77-451d-9dfd-41bdfd217265}" ma:internalName="MainCategory" ma:readOnly="false" ma:showField="Title" ma:web="b232027f-f793-4d4e-bdc9-80b80d69b2b2">
      <xsd:simpleType>
        <xsd:restriction base="dms:Lookup"/>
      </xsd:simpleType>
    </xsd:element>
    <xsd:element name="SubCategory" ma:index="10" ma:displayName="SubCategory" ma:list="{9dd50bd8-9c8c-4c35-bd3f-05614f8a53f4}" ma:internalName="SubCategory" ma:readOnly="false" ma:showField="Title" ma:web="b232027f-f793-4d4e-bdc9-80b80d69b2b2">
      <xsd:simpleType>
        <xsd:restriction base="dms:Lookup"/>
      </xsd:simpleType>
    </xsd:element>
    <xsd:element name="Audience" ma:index="11" nillable="true" ma:displayName="Audience" ma:list="{47590be8-d3c8-45ce-ab6f-37b03cb665a8}" ma:internalName="Audience" ma:readOnly="false" ma:showField="Title" ma:web="b232027f-f793-4d4e-bdc9-80b80d69b2b2" ma:requiredMultiChoice="true">
      <xsd:complexType>
        <xsd:complexContent>
          <xsd:extension base="dms:MultiChoiceLookup">
            <xsd:sequence>
              <xsd:element name="Value" type="dms:Lookup" maxOccurs="unbounded" minOccurs="0" nillable="true"/>
            </xsd:sequence>
          </xsd:extension>
        </xsd:complexContent>
      </xsd:complexType>
    </xsd:element>
    <xsd:element name="SubAudience" ma:index="12" nillable="true" ma:displayName="SubAudience" ma:list="{dc93429e-fc67-463e-a449-7bf4ddd6e259}" ma:internalName="SubAudience" ma:readOnly="false" ma:showField="Title" ma:web="b232027f-f793-4d4e-bdc9-80b80d69b2b2">
      <xsd:complexType>
        <xsd:complexContent>
          <xsd:extension base="dms:MultiChoiceLookup">
            <xsd:sequence>
              <xsd:element name="Value" type="dms:Lookup" maxOccurs="unbounded" minOccurs="0" nillable="true"/>
            </xsd:sequence>
          </xsd:extension>
        </xsd:complexContent>
      </xsd:complexType>
    </xsd:element>
    <xsd:element name="SkillLevel" ma:index="13" nillable="true" ma:displayName="SkillLevel" ma:internalName="SkillLevel" ma:requiredMultiChoice="true">
      <xsd:complexType>
        <xsd:complexContent>
          <xsd:extension base="dms:MultiChoice">
            <xsd:sequence>
              <xsd:element name="Value" maxOccurs="unbounded" minOccurs="0" nillable="true">
                <xsd:simpleType>
                  <xsd:restriction base="dms:Choice">
                    <xsd:enumeration value="All Levels"/>
                    <xsd:enumeration value="Minimal skill level"/>
                    <xsd:enumeration value="Intermediate skill level"/>
                    <xsd:enumeration value="Technical skill level"/>
                  </xsd:restriction>
                </xsd:simpleType>
              </xsd:element>
            </xsd:sequence>
          </xsd:extension>
        </xsd:complexContent>
      </xsd:complexType>
    </xsd:element>
    <xsd:element name="GradeLevel" ma:index="14" nillable="true" ma:displayName="GradeLevel" ma:internalName="GradeLevel" ma:requiredMultiChoice="true">
      <xsd:complexType>
        <xsd:complexContent>
          <xsd:extension base="dms:MultiChoice">
            <xsd:sequence>
              <xsd:element name="Value" maxOccurs="unbounded" minOccurs="0" nillable="true">
                <xsd:simpleType>
                  <xsd:restriction base="dms:Choice">
                    <xsd:enumeration value="7-8 Middle School"/>
                    <xsd:enumeration value="9-12 High School"/>
                    <xsd:enumeration value="&gt;12 Postsecondary"/>
                  </xsd:restriction>
                </xsd:simpleType>
              </xsd:element>
            </xsd:sequence>
          </xsd:extension>
        </xsd:complexContent>
      </xsd:complexType>
    </xsd:element>
    <xsd:element name="Language" ma:index="15" ma:displayName="Language" ma:default="English" ma:format="Dropdown" ma:internalName="Language">
      <xsd:simpleType>
        <xsd:restriction base="dms:Choice">
          <xsd:enumeration value="Arabic"/>
          <xsd:enumeration value="Chinese"/>
          <xsd:enumeration value="English"/>
          <xsd:enumeration value="Polish"/>
          <xsd:enumeration value="Spanish"/>
          <xsd:enumeration value="Other"/>
        </xsd:restriction>
      </xsd:simpleType>
    </xsd:element>
    <xsd:element name="DocumentType" ma:index="16" nillable="true" ma:displayName="DocumentType" ma:internalName="DocumentType" ma:requiredMultiChoice="true">
      <xsd:complexType>
        <xsd:complexContent>
          <xsd:extension base="dms:MultiChoice">
            <xsd:sequence>
              <xsd:element name="Value" maxOccurs="unbounded" minOccurs="0" nillable="true">
                <xsd:simpleType>
                  <xsd:restriction base="dms:Choice">
                    <xsd:enumeration value="Curriculum"/>
                    <xsd:enumeration value="Forms"/>
                    <xsd:enumeration value="Flyers"/>
                    <xsd:enumeration value="Guides"/>
                    <xsd:enumeration value="Images/Icons"/>
                    <xsd:enumeration value="Infographics"/>
                    <xsd:enumeration value="Informational"/>
                    <xsd:enumeration value="Instructions"/>
                    <xsd:enumeration value="Marketing/Outreach"/>
                    <xsd:enumeration value="Presentations"/>
                    <xsd:enumeration value="Report"/>
                    <xsd:enumeration value="Worksheets"/>
                  </xsd:restriction>
                </xsd:simpleType>
              </xsd:element>
            </xsd:sequence>
          </xsd:extension>
        </xsd:complexContent>
      </xsd:complexType>
    </xsd:element>
    <xsd:element name="Site" ma:index="17" nillable="true" ma:displayName="Site" ma:list="{c1318110-23fe-4bf0-8eb3-d4cbbeecb8c6}" ma:internalName="Site" ma:showField="Title" ma:web="b232027f-f793-4d4e-bdc9-80b80d69b2b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232027f-f793-4d4e-bdc9-80b80d69b2b2" elementFormDefault="qualified">
    <xsd:import namespace="http://schemas.microsoft.com/office/2006/documentManagement/types"/>
    <xsd:import namespace="http://schemas.microsoft.com/office/infopath/2007/PartnerControls"/>
    <xsd:element name="TaxKeywordTaxHTField" ma:index="19" nillable="true" ma:taxonomy="true" ma:internalName="TaxKeywordTaxHTField" ma:taxonomyFieldName="TaxKeyword" ma:displayName="Enterprise Keywords" ma:fieldId="{23f27201-bee3-471e-b2e7-b64fd8b7ca38}" ma:taxonomyMulti="true" ma:sspId="5d458c02-4425-43f4-b306-8a875df05ab6" ma:termSetId="00000000-0000-0000-0000-000000000000" ma:anchorId="00000000-0000-0000-0000-000000000000" ma:open="true" ma:isKeyword="true">
      <xsd:complexType>
        <xsd:sequence>
          <xsd:element ref="pc:Terms" minOccurs="0" maxOccurs="1"/>
        </xsd:sequence>
      </xsd:complexType>
    </xsd:element>
    <xsd:element name="TaxCatchAll" ma:index="20" nillable="true" ma:displayName="Taxonomy Catch All Column" ma:hidden="true" ma:list="{b7fb26ae-a753-4a51-94ba-056edd835fc9}" ma:internalName="TaxCatchAll" ma:showField="CatchAllData" ma:web="b232027f-f793-4d4e-bdc9-80b80d69b2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killLevel xmlns="96f30d93-5c76-4ce5-84f7-1cbff20c2e0a">
      <Value>All Levels</Value>
    </SkillLevel>
    <SubAudience xmlns="96f30d93-5c76-4ce5-84f7-1cbff20c2e0a"/>
    <Language xmlns="96f30d93-5c76-4ce5-84f7-1cbff20c2e0a">English</Language>
    <Description0 xmlns="96f30d93-5c76-4ce5-84f7-1cbff20c2e0a">This WIOA Works PowerPoint template can be used for WIOA presentation needs.</Description0>
    <DocumentType xmlns="96f30d93-5c76-4ce5-84f7-1cbff20c2e0a">
      <Value>Marketing/Outreach</Value>
    </DocumentType>
    <MainCategory xmlns="96f30d93-5c76-4ce5-84f7-1cbff20c2e0a">8</MainCategory>
    <GradeLevel xmlns="96f30d93-5c76-4ce5-84f7-1cbff20c2e0a">
      <Value>&gt;12 Postsecondary</Value>
    </GradeLevel>
    <TaxCatchAll xmlns="b232027f-f793-4d4e-bdc9-80b80d69b2b2"/>
    <Site xmlns="96f30d93-5c76-4ce5-84f7-1cbff20c2e0a">
      <Value>1</Value>
    </Site>
    <TaxKeywordTaxHTField xmlns="b232027f-f793-4d4e-bdc9-80b80d69b2b2">
      <Terms xmlns="http://schemas.microsoft.com/office/infopath/2007/PartnerControls"/>
    </TaxKeywordTaxHTField>
    <SubCategory xmlns="96f30d93-5c76-4ce5-84f7-1cbff20c2e0a">64</SubCategory>
    <Audience xmlns="96f30d93-5c76-4ce5-84f7-1cbff20c2e0a">
      <Value>3</Value>
    </Audie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49376B-B127-4FCF-8233-208A7A9899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f30d93-5c76-4ce5-84f7-1cbff20c2e0a"/>
    <ds:schemaRef ds:uri="b232027f-f793-4d4e-bdc9-80b80d69b2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6C5C6E-344F-40E8-9470-6BC2E8035B93}">
  <ds:schemaRefs>
    <ds:schemaRef ds:uri="http://purl.org/dc/dcmitype/"/>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schemas.microsoft.com/office/2006/documentManagement/types"/>
    <ds:schemaRef ds:uri="b232027f-f793-4d4e-bdc9-80b80d69b2b2"/>
    <ds:schemaRef ds:uri="96f30d93-5c76-4ce5-84f7-1cbff20c2e0a"/>
    <ds:schemaRef ds:uri="http://www.w3.org/XML/1998/namespace"/>
    <ds:schemaRef ds:uri="http://purl.org/dc/terms/"/>
  </ds:schemaRefs>
</ds:datastoreItem>
</file>

<file path=customXml/itemProps3.xml><?xml version="1.0" encoding="utf-8"?>
<ds:datastoreItem xmlns:ds="http://schemas.openxmlformats.org/officeDocument/2006/customXml" ds:itemID="{91E7A8AB-5553-4A78-B6E9-5DC61B3134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15202</TotalTime>
  <Words>7376</Words>
  <Application>Microsoft Office PowerPoint</Application>
  <PresentationFormat>Widescreen</PresentationFormat>
  <Paragraphs>478</Paragraphs>
  <Slides>123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123</vt:i4>
      </vt:variant>
    </vt:vector>
  </HeadingPairs>
  <TitlesOfParts>
    <vt:vector size="129" baseType="lpstr">
      <vt:lpstr>Arial</vt:lpstr>
      <vt:lpstr>Calibri</vt:lpstr>
      <vt:lpstr>Calibri Light</vt:lpstr>
      <vt:lpstr>Helvetica</vt:lpstr>
      <vt:lpstr>Trebuchet MS</vt:lpstr>
      <vt:lpstr>Office Theme</vt:lpstr>
      <vt:lpstr>IWDS Illinois Workforce  Development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Board WIOA Update</dc:title>
  <dc:creator>Jessica Betz</dc:creator>
  <cp:lastModifiedBy>Barry, Paula</cp:lastModifiedBy>
  <cp:revision>380</cp:revision>
  <dcterms:created xsi:type="dcterms:W3CDTF">2017-04-24T20:34:09Z</dcterms:created>
  <dcterms:modified xsi:type="dcterms:W3CDTF">2024-02-23T22:53:05Z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0x0101005C4ED8AE78758348A59FE468D09F8A21</vt:lpwstr>
  </property>
</Properties>
</file>